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3" r:id="rId6"/>
    <p:sldId id="259" r:id="rId7"/>
    <p:sldId id="260" r:id="rId8"/>
    <p:sldId id="265" r:id="rId9"/>
    <p:sldId id="266" r:id="rId10"/>
    <p:sldId id="267" r:id="rId11"/>
    <p:sldId id="268" r:id="rId12"/>
    <p:sldId id="270" r:id="rId13"/>
    <p:sldId id="271" r:id="rId14"/>
    <p:sldId id="272" r:id="rId15"/>
    <p:sldId id="275" r:id="rId16"/>
    <p:sldId id="273" r:id="rId17"/>
    <p:sldId id="276" r:id="rId18"/>
    <p:sldId id="277" r:id="rId19"/>
    <p:sldId id="278" r:id="rId20"/>
    <p:sldId id="274" r:id="rId21"/>
    <p:sldId id="279" r:id="rId22"/>
    <p:sldId id="281" r:id="rId23"/>
    <p:sldId id="284" r:id="rId24"/>
    <p:sldId id="285" r:id="rId25"/>
    <p:sldId id="286" r:id="rId26"/>
    <p:sldId id="287" r:id="rId27"/>
    <p:sldId id="288" r:id="rId28"/>
    <p:sldId id="289" r:id="rId29"/>
    <p:sldId id="283" r:id="rId30"/>
    <p:sldId id="282" r:id="rId31"/>
    <p:sldId id="290" r:id="rId32"/>
    <p:sldId id="291" r:id="rId33"/>
    <p:sldId id="261" r:id="rId34"/>
    <p:sldId id="26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11/3/2016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11/3/2016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1268760"/>
            <a:ext cx="5832648" cy="3196952"/>
          </a:xfrm>
        </p:spPr>
        <p:txBody>
          <a:bodyPr>
            <a:noAutofit/>
          </a:bodyPr>
          <a:lstStyle/>
          <a:p>
            <a:pPr algn="l"/>
            <a:r>
              <a:rPr lang="en-CA" dirty="0" smtClean="0"/>
              <a:t>Shipping</a:t>
            </a:r>
            <a:br>
              <a:rPr lang="en-CA" dirty="0" smtClean="0"/>
            </a:br>
            <a:r>
              <a:rPr lang="en-CA" dirty="0" smtClean="0"/>
              <a:t>	Interlibrary</a:t>
            </a:r>
            <a:br>
              <a:rPr lang="en-CA" dirty="0" smtClean="0"/>
            </a:br>
            <a:r>
              <a:rPr lang="en-CA" dirty="0" smtClean="0"/>
              <a:t>		Loan</a:t>
            </a:r>
            <a:br>
              <a:rPr lang="en-CA" dirty="0" smtClean="0"/>
            </a:br>
            <a:r>
              <a:rPr lang="en-CA" dirty="0" smtClean="0"/>
              <a:t>			Materials</a:t>
            </a:r>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4780113"/>
            <a:ext cx="4154388" cy="1714311"/>
          </a:xfrm>
          <a:prstGeom prst="rect">
            <a:avLst/>
          </a:prstGeom>
        </p:spPr>
      </p:pic>
    </p:spTree>
    <p:extLst>
      <p:ext uri="{BB962C8B-B14F-4D97-AF65-F5344CB8AC3E}">
        <p14:creationId xmlns:p14="http://schemas.microsoft.com/office/powerpoint/2010/main" val="1485471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Canada Post Shipping Tool</a:t>
            </a:r>
            <a:endParaRPr lang="en-CA" dirty="0"/>
          </a:p>
        </p:txBody>
      </p:sp>
      <p:sp>
        <p:nvSpPr>
          <p:cNvPr id="3" name="Content Placeholder 2"/>
          <p:cNvSpPr>
            <a:spLocks noGrp="1"/>
          </p:cNvSpPr>
          <p:nvPr>
            <p:ph idx="1"/>
          </p:nvPr>
        </p:nvSpPr>
        <p:spPr>
          <a:xfrm>
            <a:off x="395536" y="1935480"/>
            <a:ext cx="8280920" cy="1565528"/>
          </a:xfrm>
        </p:spPr>
        <p:txBody>
          <a:bodyPr>
            <a:normAutofit/>
          </a:bodyPr>
          <a:lstStyle/>
          <a:p>
            <a:pPr marL="0" indent="0" algn="ctr">
              <a:buNone/>
            </a:pPr>
            <a:r>
              <a:rPr lang="en-CA" dirty="0" smtClean="0"/>
              <a:t>The Canada Post website provides this sample of the correct format for addressing mail.  (This format should also be used when shipping via Government Courier.)</a:t>
            </a:r>
          </a:p>
          <a:p>
            <a:pPr marL="0" indent="0" algn="ctr">
              <a:buNone/>
            </a:pPr>
            <a:r>
              <a:rPr lang="en-CA" sz="1400" u="sng" dirty="0">
                <a:solidFill>
                  <a:schemeClr val="accent1"/>
                </a:solidFill>
              </a:rPr>
              <a:t>http://www.canadapost.ca/cpo/mc/personal/guides/addressing.jsf</a:t>
            </a:r>
            <a:endParaRPr lang="en-CA" sz="1400" u="sng" dirty="0" smtClean="0">
              <a:solidFill>
                <a:schemeClr val="accent1"/>
              </a:solidFill>
            </a:endParaRPr>
          </a:p>
          <a:p>
            <a:pPr marL="0" indent="0" algn="ctr">
              <a:buNone/>
            </a:pPr>
            <a:endParaRPr lang="en-CA"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13" t="54474" r="40505" b="18989"/>
          <a:stretch/>
        </p:blipFill>
        <p:spPr bwMode="auto">
          <a:xfrm>
            <a:off x="2525016" y="3848518"/>
            <a:ext cx="4171423" cy="2532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2008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algn="ctr"/>
            <a:r>
              <a:rPr lang="en-CA" dirty="0" smtClean="0"/>
              <a:t>Canada Post Shipping Tool</a:t>
            </a:r>
            <a:endParaRPr lang="en-CA" dirty="0"/>
          </a:p>
        </p:txBody>
      </p:sp>
      <p:sp>
        <p:nvSpPr>
          <p:cNvPr id="3" name="Content Placeholder 2"/>
          <p:cNvSpPr>
            <a:spLocks noGrp="1"/>
          </p:cNvSpPr>
          <p:nvPr>
            <p:ph idx="1"/>
          </p:nvPr>
        </p:nvSpPr>
        <p:spPr>
          <a:xfrm>
            <a:off x="5148064" y="1700808"/>
            <a:ext cx="3744416" cy="2952328"/>
          </a:xfrm>
        </p:spPr>
        <p:txBody>
          <a:bodyPr>
            <a:normAutofit lnSpcReduction="10000"/>
          </a:bodyPr>
          <a:lstStyle/>
          <a:p>
            <a:pPr marL="0" indent="0" algn="ctr">
              <a:buNone/>
            </a:pPr>
            <a:r>
              <a:rPr lang="en-US" sz="2000" dirty="0" smtClean="0"/>
              <a:t>The bottom “Quick Link” on the PLS Website Home Page opens the web site for </a:t>
            </a:r>
            <a:r>
              <a:rPr lang="en-CA" sz="2000" dirty="0"/>
              <a:t>the </a:t>
            </a:r>
            <a:r>
              <a:rPr lang="en-CA" sz="2000" dirty="0" smtClean="0"/>
              <a:t>“Canada </a:t>
            </a:r>
            <a:r>
              <a:rPr lang="en-CA" sz="2000" dirty="0"/>
              <a:t>Post S</a:t>
            </a:r>
            <a:r>
              <a:rPr lang="en-CA" sz="2000" dirty="0" smtClean="0"/>
              <a:t>hipping Tool </a:t>
            </a:r>
            <a:r>
              <a:rPr lang="en-CA" sz="2000" dirty="0"/>
              <a:t>for the Canadian Library Materials </a:t>
            </a:r>
            <a:r>
              <a:rPr lang="en-CA" sz="2000" dirty="0" smtClean="0"/>
              <a:t>Service” </a:t>
            </a:r>
            <a:r>
              <a:rPr lang="en-CA" sz="2000" dirty="0"/>
              <a:t>administered by Canadian Urban Libraries Council / </a:t>
            </a:r>
            <a:r>
              <a:rPr lang="en-CA" sz="2000" dirty="0" err="1"/>
              <a:t>Conseil</a:t>
            </a:r>
            <a:r>
              <a:rPr lang="en-CA" sz="2000" dirty="0"/>
              <a:t> des </a:t>
            </a:r>
            <a:r>
              <a:rPr lang="en-CA" sz="2000" dirty="0" err="1"/>
              <a:t>Bibliothèques</a:t>
            </a:r>
            <a:r>
              <a:rPr lang="en-CA" sz="2000" dirty="0"/>
              <a:t> </a:t>
            </a:r>
            <a:r>
              <a:rPr lang="en-CA" sz="2000" dirty="0" err="1"/>
              <a:t>Urbaines</a:t>
            </a:r>
            <a:r>
              <a:rPr lang="en-CA" sz="2000" dirty="0"/>
              <a:t> du Canada (CULC/CBUC)</a:t>
            </a:r>
            <a:r>
              <a:rPr lang="en-US" sz="2000" dirty="0"/>
              <a:t>.</a:t>
            </a:r>
            <a:endParaRPr lang="en-CA" sz="2000" dirty="0">
              <a:solidFill>
                <a:schemeClr val="accent1"/>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628800"/>
            <a:ext cx="22574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H="1">
            <a:off x="3923928" y="1916832"/>
            <a:ext cx="1368152" cy="23042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869160"/>
            <a:ext cx="7695406" cy="16383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Elbow Connector 10"/>
          <p:cNvCxnSpPr/>
          <p:nvPr/>
        </p:nvCxnSpPr>
        <p:spPr>
          <a:xfrm rot="16200000" flipH="1">
            <a:off x="3923928" y="4365103"/>
            <a:ext cx="504057" cy="504056"/>
          </a:xfrm>
          <a:prstGeom prst="bentConnector3">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95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algn="ctr"/>
            <a:r>
              <a:rPr lang="en-CA" dirty="0" smtClean="0"/>
              <a:t>Canada Post Shipping Tool</a:t>
            </a:r>
            <a:endParaRPr lang="en-CA" dirty="0"/>
          </a:p>
        </p:txBody>
      </p:sp>
      <p:sp>
        <p:nvSpPr>
          <p:cNvPr id="3" name="Content Placeholder 2"/>
          <p:cNvSpPr>
            <a:spLocks noGrp="1"/>
          </p:cNvSpPr>
          <p:nvPr>
            <p:ph idx="1"/>
          </p:nvPr>
        </p:nvSpPr>
        <p:spPr>
          <a:xfrm>
            <a:off x="899592" y="1556792"/>
            <a:ext cx="7416824" cy="864096"/>
          </a:xfrm>
        </p:spPr>
        <p:txBody>
          <a:bodyPr>
            <a:normAutofit fontScale="77500" lnSpcReduction="20000"/>
          </a:bodyPr>
          <a:lstStyle/>
          <a:p>
            <a:pPr marL="0" indent="0" algn="ctr">
              <a:buNone/>
            </a:pPr>
            <a:r>
              <a:rPr lang="en-CA" dirty="0" smtClean="0"/>
              <a:t>Click on the Login heading.  Enter your library 5 digit numeric “Username”.  Enter your postal code (without a space) as your password.  Click Log In.</a:t>
            </a:r>
            <a:endParaRPr lang="en-CA" sz="1300" dirty="0"/>
          </a:p>
        </p:txBody>
      </p:sp>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777" y="2636912"/>
            <a:ext cx="5943600" cy="4029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p:cNvSpPr/>
          <p:nvPr/>
        </p:nvSpPr>
        <p:spPr>
          <a:xfrm>
            <a:off x="5076056" y="3356992"/>
            <a:ext cx="720080"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35896" y="5428957"/>
            <a:ext cx="1872208" cy="738664"/>
          </a:xfrm>
          <a:prstGeom prst="rect">
            <a:avLst/>
          </a:prstGeom>
          <a:noFill/>
          <a:ln>
            <a:solidFill>
              <a:schemeClr val="accent1">
                <a:shade val="50000"/>
              </a:schemeClr>
            </a:solidFill>
            <a:prstDash val="dash"/>
          </a:ln>
        </p:spPr>
        <p:txBody>
          <a:bodyPr wrap="square" rtlCol="0">
            <a:spAutoFit/>
          </a:bodyPr>
          <a:lstStyle/>
          <a:p>
            <a:pPr algn="ctr"/>
            <a:r>
              <a:rPr lang="en-US" sz="1400" dirty="0" smtClean="0"/>
              <a:t>Optional:</a:t>
            </a:r>
          </a:p>
          <a:p>
            <a:pPr algn="ctr"/>
            <a:r>
              <a:rPr lang="en-US" sz="1400" dirty="0" smtClean="0"/>
              <a:t>Change language preference to French.</a:t>
            </a:r>
            <a:endParaRPr lang="en-US" sz="1400" dirty="0"/>
          </a:p>
        </p:txBody>
      </p:sp>
      <p:sp>
        <p:nvSpPr>
          <p:cNvPr id="6" name="Right Brace 5"/>
          <p:cNvSpPr/>
          <p:nvPr/>
        </p:nvSpPr>
        <p:spPr>
          <a:xfrm>
            <a:off x="5508104" y="5428957"/>
            <a:ext cx="360040" cy="7386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54228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algn="ctr"/>
            <a:r>
              <a:rPr lang="en-CA" dirty="0" smtClean="0"/>
              <a:t>Canada Post Shipping Tool</a:t>
            </a:r>
            <a:endParaRPr lang="en-CA" dirty="0"/>
          </a:p>
        </p:txBody>
      </p:sp>
      <p:sp>
        <p:nvSpPr>
          <p:cNvPr id="3" name="Content Placeholder 2"/>
          <p:cNvSpPr>
            <a:spLocks noGrp="1"/>
          </p:cNvSpPr>
          <p:nvPr>
            <p:ph idx="1"/>
          </p:nvPr>
        </p:nvSpPr>
        <p:spPr>
          <a:xfrm>
            <a:off x="5076055" y="1556792"/>
            <a:ext cx="3612955" cy="4032448"/>
          </a:xfrm>
          <a:ln>
            <a:solidFill>
              <a:schemeClr val="accent1">
                <a:shade val="50000"/>
              </a:schemeClr>
            </a:solidFill>
          </a:ln>
        </p:spPr>
        <p:txBody>
          <a:bodyPr>
            <a:normAutofit/>
          </a:bodyPr>
          <a:lstStyle/>
          <a:p>
            <a:pPr marL="0" indent="0" algn="ctr">
              <a:buNone/>
            </a:pPr>
            <a:r>
              <a:rPr lang="en-CA" dirty="0" smtClean="0"/>
              <a:t>Review the instructions on the page that opens, and SCROLL DOWN to find the Canada Post Link to the Shipping Tool.</a:t>
            </a:r>
          </a:p>
          <a:p>
            <a:pPr marL="0" indent="0" algn="ctr">
              <a:buNone/>
            </a:pPr>
            <a:endParaRPr lang="en-CA" sz="1300" dirty="0"/>
          </a:p>
          <a:p>
            <a:pPr marL="0" indent="0" algn="ctr">
              <a:buNone/>
            </a:pPr>
            <a:endParaRPr lang="en-CA" sz="1300" dirty="0" smtClean="0"/>
          </a:p>
          <a:p>
            <a:pPr marL="0" indent="0" algn="ctr">
              <a:buNone/>
            </a:pPr>
            <a:endParaRPr lang="en-CA" sz="1300" dirty="0"/>
          </a:p>
          <a:p>
            <a:pPr marL="0" indent="0" algn="ctr">
              <a:buNone/>
            </a:pPr>
            <a:endParaRPr lang="en-CA" sz="1300" dirty="0" smtClean="0"/>
          </a:p>
          <a:p>
            <a:pPr marL="0" indent="0" algn="ctr">
              <a:buNone/>
            </a:pPr>
            <a:r>
              <a:rPr lang="en-CA" sz="2400" dirty="0" smtClean="0"/>
              <a:t>Click on this image.</a:t>
            </a:r>
            <a:endParaRPr lang="en-CA" sz="2400" dirty="0"/>
          </a:p>
        </p:txBody>
      </p:sp>
      <p:pic>
        <p:nvPicPr>
          <p:cNvPr id="3074"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33814" b="10959"/>
          <a:stretch/>
        </p:blipFill>
        <p:spPr bwMode="auto">
          <a:xfrm>
            <a:off x="827584" y="1484784"/>
            <a:ext cx="3933825" cy="495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221088"/>
            <a:ext cx="11049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2123728" y="4725144"/>
            <a:ext cx="4176464"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576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algn="ctr"/>
            <a:r>
              <a:rPr lang="en-CA" dirty="0" smtClean="0"/>
              <a:t>Canada Post Shipping Tool</a:t>
            </a:r>
            <a:endParaRPr lang="en-CA" dirty="0"/>
          </a:p>
        </p:txBody>
      </p:sp>
      <p:sp>
        <p:nvSpPr>
          <p:cNvPr id="3" name="Content Placeholder 2"/>
          <p:cNvSpPr>
            <a:spLocks noGrp="1"/>
          </p:cNvSpPr>
          <p:nvPr>
            <p:ph idx="1"/>
          </p:nvPr>
        </p:nvSpPr>
        <p:spPr>
          <a:xfrm>
            <a:off x="5868143" y="1556792"/>
            <a:ext cx="3024337" cy="2592288"/>
          </a:xfrm>
        </p:spPr>
        <p:txBody>
          <a:bodyPr>
            <a:normAutofit/>
          </a:bodyPr>
          <a:lstStyle/>
          <a:p>
            <a:pPr marL="0" indent="0" algn="ctr">
              <a:buNone/>
            </a:pPr>
            <a:r>
              <a:rPr lang="en-CA" dirty="0" smtClean="0"/>
              <a:t>‘</a:t>
            </a:r>
          </a:p>
        </p:txBody>
      </p:sp>
      <p:pic>
        <p:nvPicPr>
          <p:cNvPr id="4098" name="Picture 1"/>
          <p:cNvPicPr>
            <a:picLocks noChangeAspect="1" noChangeArrowheads="1"/>
          </p:cNvPicPr>
          <p:nvPr/>
        </p:nvPicPr>
        <p:blipFill>
          <a:blip r:embed="rId2">
            <a:extLst>
              <a:ext uri="{28A0092B-C50C-407E-A947-70E740481C1C}">
                <a14:useLocalDpi xmlns:a14="http://schemas.microsoft.com/office/drawing/2010/main" val="0"/>
              </a:ext>
            </a:extLst>
          </a:blip>
          <a:srcRect t="9058" r="58429" b="44069"/>
          <a:stretch>
            <a:fillRect/>
          </a:stretch>
        </p:blipFill>
        <p:spPr bwMode="auto">
          <a:xfrm>
            <a:off x="871830" y="1543844"/>
            <a:ext cx="7156554" cy="48586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829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algn="ctr"/>
            <a:r>
              <a:rPr lang="en-CA" dirty="0" smtClean="0"/>
              <a:t>Canada Post Shipping Tool</a:t>
            </a:r>
            <a:endParaRPr lang="en-CA" dirty="0"/>
          </a:p>
        </p:txBody>
      </p:sp>
      <p:sp>
        <p:nvSpPr>
          <p:cNvPr id="3" name="Content Placeholder 2"/>
          <p:cNvSpPr>
            <a:spLocks noGrp="1"/>
          </p:cNvSpPr>
          <p:nvPr>
            <p:ph idx="1"/>
          </p:nvPr>
        </p:nvSpPr>
        <p:spPr>
          <a:xfrm>
            <a:off x="6516216" y="1700808"/>
            <a:ext cx="2376264" cy="3024336"/>
          </a:xfrm>
        </p:spPr>
        <p:txBody>
          <a:bodyPr>
            <a:normAutofit/>
          </a:bodyPr>
          <a:lstStyle/>
          <a:p>
            <a:pPr marL="0" indent="0" algn="ctr">
              <a:buNone/>
            </a:pPr>
            <a:r>
              <a:rPr lang="en-CA" dirty="0" smtClean="0"/>
              <a:t>On the left side click on “Retrieve from Address Book” to find your (return) address.</a:t>
            </a:r>
            <a:endParaRPr lang="en-CA" sz="1300" dirty="0"/>
          </a:p>
        </p:txBody>
      </p:sp>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t="9058" r="58429" b="44069"/>
          <a:stretch>
            <a:fillRect/>
          </a:stretch>
        </p:blipFill>
        <p:spPr bwMode="auto">
          <a:xfrm>
            <a:off x="363166" y="1568624"/>
            <a:ext cx="5962650" cy="4048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p:cNvSpPr/>
          <p:nvPr/>
        </p:nvSpPr>
        <p:spPr>
          <a:xfrm>
            <a:off x="573932" y="1844824"/>
            <a:ext cx="2736304"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56842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algn="ctr"/>
            <a:r>
              <a:rPr lang="en-CA" dirty="0" smtClean="0"/>
              <a:t>Canada Post Shipping Tool</a:t>
            </a:r>
            <a:endParaRPr lang="en-CA" dirty="0"/>
          </a:p>
        </p:txBody>
      </p:sp>
      <p:sp>
        <p:nvSpPr>
          <p:cNvPr id="3" name="Content Placeholder 2"/>
          <p:cNvSpPr>
            <a:spLocks noGrp="1"/>
          </p:cNvSpPr>
          <p:nvPr>
            <p:ph idx="1"/>
          </p:nvPr>
        </p:nvSpPr>
        <p:spPr>
          <a:xfrm>
            <a:off x="5036389" y="1556792"/>
            <a:ext cx="3856092" cy="4752528"/>
          </a:xfrm>
        </p:spPr>
        <p:txBody>
          <a:bodyPr>
            <a:normAutofit lnSpcReduction="10000"/>
          </a:bodyPr>
          <a:lstStyle/>
          <a:p>
            <a:pPr marL="0" indent="0" algn="ctr">
              <a:buNone/>
            </a:pPr>
            <a:r>
              <a:rPr lang="en-CA" dirty="0" smtClean="0"/>
              <a:t>Click the check box:  </a:t>
            </a:r>
          </a:p>
          <a:p>
            <a:pPr marL="0" indent="0" algn="ctr">
              <a:buNone/>
            </a:pPr>
            <a:r>
              <a:rPr lang="en-CA" dirty="0" smtClean="0"/>
              <a:t>“Search Criteria </a:t>
            </a:r>
            <a:r>
              <a:rPr lang="en-CA" dirty="0" smtClean="0">
                <a:latin typeface="Wingdings 2" pitchFamily="18" charset="2"/>
              </a:rPr>
              <a:t>R</a:t>
            </a:r>
            <a:r>
              <a:rPr lang="en-CA" dirty="0" smtClean="0"/>
              <a:t> Search All Address Books”.</a:t>
            </a:r>
          </a:p>
          <a:p>
            <a:pPr marL="0" indent="0" algn="ctr">
              <a:buNone/>
            </a:pPr>
            <a:r>
              <a:rPr lang="en-CA" dirty="0" smtClean="0"/>
              <a:t>Enter </a:t>
            </a:r>
            <a:r>
              <a:rPr lang="en-CA" dirty="0"/>
              <a:t>the </a:t>
            </a:r>
            <a:r>
              <a:rPr lang="en-CA" dirty="0" smtClean="0"/>
              <a:t>library name or the city in the appropriate field. </a:t>
            </a:r>
          </a:p>
          <a:p>
            <a:pPr marL="0" indent="0" algn="ctr">
              <a:buNone/>
            </a:pPr>
            <a:r>
              <a:rPr lang="en-CA" dirty="0" smtClean="0"/>
              <a:t>Click on search.</a:t>
            </a:r>
            <a:endParaRPr lang="en-CA" dirty="0"/>
          </a:p>
          <a:p>
            <a:pPr marL="0" indent="0" algn="ctr">
              <a:buNone/>
            </a:pPr>
            <a:r>
              <a:rPr lang="en-CA" dirty="0" smtClean="0"/>
              <a:t> Selecting the library from the resulting list populates the form with all the address details. </a:t>
            </a:r>
            <a:endParaRPr lang="en-CA" dirty="0"/>
          </a:p>
        </p:txBody>
      </p:sp>
      <p:sp>
        <p:nvSpPr>
          <p:cNvPr id="4" name="Oval 3"/>
          <p:cNvSpPr/>
          <p:nvPr/>
        </p:nvSpPr>
        <p:spPr>
          <a:xfrm>
            <a:off x="4063380" y="1844824"/>
            <a:ext cx="50405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4712861" cy="36373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Arrow Connector 6"/>
          <p:cNvCxnSpPr/>
          <p:nvPr/>
        </p:nvCxnSpPr>
        <p:spPr>
          <a:xfrm flipH="1">
            <a:off x="2987824" y="2276872"/>
            <a:ext cx="223224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215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5609"/>
            <a:ext cx="8229600" cy="1143000"/>
          </a:xfrm>
        </p:spPr>
        <p:txBody>
          <a:bodyPr/>
          <a:lstStyle/>
          <a:p>
            <a:pPr algn="ctr"/>
            <a:r>
              <a:rPr lang="en-CA" dirty="0" smtClean="0"/>
              <a:t>Canada Post Shipping Tool</a:t>
            </a:r>
            <a:endParaRPr lang="en-CA" dirty="0"/>
          </a:p>
        </p:txBody>
      </p:sp>
      <p:sp>
        <p:nvSpPr>
          <p:cNvPr id="3" name="Content Placeholder 2"/>
          <p:cNvSpPr>
            <a:spLocks noGrp="1"/>
          </p:cNvSpPr>
          <p:nvPr>
            <p:ph idx="1"/>
          </p:nvPr>
        </p:nvSpPr>
        <p:spPr>
          <a:xfrm>
            <a:off x="6516216" y="1556792"/>
            <a:ext cx="2376264" cy="3960440"/>
          </a:xfrm>
        </p:spPr>
        <p:txBody>
          <a:bodyPr>
            <a:normAutofit/>
          </a:bodyPr>
          <a:lstStyle/>
          <a:p>
            <a:pPr marL="0" indent="0" algn="ctr">
              <a:buNone/>
            </a:pPr>
            <a:r>
              <a:rPr lang="en-CA" dirty="0"/>
              <a:t>On the </a:t>
            </a:r>
            <a:r>
              <a:rPr lang="en-CA" dirty="0" smtClean="0"/>
              <a:t>right (“To”) side, </a:t>
            </a:r>
            <a:r>
              <a:rPr lang="en-CA" dirty="0"/>
              <a:t>click on “Retrieve from Address Book” to find the </a:t>
            </a:r>
            <a:r>
              <a:rPr lang="en-CA" dirty="0" smtClean="0"/>
              <a:t>destination address</a:t>
            </a:r>
            <a:r>
              <a:rPr lang="en-CA" dirty="0"/>
              <a:t> </a:t>
            </a:r>
            <a:r>
              <a:rPr lang="en-CA" dirty="0" smtClean="0"/>
              <a:t>in the same way.</a:t>
            </a:r>
            <a:endParaRPr lang="en-CA" sz="1300"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t="9058" r="58429" b="44069"/>
          <a:stretch>
            <a:fillRect/>
          </a:stretch>
        </p:blipFill>
        <p:spPr bwMode="auto">
          <a:xfrm>
            <a:off x="363166" y="1568624"/>
            <a:ext cx="5962650" cy="4048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p:cNvSpPr/>
          <p:nvPr/>
        </p:nvSpPr>
        <p:spPr>
          <a:xfrm>
            <a:off x="3614986" y="1791941"/>
            <a:ext cx="2736304"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2870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algn="ctr"/>
            <a:r>
              <a:rPr lang="en-CA" dirty="0" smtClean="0"/>
              <a:t>Canada Post Shipping Tool</a:t>
            </a:r>
            <a:endParaRPr lang="en-CA" dirty="0"/>
          </a:p>
        </p:txBody>
      </p:sp>
      <p:sp>
        <p:nvSpPr>
          <p:cNvPr id="3" name="Content Placeholder 2"/>
          <p:cNvSpPr>
            <a:spLocks noGrp="1"/>
          </p:cNvSpPr>
          <p:nvPr>
            <p:ph idx="1"/>
          </p:nvPr>
        </p:nvSpPr>
        <p:spPr>
          <a:xfrm>
            <a:off x="6444208" y="1556792"/>
            <a:ext cx="2520280" cy="4752528"/>
          </a:xfrm>
        </p:spPr>
        <p:txBody>
          <a:bodyPr>
            <a:normAutofit/>
          </a:bodyPr>
          <a:lstStyle/>
          <a:p>
            <a:pPr marL="0" indent="0" algn="ctr">
              <a:buNone/>
            </a:pPr>
            <a:r>
              <a:rPr lang="en-CA" dirty="0" smtClean="0"/>
              <a:t>The address book should contain all libraries, but if a library happens to be missing, both the return and destination addresses can be entered manually.</a:t>
            </a:r>
            <a:endParaRPr lang="en-CA" sz="1300"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t="9058" r="58429" b="44069"/>
          <a:stretch>
            <a:fillRect/>
          </a:stretch>
        </p:blipFill>
        <p:spPr bwMode="auto">
          <a:xfrm>
            <a:off x="363166" y="1568624"/>
            <a:ext cx="5962650" cy="4048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82427" y="1916832"/>
            <a:ext cx="5724128"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611560" y="5877272"/>
            <a:ext cx="5594995" cy="369332"/>
          </a:xfrm>
          <a:prstGeom prst="rect">
            <a:avLst/>
          </a:prstGeom>
          <a:noFill/>
        </p:spPr>
        <p:txBody>
          <a:bodyPr wrap="square" rtlCol="0">
            <a:spAutoFit/>
          </a:bodyPr>
          <a:lstStyle/>
          <a:p>
            <a:r>
              <a:rPr lang="en-US" dirty="0" smtClean="0"/>
              <a:t>Please report missing addresses to PLS headquarters.</a:t>
            </a:r>
            <a:endParaRPr lang="en-US" dirty="0"/>
          </a:p>
        </p:txBody>
      </p:sp>
    </p:spTree>
    <p:extLst>
      <p:ext uri="{BB962C8B-B14F-4D97-AF65-F5344CB8AC3E}">
        <p14:creationId xmlns:p14="http://schemas.microsoft.com/office/powerpoint/2010/main" val="2617930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algn="ctr"/>
            <a:r>
              <a:rPr lang="en-CA" dirty="0" smtClean="0"/>
              <a:t>Canada Post Shipping Tool</a:t>
            </a:r>
            <a:endParaRPr lang="en-CA" dirty="0"/>
          </a:p>
        </p:txBody>
      </p:sp>
      <p:sp>
        <p:nvSpPr>
          <p:cNvPr id="3" name="Content Placeholder 2"/>
          <p:cNvSpPr>
            <a:spLocks noGrp="1"/>
          </p:cNvSpPr>
          <p:nvPr>
            <p:ph idx="1"/>
          </p:nvPr>
        </p:nvSpPr>
        <p:spPr>
          <a:xfrm>
            <a:off x="6300192" y="1556792"/>
            <a:ext cx="2592290" cy="4896544"/>
          </a:xfrm>
        </p:spPr>
        <p:txBody>
          <a:bodyPr>
            <a:normAutofit/>
          </a:bodyPr>
          <a:lstStyle/>
          <a:p>
            <a:pPr marL="0" indent="0" algn="ctr">
              <a:buNone/>
            </a:pPr>
            <a:r>
              <a:rPr lang="en-CA" sz="2000" dirty="0" smtClean="0"/>
              <a:t>Weigh the bagged item and enter the weight in kg rounding up to the nearest even number </a:t>
            </a:r>
            <a:r>
              <a:rPr lang="en-CA" sz="1600" dirty="0" smtClean="0"/>
              <a:t>(and </a:t>
            </a:r>
            <a:r>
              <a:rPr lang="en-CA" sz="1600" i="1" u="sng" dirty="0" smtClean="0"/>
              <a:t>not exceeding</a:t>
            </a:r>
            <a:r>
              <a:rPr lang="en-CA" sz="1600" dirty="0" smtClean="0"/>
              <a:t> 5 kg).  </a:t>
            </a:r>
          </a:p>
          <a:p>
            <a:pPr marL="0" indent="0" algn="ctr">
              <a:buNone/>
            </a:pPr>
            <a:endParaRPr lang="en-CA" sz="2000" dirty="0" smtClean="0"/>
          </a:p>
          <a:p>
            <a:pPr marL="0" indent="0" algn="ctr">
              <a:buNone/>
            </a:pPr>
            <a:r>
              <a:rPr lang="en-CA" sz="2000" dirty="0" smtClean="0"/>
              <a:t>Enter the bag dimensions in cm.  </a:t>
            </a:r>
          </a:p>
          <a:p>
            <a:pPr marL="0" indent="0" algn="ctr">
              <a:buNone/>
            </a:pPr>
            <a:endParaRPr lang="en-CA" sz="2000" dirty="0" smtClean="0"/>
          </a:p>
          <a:p>
            <a:pPr marL="0" indent="0" algn="ctr">
              <a:buNone/>
            </a:pPr>
            <a:r>
              <a:rPr lang="en-CA" sz="2000" dirty="0" smtClean="0"/>
              <a:t>“Library Books” should be the default service option in the next section.</a:t>
            </a:r>
            <a:endParaRPr lang="en-CA" sz="2000" dirty="0"/>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t="9058" r="58429" b="44069"/>
          <a:stretch>
            <a:fillRect/>
          </a:stretch>
        </p:blipFill>
        <p:spPr bwMode="auto">
          <a:xfrm>
            <a:off x="337542" y="1568623"/>
            <a:ext cx="5962650" cy="4048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3304654"/>
            <a:ext cx="3235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ight Arrow 3"/>
          <p:cNvSpPr/>
          <p:nvPr/>
        </p:nvSpPr>
        <p:spPr>
          <a:xfrm>
            <a:off x="0" y="2995910"/>
            <a:ext cx="3235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805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332656"/>
            <a:ext cx="4320480" cy="1068728"/>
          </a:xfrm>
        </p:spPr>
        <p:txBody>
          <a:bodyPr/>
          <a:lstStyle/>
          <a:p>
            <a:pPr algn="ctr"/>
            <a:r>
              <a:rPr lang="en-CA" dirty="0" smtClean="0"/>
              <a:t>Outline</a:t>
            </a:r>
            <a:endParaRPr lang="en-CA" dirty="0"/>
          </a:p>
        </p:txBody>
      </p:sp>
      <p:sp>
        <p:nvSpPr>
          <p:cNvPr id="3" name="Content Placeholder 2"/>
          <p:cNvSpPr>
            <a:spLocks noGrp="1"/>
          </p:cNvSpPr>
          <p:nvPr>
            <p:ph idx="1"/>
          </p:nvPr>
        </p:nvSpPr>
        <p:spPr>
          <a:xfrm>
            <a:off x="539552" y="1628800"/>
            <a:ext cx="7992888" cy="4407768"/>
          </a:xfrm>
          <a:ln>
            <a:solidFill>
              <a:schemeClr val="accent1"/>
            </a:solidFill>
          </a:ln>
        </p:spPr>
        <p:txBody>
          <a:bodyPr>
            <a:normAutofit/>
          </a:bodyPr>
          <a:lstStyle/>
          <a:p>
            <a:r>
              <a:rPr lang="en-CA" dirty="0" smtClean="0"/>
              <a:t>What and who is TRAC</a:t>
            </a:r>
          </a:p>
          <a:p>
            <a:pPr lvl="1"/>
            <a:r>
              <a:rPr lang="en-CA" dirty="0" smtClean="0"/>
              <a:t>Mail </a:t>
            </a:r>
          </a:p>
          <a:p>
            <a:pPr lvl="2"/>
            <a:r>
              <a:rPr lang="en-CA" dirty="0" smtClean="0"/>
              <a:t>Canada Post Shipping Tool</a:t>
            </a:r>
          </a:p>
          <a:p>
            <a:pPr lvl="1"/>
            <a:r>
              <a:rPr lang="en-CA" dirty="0" smtClean="0"/>
              <a:t>System Courier</a:t>
            </a:r>
          </a:p>
          <a:p>
            <a:pPr lvl="1"/>
            <a:r>
              <a:rPr lang="en-CA" dirty="0" smtClean="0"/>
              <a:t>Government Courier</a:t>
            </a:r>
          </a:p>
          <a:p>
            <a:endParaRPr lang="en-CA" dirty="0" smtClean="0"/>
          </a:p>
          <a:p>
            <a:r>
              <a:rPr lang="en-CA" dirty="0" smtClean="0"/>
              <a:t>Requests from outside TRAC</a:t>
            </a:r>
          </a:p>
          <a:p>
            <a:endParaRPr lang="en-CA" dirty="0" smtClean="0"/>
          </a:p>
          <a:p>
            <a:endParaRPr lang="en-CA" dirty="0"/>
          </a:p>
        </p:txBody>
      </p:sp>
    </p:spTree>
    <p:extLst>
      <p:ext uri="{BB962C8B-B14F-4D97-AF65-F5344CB8AC3E}">
        <p14:creationId xmlns:p14="http://schemas.microsoft.com/office/powerpoint/2010/main" val="1493258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algn="ctr"/>
            <a:r>
              <a:rPr lang="en-CA" dirty="0" smtClean="0"/>
              <a:t>Canada Post Shipping Tool</a:t>
            </a:r>
            <a:endParaRPr lang="en-CA" dirty="0"/>
          </a:p>
        </p:txBody>
      </p:sp>
      <p:sp>
        <p:nvSpPr>
          <p:cNvPr id="3" name="Content Placeholder 2"/>
          <p:cNvSpPr>
            <a:spLocks noGrp="1"/>
          </p:cNvSpPr>
          <p:nvPr>
            <p:ph idx="1"/>
          </p:nvPr>
        </p:nvSpPr>
        <p:spPr>
          <a:xfrm>
            <a:off x="6444208" y="1802259"/>
            <a:ext cx="2448273" cy="3858989"/>
          </a:xfrm>
        </p:spPr>
        <p:txBody>
          <a:bodyPr>
            <a:normAutofit/>
          </a:bodyPr>
          <a:lstStyle/>
          <a:p>
            <a:pPr marL="0" indent="0" algn="ctr">
              <a:buNone/>
            </a:pPr>
            <a:r>
              <a:rPr lang="en-CA" dirty="0" smtClean="0"/>
              <a:t>Select the “Method of payment” from the “Payment Information” section,  and then click on “Calculate”.   </a:t>
            </a:r>
            <a:endParaRPr lang="en-CA"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t="9058" r="58429" b="44069"/>
          <a:stretch>
            <a:fillRect/>
          </a:stretch>
        </p:blipFill>
        <p:spPr bwMode="auto">
          <a:xfrm>
            <a:off x="363166" y="1568624"/>
            <a:ext cx="5962650" cy="4048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044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algn="ctr"/>
            <a:r>
              <a:rPr lang="en-CA" dirty="0" smtClean="0"/>
              <a:t>Canada Post Shipping Tool</a:t>
            </a:r>
            <a:endParaRPr lang="en-CA" dirty="0"/>
          </a:p>
        </p:txBody>
      </p:sp>
      <p:sp>
        <p:nvSpPr>
          <p:cNvPr id="3" name="Content Placeholder 2"/>
          <p:cNvSpPr>
            <a:spLocks noGrp="1"/>
          </p:cNvSpPr>
          <p:nvPr>
            <p:ph idx="1"/>
          </p:nvPr>
        </p:nvSpPr>
        <p:spPr>
          <a:xfrm>
            <a:off x="5292080" y="1772816"/>
            <a:ext cx="3096345" cy="3858989"/>
          </a:xfrm>
        </p:spPr>
        <p:txBody>
          <a:bodyPr>
            <a:normAutofit lnSpcReduction="10000"/>
          </a:bodyPr>
          <a:lstStyle/>
          <a:p>
            <a:pPr marL="0" indent="0" algn="ctr">
              <a:buNone/>
            </a:pPr>
            <a:r>
              <a:rPr lang="en-CA" dirty="0" smtClean="0"/>
              <a:t>Once the postage rate is calculated for your package, a reminder message about affixing stamps will pop up.  Click on OK to proceed to the page where you print the label. </a:t>
            </a:r>
            <a:endParaRPr lang="en-CA" dirty="0"/>
          </a:p>
        </p:txBody>
      </p:sp>
      <p:pic>
        <p:nvPicPr>
          <p:cNvPr id="717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7" y="2564904"/>
            <a:ext cx="2886075" cy="1790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272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001" y="188640"/>
            <a:ext cx="8229600" cy="1143000"/>
          </a:xfrm>
        </p:spPr>
        <p:txBody>
          <a:bodyPr/>
          <a:lstStyle/>
          <a:p>
            <a:pPr algn="ctr"/>
            <a:r>
              <a:rPr lang="en-CA" dirty="0" smtClean="0"/>
              <a:t>Canada Post Shipping Tool</a:t>
            </a:r>
            <a:endParaRPr lang="en-CA" dirty="0"/>
          </a:p>
        </p:txBody>
      </p:sp>
      <p:sp>
        <p:nvSpPr>
          <p:cNvPr id="3" name="Content Placeholder 2"/>
          <p:cNvSpPr>
            <a:spLocks noGrp="1"/>
          </p:cNvSpPr>
          <p:nvPr>
            <p:ph idx="1"/>
          </p:nvPr>
        </p:nvSpPr>
        <p:spPr>
          <a:xfrm>
            <a:off x="441680" y="1264404"/>
            <a:ext cx="8280921" cy="834653"/>
          </a:xfrm>
        </p:spPr>
        <p:txBody>
          <a:bodyPr>
            <a:normAutofit fontScale="92500" lnSpcReduction="10000"/>
          </a:bodyPr>
          <a:lstStyle/>
          <a:p>
            <a:pPr marL="0" indent="0" algn="ctr">
              <a:buNone/>
            </a:pPr>
            <a:r>
              <a:rPr lang="en-CA" dirty="0" smtClean="0"/>
              <a:t>Be sure to print the mailing label before clicking on </a:t>
            </a:r>
          </a:p>
          <a:p>
            <a:pPr marL="0" indent="0" algn="ctr">
              <a:buNone/>
            </a:pPr>
            <a:r>
              <a:rPr lang="en-CA" dirty="0" smtClean="0"/>
              <a:t>“Generate a Return Label”.</a:t>
            </a:r>
            <a:endParaRPr lang="en-CA" dirty="0"/>
          </a:p>
        </p:txBody>
      </p:sp>
      <p:cxnSp>
        <p:nvCxnSpPr>
          <p:cNvPr id="5" name="Straight Arrow Connector 4"/>
          <p:cNvCxnSpPr/>
          <p:nvPr/>
        </p:nvCxnSpPr>
        <p:spPr>
          <a:xfrm flipH="1">
            <a:off x="7740352" y="2636912"/>
            <a:ext cx="28803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691680" y="2578862"/>
            <a:ext cx="1944216" cy="4900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570473" y="2301863"/>
            <a:ext cx="1152128" cy="276999"/>
          </a:xfrm>
          <a:prstGeom prst="rect">
            <a:avLst/>
          </a:prstGeom>
          <a:noFill/>
          <a:ln>
            <a:solidFill>
              <a:schemeClr val="accent1">
                <a:shade val="50000"/>
              </a:schemeClr>
            </a:solidFill>
          </a:ln>
        </p:spPr>
        <p:txBody>
          <a:bodyPr wrap="square" rtlCol="0">
            <a:spAutoFit/>
          </a:bodyPr>
          <a:lstStyle/>
          <a:p>
            <a:pPr algn="ctr"/>
            <a:r>
              <a:rPr lang="en-CA" sz="1200" dirty="0" smtClean="0">
                <a:solidFill>
                  <a:schemeClr val="accent1"/>
                </a:solidFill>
              </a:rPr>
              <a:t>Print</a:t>
            </a:r>
            <a:endParaRPr lang="en-CA" sz="1200" dirty="0">
              <a:solidFill>
                <a:schemeClr val="accent1"/>
              </a:solidFill>
            </a:endParaRPr>
          </a:p>
        </p:txBody>
      </p:sp>
      <p:pic>
        <p:nvPicPr>
          <p:cNvPr id="819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2060848"/>
            <a:ext cx="6057900" cy="4600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5" name="Picture 1"/>
          <p:cNvPicPr>
            <a:picLocks noChangeAspect="1" noChangeArrowheads="1"/>
          </p:cNvPicPr>
          <p:nvPr/>
        </p:nvPicPr>
        <p:blipFill>
          <a:blip r:embed="rId3">
            <a:extLst>
              <a:ext uri="{28A0092B-C50C-407E-A947-70E740481C1C}">
                <a14:useLocalDpi xmlns:a14="http://schemas.microsoft.com/office/drawing/2010/main" val="0"/>
              </a:ext>
            </a:extLst>
          </a:blip>
          <a:srcRect l="85477" t="28825" b="62999"/>
          <a:stretch>
            <a:fillRect/>
          </a:stretch>
        </p:blipFill>
        <p:spPr bwMode="auto">
          <a:xfrm>
            <a:off x="7404496" y="3573016"/>
            <a:ext cx="12477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869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Shipping by Government Courier</a:t>
            </a:r>
            <a:endParaRPr lang="en-CA" dirty="0"/>
          </a:p>
        </p:txBody>
      </p:sp>
      <p:sp>
        <p:nvSpPr>
          <p:cNvPr id="3" name="Content Placeholder 2"/>
          <p:cNvSpPr>
            <a:spLocks noGrp="1"/>
          </p:cNvSpPr>
          <p:nvPr>
            <p:ph idx="1"/>
          </p:nvPr>
        </p:nvSpPr>
        <p:spPr/>
        <p:txBody>
          <a:bodyPr/>
          <a:lstStyle/>
          <a:p>
            <a:r>
              <a:rPr lang="en-CA" dirty="0" smtClean="0"/>
              <a:t>All shipments sent through government courier must be fully addressed using the Canada Post standard:</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13" t="54474" r="40505" b="18989"/>
          <a:stretch/>
        </p:blipFill>
        <p:spPr bwMode="auto">
          <a:xfrm>
            <a:off x="2545206" y="3296394"/>
            <a:ext cx="4171423" cy="2532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827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Shipping by Government Courier</a:t>
            </a:r>
            <a:endParaRPr lang="en-CA" dirty="0"/>
          </a:p>
        </p:txBody>
      </p:sp>
      <p:sp>
        <p:nvSpPr>
          <p:cNvPr id="6" name="Rectangle 5"/>
          <p:cNvSpPr/>
          <p:nvPr/>
        </p:nvSpPr>
        <p:spPr>
          <a:xfrm>
            <a:off x="467544" y="3078817"/>
            <a:ext cx="3870176" cy="1754326"/>
          </a:xfrm>
          <a:prstGeom prst="rect">
            <a:avLst/>
          </a:prstGeom>
          <a:ln>
            <a:solidFill>
              <a:schemeClr val="accent1">
                <a:shade val="50000"/>
              </a:schemeClr>
            </a:solidFill>
          </a:ln>
        </p:spPr>
        <p:txBody>
          <a:bodyPr wrap="square">
            <a:spAutoFit/>
          </a:bodyPr>
          <a:lstStyle/>
          <a:p>
            <a:r>
              <a:rPr lang="en-CA" b="1" dirty="0">
                <a:effectLst>
                  <a:outerShdw blurRad="50800" dist="38100" algn="tr" rotWithShape="0">
                    <a:prstClr val="black">
                      <a:alpha val="40000"/>
                    </a:prstClr>
                  </a:outerShdw>
                </a:effectLst>
              </a:rPr>
              <a:t> </a:t>
            </a:r>
            <a:r>
              <a:rPr lang="en-US" b="1" dirty="0"/>
              <a:t>GOV’T COURIER</a:t>
            </a:r>
            <a:endParaRPr lang="en-CA" dirty="0"/>
          </a:p>
          <a:p>
            <a:r>
              <a:rPr lang="en-US" b="1" dirty="0">
                <a:effectLst>
                  <a:outerShdw blurRad="50800" dist="38100" algn="tr" rotWithShape="0">
                    <a:prstClr val="black">
                      <a:alpha val="40000"/>
                    </a:prstClr>
                  </a:outerShdw>
                </a:effectLst>
              </a:rPr>
              <a:t> </a:t>
            </a:r>
            <a:endParaRPr lang="en-CA" dirty="0"/>
          </a:p>
          <a:p>
            <a:r>
              <a:rPr lang="en-US" b="1" dirty="0">
                <a:effectLst>
                  <a:outerShdw blurRad="50800" dist="38100" algn="tr" rotWithShape="0">
                    <a:prstClr val="black">
                      <a:alpha val="40000"/>
                    </a:prstClr>
                  </a:outerShdw>
                </a:effectLst>
              </a:rPr>
              <a:t>  AEPNL</a:t>
            </a:r>
            <a:endParaRPr lang="en-CA" dirty="0"/>
          </a:p>
          <a:p>
            <a:r>
              <a:rPr lang="en-US" dirty="0">
                <a:effectLst>
                  <a:outerShdw blurRad="50800" dist="38100" algn="tr" rotWithShape="0">
                    <a:prstClr val="black">
                      <a:alpha val="40000"/>
                    </a:prstClr>
                  </a:outerShdw>
                </a:effectLst>
              </a:rPr>
              <a:t>     </a:t>
            </a:r>
            <a:r>
              <a:rPr lang="en-US" b="1" dirty="0">
                <a:effectLst>
                  <a:outerShdw blurRad="50800" dist="38100" algn="tr" rotWithShape="0">
                    <a:prstClr val="black">
                      <a:alpha val="40000"/>
                    </a:prstClr>
                  </a:outerShdw>
                </a:effectLst>
              </a:rPr>
              <a:t>Northern Lights Library System </a:t>
            </a:r>
            <a:endParaRPr lang="en-CA" dirty="0"/>
          </a:p>
          <a:p>
            <a:r>
              <a:rPr lang="en-US" b="1" dirty="0">
                <a:effectLst>
                  <a:outerShdw blurRad="50800" dist="38100" algn="tr" rotWithShape="0">
                    <a:prstClr val="black">
                      <a:alpha val="40000"/>
                    </a:prstClr>
                  </a:outerShdw>
                </a:effectLst>
              </a:rPr>
              <a:t>    Bag 8</a:t>
            </a:r>
            <a:endParaRPr lang="en-CA" dirty="0"/>
          </a:p>
          <a:p>
            <a:r>
              <a:rPr lang="en-US" b="1" dirty="0">
                <a:effectLst>
                  <a:outerShdw blurRad="50800" dist="38100" algn="tr" rotWithShape="0">
                    <a:prstClr val="black">
                      <a:alpha val="40000"/>
                    </a:prstClr>
                  </a:outerShdw>
                </a:effectLst>
              </a:rPr>
              <a:t>    Elk Point, AB  T0A 1A0</a:t>
            </a:r>
            <a:endParaRPr lang="en-CA" dirty="0"/>
          </a:p>
        </p:txBody>
      </p:sp>
      <p:sp>
        <p:nvSpPr>
          <p:cNvPr id="7" name="Rectangle 1"/>
          <p:cNvSpPr>
            <a:spLocks noChangeArrowheads="1"/>
          </p:cNvSpPr>
          <p:nvPr/>
        </p:nvSpPr>
        <p:spPr bwMode="auto">
          <a:xfrm>
            <a:off x="470620" y="5157192"/>
            <a:ext cx="3528392"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Northern Lights Library System</a:t>
            </a:r>
            <a:endParaRPr kumimoji="0" lang="en-C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 Bag 8</a:t>
            </a:r>
            <a:endParaRPr kumimoji="0" lang="en-C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ELK POINT AB  T0A IA0</a:t>
            </a:r>
            <a:endParaRPr kumimoji="0" lang="en-C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GOV’T COURIER</a:t>
            </a:r>
            <a:r>
              <a:rPr kumimoji="0" lang="en-CA" sz="900" b="0" i="0" u="none" strike="noStrike" cap="none" normalizeH="0" baseline="0" dirty="0" smtClean="0">
                <a:ln>
                  <a:noFill/>
                </a:ln>
                <a:solidFill>
                  <a:schemeClr val="tx1"/>
                </a:solidFill>
                <a:effectLst/>
                <a:latin typeface="Arial" pitchFamily="34" charset="0"/>
                <a:cs typeface="Arial" pitchFamily="34" charset="0"/>
              </a:rPr>
              <a:t> </a:t>
            </a:r>
            <a:endParaRPr kumimoji="0" lang="en-C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251520" y="1952659"/>
            <a:ext cx="4176464" cy="4462760"/>
          </a:xfrm>
          <a:prstGeom prst="rect">
            <a:avLst/>
          </a:prstGeom>
          <a:noFill/>
          <a:ln>
            <a:solidFill>
              <a:schemeClr val="tx1"/>
            </a:solidFill>
          </a:ln>
        </p:spPr>
        <p:txBody>
          <a:bodyPr wrap="square" rtlCol="0">
            <a:spAutoFit/>
          </a:bodyPr>
          <a:lstStyle/>
          <a:p>
            <a:pPr algn="ctr"/>
            <a:r>
              <a:rPr lang="en-CA" sz="3200" dirty="0" smtClean="0">
                <a:solidFill>
                  <a:schemeClr val="tx2">
                    <a:lumMod val="75000"/>
                  </a:schemeClr>
                </a:solidFill>
              </a:rPr>
              <a:t>Acceptable labels</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5564286" y="4581128"/>
            <a:ext cx="2619375" cy="1720215"/>
          </a:xfrm>
          <a:prstGeom prst="rect">
            <a:avLst/>
          </a:prstGeom>
          <a:ln>
            <a:solidFill>
              <a:schemeClr val="accent1"/>
            </a:solidFill>
          </a:ln>
        </p:spPr>
      </p:pic>
      <p:sp>
        <p:nvSpPr>
          <p:cNvPr id="10" name="TextBox 9"/>
          <p:cNvSpPr txBox="1"/>
          <p:nvPr/>
        </p:nvSpPr>
        <p:spPr>
          <a:xfrm>
            <a:off x="4644008" y="1952659"/>
            <a:ext cx="4032448" cy="4493538"/>
          </a:xfrm>
          <a:prstGeom prst="rect">
            <a:avLst/>
          </a:prstGeom>
          <a:noFill/>
          <a:ln>
            <a:solidFill>
              <a:schemeClr val="tx1"/>
            </a:solidFill>
          </a:ln>
        </p:spPr>
        <p:txBody>
          <a:bodyPr wrap="square" rtlCol="0">
            <a:spAutoFit/>
          </a:bodyPr>
          <a:lstStyle/>
          <a:p>
            <a:pPr algn="ctr"/>
            <a:r>
              <a:rPr lang="en-CA" sz="3200" dirty="0" smtClean="0">
                <a:solidFill>
                  <a:schemeClr val="tx2">
                    <a:lumMod val="75000"/>
                  </a:schemeClr>
                </a:solidFill>
              </a:rPr>
              <a:t>Not Acceptable Government Courier drivers CANNOT deliver items labelled like this.</a:t>
            </a:r>
          </a:p>
          <a:p>
            <a:endParaRPr lang="en-CA" dirty="0"/>
          </a:p>
          <a:p>
            <a:endParaRPr lang="en-CA" dirty="0" smtClean="0"/>
          </a:p>
          <a:p>
            <a:endParaRPr lang="en-CA" dirty="0"/>
          </a:p>
          <a:p>
            <a:endParaRPr lang="en-CA" dirty="0" smtClean="0"/>
          </a:p>
          <a:p>
            <a:endParaRPr lang="en-CA" dirty="0"/>
          </a:p>
          <a:p>
            <a:endParaRPr lang="en-CA" dirty="0" smtClean="0"/>
          </a:p>
          <a:p>
            <a:endParaRPr lang="en-CA" dirty="0"/>
          </a:p>
        </p:txBody>
      </p:sp>
      <p:cxnSp>
        <p:nvCxnSpPr>
          <p:cNvPr id="12" name="Straight Connector 11"/>
          <p:cNvCxnSpPr/>
          <p:nvPr/>
        </p:nvCxnSpPr>
        <p:spPr>
          <a:xfrm>
            <a:off x="5004048" y="4420855"/>
            <a:ext cx="3528392" cy="2032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004048" y="4420855"/>
            <a:ext cx="3312368" cy="20324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37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Shipping by Government Courier</a:t>
            </a:r>
            <a:endParaRPr lang="en-CA" dirty="0"/>
          </a:p>
        </p:txBody>
      </p:sp>
      <p:sp>
        <p:nvSpPr>
          <p:cNvPr id="3" name="Content Placeholder 2"/>
          <p:cNvSpPr>
            <a:spLocks noGrp="1"/>
          </p:cNvSpPr>
          <p:nvPr>
            <p:ph idx="1"/>
          </p:nvPr>
        </p:nvSpPr>
        <p:spPr/>
        <p:txBody>
          <a:bodyPr/>
          <a:lstStyle/>
          <a:p>
            <a:r>
              <a:rPr lang="en-CA" dirty="0" smtClean="0"/>
              <a:t>Double bagging:  Use the in-transit receipt, which a System Courier CAN deliver,  inside a bag, box, or bin  </a:t>
            </a:r>
            <a:r>
              <a:rPr lang="en-CA" b="1" i="1" u="sng" dirty="0" smtClean="0"/>
              <a:t>fully addressed</a:t>
            </a:r>
            <a:r>
              <a:rPr lang="en-CA" dirty="0" smtClean="0"/>
              <a:t>, </a:t>
            </a:r>
            <a:r>
              <a:rPr lang="en-CA" dirty="0"/>
              <a:t>t</a:t>
            </a:r>
            <a:r>
              <a:rPr lang="en-CA" dirty="0" smtClean="0"/>
              <a:t>o satisfy Government Courier</a:t>
            </a:r>
            <a:endParaRPr lang="en-CA"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115616" y="4509120"/>
            <a:ext cx="2016224" cy="1368152"/>
          </a:xfrm>
          <a:prstGeom prst="rect">
            <a:avLst/>
          </a:prstGeom>
          <a:ln>
            <a:solidFill>
              <a:schemeClr val="accent1"/>
            </a:solidFill>
          </a:ln>
        </p:spPr>
      </p:pic>
      <p:sp>
        <p:nvSpPr>
          <p:cNvPr id="7" name="Rounded Rectangle 6"/>
          <p:cNvSpPr/>
          <p:nvPr/>
        </p:nvSpPr>
        <p:spPr>
          <a:xfrm>
            <a:off x="251520" y="4149080"/>
            <a:ext cx="3312368" cy="20882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urved Down Arrow 7"/>
          <p:cNvSpPr/>
          <p:nvPr/>
        </p:nvSpPr>
        <p:spPr>
          <a:xfrm>
            <a:off x="2339752" y="3212976"/>
            <a:ext cx="4104456" cy="9361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Rectangle 8"/>
          <p:cNvSpPr/>
          <p:nvPr/>
        </p:nvSpPr>
        <p:spPr>
          <a:xfrm>
            <a:off x="4572000" y="4482986"/>
            <a:ext cx="4032448" cy="1754326"/>
          </a:xfrm>
          <a:prstGeom prst="rect">
            <a:avLst/>
          </a:prstGeom>
          <a:ln>
            <a:solidFill>
              <a:schemeClr val="accent1">
                <a:shade val="50000"/>
              </a:schemeClr>
            </a:solidFill>
          </a:ln>
        </p:spPr>
        <p:txBody>
          <a:bodyPr wrap="square">
            <a:spAutoFit/>
          </a:bodyPr>
          <a:lstStyle/>
          <a:p>
            <a:r>
              <a:rPr lang="en-US" b="1" dirty="0"/>
              <a:t> </a:t>
            </a:r>
            <a:endParaRPr lang="en-CA" dirty="0"/>
          </a:p>
          <a:p>
            <a:r>
              <a:rPr lang="en-US" b="1" dirty="0"/>
              <a:t>     Marigold Library System</a:t>
            </a:r>
            <a:endParaRPr lang="en-CA" dirty="0"/>
          </a:p>
          <a:p>
            <a:r>
              <a:rPr lang="en-US" b="1" dirty="0"/>
              <a:t>     710 - 2 Street</a:t>
            </a:r>
            <a:endParaRPr lang="en-CA" dirty="0"/>
          </a:p>
          <a:p>
            <a:r>
              <a:rPr lang="en-US" b="1" dirty="0"/>
              <a:t>     STRATHMORE AB  T1P 1K4</a:t>
            </a:r>
            <a:endParaRPr lang="en-CA" dirty="0"/>
          </a:p>
          <a:p>
            <a:r>
              <a:rPr lang="en-US" b="1" dirty="0"/>
              <a:t> </a:t>
            </a:r>
            <a:endParaRPr lang="en-CA" dirty="0"/>
          </a:p>
          <a:p>
            <a:r>
              <a:rPr lang="en-US" b="1" dirty="0"/>
              <a:t>     ATTN: ILL           GOVT COURIER</a:t>
            </a:r>
            <a:endParaRPr lang="en-CA" dirty="0"/>
          </a:p>
        </p:txBody>
      </p:sp>
      <p:sp>
        <p:nvSpPr>
          <p:cNvPr id="10" name="Rounded Rectangle 9"/>
          <p:cNvSpPr/>
          <p:nvPr/>
        </p:nvSpPr>
        <p:spPr>
          <a:xfrm>
            <a:off x="3851920" y="3789040"/>
            <a:ext cx="5040560" cy="26642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46219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Shipping by Government Courier</a:t>
            </a:r>
            <a:endParaRPr lang="en-CA" dirty="0"/>
          </a:p>
        </p:txBody>
      </p:sp>
      <p:sp>
        <p:nvSpPr>
          <p:cNvPr id="3" name="Content Placeholder 2"/>
          <p:cNvSpPr>
            <a:spLocks noGrp="1"/>
          </p:cNvSpPr>
          <p:nvPr>
            <p:ph idx="1"/>
          </p:nvPr>
        </p:nvSpPr>
        <p:spPr/>
        <p:txBody>
          <a:bodyPr/>
          <a:lstStyle/>
          <a:p>
            <a:r>
              <a:rPr lang="en-CA" dirty="0" smtClean="0"/>
              <a:t>Double bagging:  Use the in-transit receipt, which a System Courier CAN deliver,  inside a bag, box, or bin  </a:t>
            </a:r>
            <a:r>
              <a:rPr lang="en-CA" b="1" i="1" u="sng" dirty="0" smtClean="0"/>
              <a:t>fully addressed</a:t>
            </a:r>
            <a:r>
              <a:rPr lang="en-CA" dirty="0" smtClean="0"/>
              <a:t>, </a:t>
            </a:r>
            <a:r>
              <a:rPr lang="en-CA" dirty="0"/>
              <a:t>t</a:t>
            </a:r>
            <a:r>
              <a:rPr lang="en-CA" dirty="0" smtClean="0"/>
              <a:t>o satisfy Government Courier.</a:t>
            </a:r>
            <a:endParaRPr lang="en-CA"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115616" y="4509120"/>
            <a:ext cx="2016224" cy="1368152"/>
          </a:xfrm>
          <a:prstGeom prst="rect">
            <a:avLst/>
          </a:prstGeom>
          <a:ln>
            <a:solidFill>
              <a:schemeClr val="accent1"/>
            </a:solidFill>
          </a:ln>
        </p:spPr>
      </p:pic>
      <p:sp>
        <p:nvSpPr>
          <p:cNvPr id="7" name="Rounded Rectangle 6"/>
          <p:cNvSpPr/>
          <p:nvPr/>
        </p:nvSpPr>
        <p:spPr>
          <a:xfrm>
            <a:off x="251520" y="4149080"/>
            <a:ext cx="3312368" cy="20882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3491408"/>
            <a:ext cx="4139952" cy="2759968"/>
          </a:xfrm>
          <a:prstGeom prst="rect">
            <a:avLst/>
          </a:prstGeom>
        </p:spPr>
      </p:pic>
      <p:sp>
        <p:nvSpPr>
          <p:cNvPr id="8" name="Curved Down Arrow 7"/>
          <p:cNvSpPr/>
          <p:nvPr/>
        </p:nvSpPr>
        <p:spPr>
          <a:xfrm>
            <a:off x="1884090" y="3212976"/>
            <a:ext cx="3168352" cy="9361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267420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Shipping by Government Courier</a:t>
            </a:r>
            <a:endParaRPr lang="en-CA" dirty="0"/>
          </a:p>
        </p:txBody>
      </p:sp>
      <p:sp>
        <p:nvSpPr>
          <p:cNvPr id="3" name="Content Placeholder 2"/>
          <p:cNvSpPr>
            <a:spLocks noGrp="1"/>
          </p:cNvSpPr>
          <p:nvPr>
            <p:ph idx="1"/>
          </p:nvPr>
        </p:nvSpPr>
        <p:spPr/>
        <p:txBody>
          <a:bodyPr/>
          <a:lstStyle/>
          <a:p>
            <a:r>
              <a:rPr lang="en-CA" dirty="0" smtClean="0"/>
              <a:t>Double bagging:  Use the in-transit receipt, which a System Courier CAN deliver,  inside a bag, box, or bin  </a:t>
            </a:r>
            <a:r>
              <a:rPr lang="en-CA" b="1" i="1" u="sng" dirty="0" smtClean="0"/>
              <a:t>fully addressed</a:t>
            </a:r>
            <a:r>
              <a:rPr lang="en-CA" dirty="0" smtClean="0"/>
              <a:t>, </a:t>
            </a:r>
            <a:r>
              <a:rPr lang="en-CA" dirty="0"/>
              <a:t>t</a:t>
            </a:r>
            <a:r>
              <a:rPr lang="en-CA" dirty="0" smtClean="0"/>
              <a:t>o satisfy Government Courier.</a:t>
            </a: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673565"/>
            <a:ext cx="4211960" cy="280797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3669026"/>
            <a:ext cx="4211960" cy="2807973"/>
          </a:xfrm>
          <a:prstGeom prst="rect">
            <a:avLst/>
          </a:prstGeom>
        </p:spPr>
      </p:pic>
      <p:sp>
        <p:nvSpPr>
          <p:cNvPr id="13" name="Curved Up Arrow 12"/>
          <p:cNvSpPr/>
          <p:nvPr/>
        </p:nvSpPr>
        <p:spPr>
          <a:xfrm rot="10590108">
            <a:off x="1230726" y="3274546"/>
            <a:ext cx="1998403" cy="8863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Striped Right Arrow 13"/>
          <p:cNvSpPr/>
          <p:nvPr/>
        </p:nvSpPr>
        <p:spPr>
          <a:xfrm rot="6934703">
            <a:off x="7733878" y="3197972"/>
            <a:ext cx="988791" cy="60858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0430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Shipping by Government Courier</a:t>
            </a:r>
            <a:endParaRPr lang="en-CA" dirty="0"/>
          </a:p>
        </p:txBody>
      </p:sp>
      <p:sp>
        <p:nvSpPr>
          <p:cNvPr id="3" name="Content Placeholder 2"/>
          <p:cNvSpPr>
            <a:spLocks noGrp="1"/>
          </p:cNvSpPr>
          <p:nvPr>
            <p:ph idx="1"/>
          </p:nvPr>
        </p:nvSpPr>
        <p:spPr/>
        <p:txBody>
          <a:bodyPr/>
          <a:lstStyle/>
          <a:p>
            <a:pPr marL="0" indent="0">
              <a:buNone/>
            </a:pPr>
            <a:r>
              <a:rPr lang="en-CA" dirty="0" smtClean="0"/>
              <a:t>When </a:t>
            </a:r>
            <a:r>
              <a:rPr lang="en-CA" dirty="0" err="1" smtClean="0"/>
              <a:t>Yellowhead</a:t>
            </a:r>
            <a:r>
              <a:rPr lang="en-CA" dirty="0" smtClean="0"/>
              <a:t> Regional Library System receives this from Government Courier, the inside bag will go into their System Courier run for delivery to Pigeon Lake, which they can drive to without a delivery address.</a:t>
            </a: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9512" y="3933055"/>
            <a:ext cx="4168464" cy="277897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933055"/>
            <a:ext cx="4211960" cy="2807973"/>
          </a:xfrm>
          <a:prstGeom prst="rect">
            <a:avLst/>
          </a:prstGeom>
        </p:spPr>
      </p:pic>
      <p:sp>
        <p:nvSpPr>
          <p:cNvPr id="5" name="Curved Left Arrow 4"/>
          <p:cNvSpPr/>
          <p:nvPr/>
        </p:nvSpPr>
        <p:spPr>
          <a:xfrm rot="16517020">
            <a:off x="4624614" y="1139511"/>
            <a:ext cx="778570" cy="573868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Striped Right Arrow 6"/>
          <p:cNvSpPr/>
          <p:nvPr/>
        </p:nvSpPr>
        <p:spPr>
          <a:xfrm rot="19509608">
            <a:off x="7604043" y="4002241"/>
            <a:ext cx="1224136" cy="5040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93722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29600" cy="1143000"/>
          </a:xfrm>
        </p:spPr>
        <p:txBody>
          <a:bodyPr/>
          <a:lstStyle/>
          <a:p>
            <a:r>
              <a:rPr lang="en-CA" dirty="0" smtClean="0"/>
              <a:t>“Mail Only Library” requests</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678418050"/>
              </p:ext>
            </p:extLst>
          </p:nvPr>
        </p:nvGraphicFramePr>
        <p:xfrm>
          <a:off x="3995936" y="1628800"/>
          <a:ext cx="4379895" cy="4770430"/>
        </p:xfrm>
        <a:graphic>
          <a:graphicData uri="http://schemas.openxmlformats.org/drawingml/2006/table">
            <a:tbl>
              <a:tblPr/>
              <a:tblGrid>
                <a:gridCol w="440873"/>
                <a:gridCol w="108523"/>
                <a:gridCol w="1053006"/>
                <a:gridCol w="366263"/>
                <a:gridCol w="106826"/>
                <a:gridCol w="900397"/>
                <a:gridCol w="366263"/>
                <a:gridCol w="135652"/>
                <a:gridCol w="902092"/>
              </a:tblGrid>
              <a:tr h="102857">
                <a:tc>
                  <a:txBody>
                    <a:bodyPr/>
                    <a:lstStyle/>
                    <a:p>
                      <a:pPr algn="l" fontAlgn="b"/>
                      <a:r>
                        <a:rPr lang="en-CA" sz="500" b="0" i="0" u="none" strike="noStrike">
                          <a:effectLst/>
                          <a:latin typeface="Arial"/>
                        </a:rPr>
                        <a:t>KEY:</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CA" sz="500" b="0" i="0" u="none" strike="noStrike">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CA" sz="300" b="0" i="0" u="none" strike="noStrike">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fontAlgn="b"/>
                      <a:r>
                        <a:rPr lang="en-CA" sz="600" b="1" i="1" u="sng" strike="noStrike">
                          <a:effectLst/>
                          <a:latin typeface="Arial"/>
                        </a:rPr>
                        <a:t>Alberta TRAC Libraries</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l" fontAlgn="b"/>
                      <a:endParaRPr lang="en-CA" sz="300" b="0" i="0" u="none" strike="noStrike">
                        <a:solidFill>
                          <a:srgbClr val="FFCC00"/>
                        </a:solidFill>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CA" sz="300" b="0" i="0" u="none" strike="noStrike">
                        <a:solidFill>
                          <a:srgbClr val="FFCC00"/>
                        </a:solidFill>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CA" sz="300" b="0" i="0" u="none" strike="noStrike">
                        <a:solidFill>
                          <a:srgbClr val="FFCC00"/>
                        </a:solidFill>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r>
              <a:tr h="75562">
                <a:tc gridSpan="3">
                  <a:txBody>
                    <a:bodyPr/>
                    <a:lstStyle/>
                    <a:p>
                      <a:pPr algn="l" fontAlgn="b"/>
                      <a:r>
                        <a:rPr lang="en-CA" sz="400" b="0" i="0" u="none" strike="noStrike">
                          <a:effectLst/>
                          <a:latin typeface="Arial"/>
                        </a:rPr>
                        <a:t>Yellowhead System</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n-CA"/>
                    </a:p>
                  </a:txBody>
                  <a:tcPr/>
                </a:tc>
                <a:tc hMerge="1">
                  <a:txBody>
                    <a:bodyPr/>
                    <a:lstStyle/>
                    <a:p>
                      <a:endParaRPr lang="en-CA"/>
                    </a:p>
                  </a:txBody>
                  <a:tcPr/>
                </a:tc>
                <a:tc gridSpan="3">
                  <a:txBody>
                    <a:bodyPr/>
                    <a:lstStyle/>
                    <a:p>
                      <a:pPr algn="l" fontAlgn="b"/>
                      <a:r>
                        <a:rPr lang="en-CA" sz="400" b="0" i="0" u="none" strike="noStrike">
                          <a:effectLst/>
                          <a:latin typeface="Arial"/>
                        </a:rPr>
                        <a:t>Northern Lights System</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hMerge="1">
                  <a:txBody>
                    <a:bodyPr/>
                    <a:lstStyle/>
                    <a:p>
                      <a:endParaRPr lang="en-CA"/>
                    </a:p>
                  </a:txBody>
                  <a:tcPr/>
                </a:tc>
                <a:tc hMerge="1">
                  <a:txBody>
                    <a:bodyPr/>
                    <a:lstStyle/>
                    <a:p>
                      <a:endParaRPr lang="en-CA"/>
                    </a:p>
                  </a:txBody>
                  <a:tcPr/>
                </a:tc>
                <a:tc gridSpan="3">
                  <a:txBody>
                    <a:bodyPr/>
                    <a:lstStyle/>
                    <a:p>
                      <a:pPr algn="l" fontAlgn="b"/>
                      <a:r>
                        <a:rPr lang="en-CA" sz="400" b="1" i="0" u="none" strike="noStrike">
                          <a:effectLst/>
                          <a:latin typeface="Arial"/>
                        </a:rPr>
                        <a:t>Peace Library System</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r>
              <a:tr h="72684">
                <a:tc>
                  <a:txBody>
                    <a:bodyPr/>
                    <a:lstStyle/>
                    <a:p>
                      <a:pPr algn="l" fontAlgn="b"/>
                      <a:endParaRPr lang="en-CA" sz="300" b="0" i="0" u="none" strike="noStrike">
                        <a:effectLst/>
                        <a:latin typeface="Arial"/>
                      </a:endParaRP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CA" sz="300" b="0" i="0" u="none" strike="noStrike">
                        <a:effectLst/>
                        <a:latin typeface="Arial"/>
                      </a:endParaRP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CA" sz="300" b="0" i="0" u="none" strike="noStrike">
                        <a:effectLst/>
                        <a:latin typeface="Arial"/>
                      </a:endParaRPr>
                    </a:p>
                  </a:txBody>
                  <a:tcPr marL="3315" marR="3315" marT="33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l" fontAlgn="b"/>
                      <a:r>
                        <a:rPr lang="en-CA" sz="400" b="0" i="0" u="none" strike="noStrike">
                          <a:effectLst/>
                          <a:latin typeface="Arial"/>
                        </a:rPr>
                        <a:t>Marigold System</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hMerge="1">
                  <a:txBody>
                    <a:bodyPr/>
                    <a:lstStyle/>
                    <a:p>
                      <a:endParaRPr lang="en-CA"/>
                    </a:p>
                  </a:txBody>
                  <a:tcPr/>
                </a:tc>
                <a:tc hMerge="1">
                  <a:txBody>
                    <a:bodyPr/>
                    <a:lstStyle/>
                    <a:p>
                      <a:endParaRPr lang="en-CA"/>
                    </a:p>
                  </a:txBody>
                  <a:tcPr/>
                </a:tc>
                <a:tc>
                  <a:txBody>
                    <a:bodyPr/>
                    <a:lstStyle/>
                    <a:p>
                      <a:pPr algn="l" fontAlgn="b"/>
                      <a:endParaRPr lang="en-CA" sz="300" b="0" i="0" u="none" strike="noStrike">
                        <a:effectLst/>
                        <a:latin typeface="Arial"/>
                      </a:endParaRPr>
                    </a:p>
                  </a:txBody>
                  <a:tcPr marL="3315" marR="3315" marT="33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CA" sz="300" b="0" i="0" u="none" strike="noStrike">
                        <a:effectLst/>
                        <a:latin typeface="Arial"/>
                      </a:endParaRP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CA" sz="300" b="0" i="0" u="none" strike="noStrike">
                        <a:effectLst/>
                        <a:latin typeface="Arial"/>
                      </a:endParaRP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r>
              <a:tr h="61169">
                <a:tc>
                  <a:txBody>
                    <a:bodyPr/>
                    <a:lstStyle/>
                    <a:p>
                      <a:pPr algn="l" fontAlgn="b"/>
                      <a:endParaRPr lang="en-CA" sz="300" b="0" i="0" u="none" strike="noStrike">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G</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Gov't Courier</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0" i="0" u="none" strike="noStrike">
                          <a:effectLst/>
                          <a:latin typeface="Arial"/>
                        </a:rPr>
                        <a:t> </a:t>
                      </a:r>
                    </a:p>
                  </a:txBody>
                  <a:tcPr marL="3315" marR="3315" marT="33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M</a:t>
                      </a:r>
                    </a:p>
                  </a:txBody>
                  <a:tcPr marL="3315" marR="3315" marT="33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Mail</a:t>
                      </a:r>
                    </a:p>
                  </a:txBody>
                  <a:tcPr marL="3315" marR="3315" marT="33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300" b="0" i="0" u="none" strike="noStrike">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S</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System Van Run</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r>
              <a:tr h="75562">
                <a:tc>
                  <a:txBody>
                    <a:bodyPr/>
                    <a:lstStyle/>
                    <a:p>
                      <a:pPr algn="l" fontAlgn="b"/>
                      <a:r>
                        <a:rPr lang="en-CA" sz="400" b="0" i="0" u="none" strike="noStrike">
                          <a:effectLst/>
                          <a:latin typeface="Arial"/>
                        </a:rPr>
                        <a:t>AABM</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solidFill>
                      <a:srgbClr val="FFCC00"/>
                    </a:solidFill>
                  </a:tcPr>
                </a:tc>
                <a:tc>
                  <a:txBody>
                    <a:bodyPr/>
                    <a:lstStyle/>
                    <a:p>
                      <a:pPr algn="l" fontAlgn="b"/>
                      <a:r>
                        <a:rPr lang="en-CA" sz="400" b="0" i="0" u="none" strike="noStrike">
                          <a:effectLst/>
                          <a:latin typeface="Arial"/>
                        </a:rPr>
                        <a:t>AB Beach Public</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solidFill>
                      <a:srgbClr val="FFCC00"/>
                    </a:solidFill>
                  </a:tcPr>
                </a:tc>
                <a:tc>
                  <a:txBody>
                    <a:bodyPr/>
                    <a:lstStyle/>
                    <a:p>
                      <a:pPr algn="l" fontAlgn="b"/>
                      <a:r>
                        <a:rPr lang="en-CA" sz="400" b="1" i="0" u="none" strike="noStrike">
                          <a:effectLst/>
                          <a:latin typeface="Arial"/>
                        </a:rPr>
                        <a:t>AFL</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400" b="1" i="0" u="none" strike="noStrike">
                          <a:effectLst/>
                          <a:latin typeface="Arial"/>
                        </a:rPr>
                        <a:t>Flatbush</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400" b="1" i="0" u="none" strike="noStrike">
                          <a:effectLst/>
                          <a:latin typeface="Arial"/>
                        </a:rPr>
                        <a:t>APRPLS</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400" b="1" i="0" u="none" strike="noStrike">
                          <a:effectLst/>
                          <a:latin typeface="Arial"/>
                        </a:rPr>
                        <a:t>Peace Library Syst.</a:t>
                      </a:r>
                    </a:p>
                  </a:txBody>
                  <a:tcPr marL="3315" marR="3315" marT="33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75562">
                <a:tc>
                  <a:txBody>
                    <a:bodyPr/>
                    <a:lstStyle/>
                    <a:p>
                      <a:pPr algn="l" fontAlgn="b"/>
                      <a:r>
                        <a:rPr lang="en-CA" sz="400" b="0" i="0" u="none" strike="noStrike">
                          <a:effectLst/>
                          <a:latin typeface="Arial"/>
                        </a:rPr>
                        <a:t>AAF</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Alder Flats Public</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AFV</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Fairview 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APV</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300" b="0" i="0" u="none" strike="noStrike">
                          <a:effectLst/>
                          <a:latin typeface="Arial"/>
                        </a:rPr>
                        <a:t>Paradise Valley - Three Cities</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AAIM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Airdrie Public</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AFVC</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Fort Vermilion 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ARAD</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Radway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AAM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Acme Municipal Library</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AGC</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Grande Cache</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AREP</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Red Earth Public Library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AAS</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Ashmont PL</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AGCM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Cold Lake (also ACLM)</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ARED</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Redwater</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AATH</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Athabasca - Alice Donahue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AGI</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Gibbons</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ARLM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Rainbow Lake</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AAVA</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Acadia Valley</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AGM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Gleichen</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ARM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Rockyford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1" i="0" u="none" strike="noStrike">
                          <a:effectLst/>
                          <a:latin typeface="Arial"/>
                        </a:rPr>
                        <a:t>ABAR</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Beaverlodge</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AGP</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Grande Prairie</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AROC</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Rochester</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ABARR</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Barrhead PL</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AGRAS</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Grassland S</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ARYM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Rycroft</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1" i="0" u="none" strike="noStrike">
                          <a:effectLst/>
                          <a:latin typeface="Arial"/>
                        </a:rPr>
                        <a:t>ABC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Brownvale L</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AGWM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Grimshaw</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ARUM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Rumsey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1" i="0" u="none" strike="noStrike">
                          <a:effectLst/>
                          <a:latin typeface="Arial"/>
                        </a:rPr>
                        <a:t>ABCBC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Bear Point 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AH</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Hinton</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ARV</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Rich Valley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ABDSRC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Sheep River - Blk Dmnd</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AHCM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Hines Creek</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ARY</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McPherson L - Ryley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ABEAM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Bib de Beaumont</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AHL</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High Level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ASANS</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Sangudo</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ABEM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Beiseker</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AHM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Hanna</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ASB</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Seba Beach</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ABM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Bonnyville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AHOM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Holden</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ASG</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Spruce Grove</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ABOA</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Bon Accord</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AHPM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High Prairie</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ASGY</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Yellowhead HQ</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1" i="0" u="none" strike="noStrike">
                          <a:effectLst/>
                          <a:latin typeface="Arial"/>
                        </a:rPr>
                        <a:t>ABON</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Bonanza</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AHRM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High River</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ASH</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Swan Hills L</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ABOY</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Boyle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AHUM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Hussar</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ASIC</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Bib de St. Isidore</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ABRC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Blue Ridge</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AHYM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Hythe</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ASL</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Smoky Lake</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ABRM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Breton</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AIP</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Village of Innisfree</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ASLM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US" sz="300" b="1" i="0" u="none" strike="noStrike">
                          <a:effectLst/>
                          <a:latin typeface="Arial"/>
                        </a:rPr>
                        <a:t>Rotary Club of Slave Lake  </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ABRUM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Metro Kalyn C - Bruderheim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AIRC</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Irma</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ASM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Strathmore</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1" i="0" u="none" strike="noStrike">
                          <a:effectLst/>
                          <a:latin typeface="Arial"/>
                        </a:rPr>
                        <a:t>ABWM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Berwyn</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AI</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Irricana</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ASMLS</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Marigold HQ</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0" i="0" u="none" strike="noStrike">
                          <a:effectLst/>
                          <a:latin typeface="Arial"/>
                        </a:rPr>
                        <a:t>ACALM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Calmar</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AJ</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Jasper</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ASP</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Stony Plain</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ACAM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Canmore</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AJA</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Jarvie L</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ASRM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Spirit River</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ACARM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Carbon</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AKC</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Keg River </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ASRSM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Savanna</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ACARSE</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Carseland</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AKEC</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Keephills</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ASSCL</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Smith</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ACC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Berry Cr. - Cessford</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AK</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Kitscoty Public Library</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ASSM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Sexsmith</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ACERM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Cereal</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AKM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Kinuso</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ASTM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Standard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0" i="0" u="none" strike="noStrike">
                          <a:effectLst/>
                          <a:latin typeface="Arial"/>
                        </a:rPr>
                        <a:t>ACHES</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Chestermere</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ALAAC</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Pigeon Lake</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ASTP</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St. Paul</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ACHM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300" b="0" i="0" u="none" strike="noStrike">
                          <a:effectLst/>
                          <a:latin typeface="Arial"/>
                        </a:rPr>
                        <a:t>Chauvin Municipal Library</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ALE</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Leduc</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ATAN</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Tangent</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ACLM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US" sz="300" b="0" i="0" u="none" strike="noStrike">
                          <a:effectLst/>
                          <a:latin typeface="Arial"/>
                        </a:rPr>
                        <a:t>Cold Lake - Harbour View (AGCM)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ALGC</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La Glace</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ATHI</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Alice Melnyk - Two Hills</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1" i="0" u="none" strike="noStrike">
                          <a:effectLst/>
                          <a:latin typeface="Arial"/>
                        </a:rPr>
                        <a:t>ACLMSC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Menno-Simons 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ALLB</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300" b="0" i="0" u="none" strike="noStrike">
                          <a:effectLst/>
                          <a:latin typeface="Arial"/>
                        </a:rPr>
                        <a:t>Stuart MacPherson / Lac La Biche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ATHM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Three Hills</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1" i="0" u="none" strike="noStrike">
                          <a:effectLst/>
                          <a:latin typeface="Arial"/>
                        </a:rPr>
                        <a:t>ACLPL</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CA" sz="300" b="1" i="0" u="none" strike="noStrike">
                          <a:effectLst/>
                          <a:latin typeface="Arial"/>
                        </a:rPr>
                        <a:t>M</a:t>
                      </a:r>
                    </a:p>
                  </a:txBody>
                  <a:tcPr marL="3315" marR="3315" marT="3315" marB="0" anchor="b">
                    <a:lnL>
                      <a:noFill/>
                    </a:lnL>
                    <a:lnR>
                      <a:noFill/>
                    </a:lnR>
                    <a:lnT>
                      <a:noFill/>
                    </a:lnT>
                    <a:lnB>
                      <a:noFill/>
                    </a:lnB>
                    <a:solidFill>
                      <a:srgbClr val="FFFFFF"/>
                    </a:solidFill>
                  </a:tcPr>
                </a:tc>
                <a:tc>
                  <a:txBody>
                    <a:bodyPr/>
                    <a:lstStyle/>
                    <a:p>
                      <a:pPr algn="l" fontAlgn="b"/>
                      <a:r>
                        <a:rPr lang="en-CA" sz="400" b="1" i="0" u="none" strike="noStrike">
                          <a:effectLst/>
                          <a:latin typeface="Arial"/>
                        </a:rPr>
                        <a:t>Calling Lake</a:t>
                      </a:r>
                    </a:p>
                  </a:txBody>
                  <a:tcPr marL="3315" marR="3315" marT="3315" marB="0" anchor="b">
                    <a:lnL>
                      <a:noFill/>
                    </a:lnL>
                    <a:lnR>
                      <a:noFill/>
                    </a:lnR>
                    <a:lnT>
                      <a:noFill/>
                    </a:lnT>
                    <a:lnB>
                      <a:noFill/>
                    </a:lnB>
                    <a:solidFill>
                      <a:srgbClr val="FFFFFF"/>
                    </a:solidFill>
                  </a:tcPr>
                </a:tc>
                <a:tc>
                  <a:txBody>
                    <a:bodyPr/>
                    <a:lstStyle/>
                    <a:p>
                      <a:pPr algn="l" fontAlgn="b"/>
                      <a:r>
                        <a:rPr lang="en-CA" sz="400" b="0" i="0" u="none" strike="noStrike">
                          <a:effectLst/>
                          <a:latin typeface="Arial"/>
                        </a:rPr>
                        <a:t>ALM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Linden</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ATHOM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Thorhild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ACOM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3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300" b="0" i="0" u="none" strike="noStrike">
                          <a:effectLst/>
                          <a:latin typeface="Arial"/>
                        </a:rPr>
                        <a:t>Nan Boothby Mem -Cochrane</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ALOM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Longview</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ATM</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Thorsby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ACONM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Consort</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ALPEG</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Edmonton Garrison</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ATO</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Tomahawk</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ACRM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Crossfield Municipal Library</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AMA</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Mayerthorpe </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ATOF</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Tofield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AD</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Devon</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AMAL</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Mallaig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ATRM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Trochu</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0" i="0" u="none" strike="noStrike">
                          <a:effectLst/>
                          <a:latin typeface="Arial"/>
                        </a:rPr>
                        <a:t>ADAR</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Darwell</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AMAM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Manning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AVCM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Valhalla</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1" i="0" u="none" strike="noStrike">
                          <a:effectLst/>
                          <a:latin typeface="Arial"/>
                        </a:rPr>
                        <a:t>ADC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DeBolt</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AMAN</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Mannville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AVE</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Vegreville L</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1" i="0" u="none" strike="noStrike">
                          <a:effectLst/>
                          <a:latin typeface="Arial"/>
                        </a:rPr>
                        <a:t>ADIX</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Dixonville</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AMAR</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Marwayne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AVER</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Vermilion L</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ADM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Delia</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AMC</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Millarville</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AVI</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Vilna</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ADRM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Drumheller</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AME</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US" sz="400" b="0" i="0" u="none" strike="noStrike">
                          <a:effectLst/>
                          <a:latin typeface="Arial"/>
                        </a:rPr>
                        <a:t>4 Wing </a:t>
                      </a:r>
                      <a:r>
                        <a:rPr lang="en-US" sz="300" b="0" i="0" u="none" strike="noStrike">
                          <a:effectLst/>
                          <a:latin typeface="Arial"/>
                        </a:rPr>
                        <a:t>(CFB - Cold Lake)</a:t>
                      </a:r>
                      <a:endParaRPr lang="en-US" sz="400" b="0" i="0" u="none" strike="noStrike">
                        <a:effectLst/>
                        <a:latin typeface="Arial"/>
                      </a:endParaRP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AVIK</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Viking</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ADUF</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Duffield</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AMI</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Millet</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AVVM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Valleyview</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ADV</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Drayton Valley</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AMLM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McLennan</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AW</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Wetaskiwin</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1" i="0" u="none" strike="noStrike">
                          <a:effectLst/>
                          <a:latin typeface="Arial"/>
                        </a:rPr>
                        <a:t>AEAM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Eaglesham</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AMML</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Mundare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AWA</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Warburg</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1" i="0" u="none" strike="noStrike">
                          <a:effectLst/>
                          <a:latin typeface="Arial"/>
                        </a:rPr>
                        <a:t>AELC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Elmworth</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AMO</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Morinville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AWAIC</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Wainright</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AED</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Edson</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AMOM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Morrin</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AWAS</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300" b="0" i="0" u="none" strike="noStrike">
                          <a:effectLst/>
                          <a:latin typeface="Arial"/>
                        </a:rPr>
                        <a:t>Anne Chorney - Waskatenau</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AEDG</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Edgerton</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AMYR</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Myrnam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AWD</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Worsley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AELK</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Elk Point</a:t>
                      </a:r>
                    </a:p>
                  </a:txBody>
                  <a:tcPr marL="3315" marR="3315" marT="3315" marB="0" anchor="b">
                    <a:lnL>
                      <a:noFill/>
                    </a:lnL>
                    <a:lnR>
                      <a:noFill/>
                    </a:lnR>
                    <a:lnT>
                      <a:noFill/>
                    </a:lnT>
                    <a:lnB>
                      <a:noFill/>
                    </a:lnB>
                    <a:solidFill>
                      <a:srgbClr val="FF99CC"/>
                    </a:solidFill>
                  </a:tcPr>
                </a:tc>
                <a:tc gridSpan="2">
                  <a:txBody>
                    <a:bodyPr/>
                    <a:lstStyle/>
                    <a:p>
                      <a:pPr algn="l" fontAlgn="b"/>
                      <a:r>
                        <a:rPr lang="en-CA" sz="400" b="0" i="0" u="none" strike="noStrike">
                          <a:effectLst/>
                          <a:latin typeface="Arial"/>
                        </a:rPr>
                        <a:t>AN            </a:t>
                      </a:r>
                      <a:r>
                        <a:rPr lang="en-CA" sz="400" b="1" i="0" u="none" strike="noStrike">
                          <a:effectLst/>
                          <a:latin typeface="Arial"/>
                        </a:rPr>
                        <a:t>S</a:t>
                      </a:r>
                      <a:endParaRPr lang="en-CA" sz="400" b="0" i="0" u="none" strike="noStrike">
                        <a:effectLst/>
                        <a:latin typeface="Arial"/>
                      </a:endParaRPr>
                    </a:p>
                  </a:txBody>
                  <a:tcPr marL="3315" marR="3315" marT="3315" marB="0" anchor="b">
                    <a:lnL>
                      <a:noFill/>
                    </a:lnL>
                    <a:lnR>
                      <a:noFill/>
                    </a:lnR>
                    <a:lnT>
                      <a:noFill/>
                    </a:lnT>
                    <a:lnB>
                      <a:noFill/>
                    </a:lnB>
                    <a:solidFill>
                      <a:srgbClr val="FFCC00"/>
                    </a:solidFill>
                  </a:tcPr>
                </a:tc>
                <a:tc hMerge="1">
                  <a:txBody>
                    <a:bodyPr/>
                    <a:lstStyle/>
                    <a:p>
                      <a:endParaRPr lang="en-CA"/>
                    </a:p>
                  </a:txBody>
                  <a:tcPr/>
                </a:tc>
                <a:tc>
                  <a:txBody>
                    <a:bodyPr/>
                    <a:lstStyle/>
                    <a:p>
                      <a:pPr algn="l" fontAlgn="b"/>
                      <a:r>
                        <a:rPr lang="en-CA" sz="400" b="0" i="0" u="none" strike="noStrike">
                          <a:effectLst/>
                          <a:latin typeface="Arial"/>
                        </a:rPr>
                        <a:t>Neerlandia</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AWEM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Wembley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AEM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Empress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ANE</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Newbrook</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AWES</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Westlock </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AENT</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Entwistle</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ANJGG</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Niton (Greengrove)</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AWH</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Whitecourt</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AEPNL</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Northern Lights HQ</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ANM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Nampa</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AWI</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Winfield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AEV</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Evansburg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ANS</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New Sarepta</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AWILD</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Wildwood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AEXC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Bighorn</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AO</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Onoway L</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AWM</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Wabamun</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AFA</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Fort Assiniboine L</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AOM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Okotoks</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AWO</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Woking</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AFAW</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M Alice Frose - Fawcett</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AOYM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Oyen</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AWR</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300" b="0" i="0" u="none" strike="noStrike">
                          <a:effectLst/>
                          <a:latin typeface="Arial"/>
                        </a:rPr>
                        <a:t>Wandering R.Women's Instit.</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1" i="0" u="none" strike="noStrike">
                          <a:effectLst/>
                          <a:latin typeface="Arial"/>
                        </a:rPr>
                        <a:t>AFCM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Fox Creek 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APL</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Plamondon</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AWWA</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Wabasca</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1" i="0" u="none" strike="noStrike">
                          <a:effectLst/>
                          <a:latin typeface="Arial"/>
                        </a:rPr>
                        <a:t>AFD</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Bib Dentinger</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APPP</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Paddle Prairie Public</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AYM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Youngstown</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300" b="0" i="0" u="none" strike="noStrike">
                          <a:effectLst/>
                          <a:latin typeface="Arial"/>
                        </a:rPr>
                        <a:t> </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0" i="0" u="none" strike="noStrike">
                          <a:effectLst/>
                          <a:latin typeface="Arial"/>
                        </a:rPr>
                        <a:t> </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0" i="0" u="none" strike="noStrike">
                          <a:effectLst/>
                          <a:latin typeface="Arial"/>
                        </a:rPr>
                        <a:t> </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400" b="1" i="0" u="none" strike="noStrike">
                          <a:effectLst/>
                          <a:latin typeface="Arial"/>
                        </a:rPr>
                        <a:t>APRM</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400" b="1" i="0" u="none" strike="noStrike">
                          <a:effectLst/>
                          <a:latin typeface="Arial"/>
                        </a:rPr>
                        <a:t>Peace River</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0" i="0" u="none" strike="noStrike">
                          <a:effectLst/>
                          <a:latin typeface="Arial"/>
                        </a:rPr>
                        <a:t> </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0" i="0" u="none" strike="noStrike">
                          <a:effectLst/>
                          <a:latin typeface="Arial"/>
                        </a:rPr>
                        <a:t> </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CA" sz="300" b="0" i="0" u="none" strike="noStrike" dirty="0">
                          <a:effectLst/>
                          <a:latin typeface="Arial"/>
                        </a:rPr>
                        <a:t>07-Feb-13</a:t>
                      </a:r>
                    </a:p>
                  </a:txBody>
                  <a:tcPr marL="3315" marR="3315" marT="33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51520" y="1844824"/>
            <a:ext cx="3600400" cy="4524315"/>
          </a:xfrm>
          <a:prstGeom prst="rect">
            <a:avLst/>
          </a:prstGeom>
          <a:noFill/>
        </p:spPr>
        <p:txBody>
          <a:bodyPr wrap="square" rtlCol="0">
            <a:spAutoFit/>
          </a:bodyPr>
          <a:lstStyle/>
          <a:p>
            <a:r>
              <a:rPr lang="en-CA" dirty="0" smtClean="0"/>
              <a:t>Is your item going to a PLS library (not highlighted on the chart) or to one of the other TRAC libraries (highlighted in gold, green and pink) AND is it a “Mail Only Library”?</a:t>
            </a:r>
          </a:p>
          <a:p>
            <a:endParaRPr lang="en-CA" dirty="0" smtClean="0"/>
          </a:p>
          <a:p>
            <a:pPr algn="ctr"/>
            <a:r>
              <a:rPr lang="en-CA" dirty="0"/>
              <a:t>I</a:t>
            </a:r>
            <a:r>
              <a:rPr lang="en-CA" dirty="0" smtClean="0"/>
              <a:t>tem is requested at a </a:t>
            </a:r>
          </a:p>
          <a:p>
            <a:pPr algn="ctr"/>
            <a:r>
              <a:rPr lang="en-CA" dirty="0" smtClean="0"/>
              <a:t>PLS “Mail Only Library”.</a:t>
            </a:r>
          </a:p>
          <a:p>
            <a:pPr algn="ctr"/>
            <a:r>
              <a:rPr lang="en-CA" b="1" dirty="0" smtClean="0"/>
              <a:t>Use the Canada Post Shipping Tool and mail the item.</a:t>
            </a:r>
          </a:p>
          <a:p>
            <a:pPr algn="ctr"/>
            <a:endParaRPr lang="en-CA" dirty="0"/>
          </a:p>
          <a:p>
            <a:pPr algn="ctr"/>
            <a:r>
              <a:rPr lang="en-CA" dirty="0" smtClean="0"/>
              <a:t>Item is requested at another </a:t>
            </a:r>
          </a:p>
          <a:p>
            <a:pPr algn="ctr"/>
            <a:r>
              <a:rPr lang="en-CA" dirty="0" smtClean="0"/>
              <a:t>TRAC “Mail Only Library”.</a:t>
            </a:r>
          </a:p>
          <a:p>
            <a:pPr algn="ctr"/>
            <a:r>
              <a:rPr lang="en-CA" b="1" dirty="0" smtClean="0"/>
              <a:t>Follow the instructions on the following page.</a:t>
            </a:r>
            <a:endParaRPr lang="en-CA" b="1" dirty="0"/>
          </a:p>
        </p:txBody>
      </p:sp>
      <p:sp>
        <p:nvSpPr>
          <p:cNvPr id="3" name="Right Arrow 2"/>
          <p:cNvSpPr/>
          <p:nvPr/>
        </p:nvSpPr>
        <p:spPr>
          <a:xfrm>
            <a:off x="390233" y="5229200"/>
            <a:ext cx="181412" cy="220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ight Arrow 6"/>
          <p:cNvSpPr/>
          <p:nvPr/>
        </p:nvSpPr>
        <p:spPr>
          <a:xfrm flipV="1">
            <a:off x="370127" y="3877670"/>
            <a:ext cx="201518" cy="229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29051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ctr"/>
            <a:r>
              <a:rPr lang="en-CA" dirty="0" smtClean="0"/>
              <a:t>What is “TRAC”?</a:t>
            </a:r>
            <a:endParaRPr lang="en-CA" dirty="0"/>
          </a:p>
        </p:txBody>
      </p:sp>
      <p:sp>
        <p:nvSpPr>
          <p:cNvPr id="3" name="Content Placeholder 2"/>
          <p:cNvSpPr>
            <a:spLocks noGrp="1"/>
          </p:cNvSpPr>
          <p:nvPr>
            <p:ph idx="1"/>
          </p:nvPr>
        </p:nvSpPr>
        <p:spPr>
          <a:xfrm>
            <a:off x="467544" y="1556792"/>
            <a:ext cx="8229600" cy="4389120"/>
          </a:xfrm>
        </p:spPr>
        <p:txBody>
          <a:bodyPr>
            <a:normAutofit/>
          </a:bodyPr>
          <a:lstStyle/>
          <a:p>
            <a:r>
              <a:rPr lang="en-CA" dirty="0" smtClean="0"/>
              <a:t>TRAC is an acronym for “The Regional Automation Consortium”, whose member systems are:</a:t>
            </a:r>
          </a:p>
          <a:p>
            <a:pPr lvl="1"/>
            <a:r>
              <a:rPr lang="en-CA" dirty="0" smtClean="0"/>
              <a:t>Peace Library System</a:t>
            </a:r>
          </a:p>
          <a:p>
            <a:pPr lvl="1"/>
            <a:r>
              <a:rPr lang="en-CA" dirty="0" smtClean="0"/>
              <a:t>Marigold Library System</a:t>
            </a:r>
          </a:p>
          <a:p>
            <a:pPr lvl="1"/>
            <a:r>
              <a:rPr lang="en-CA" dirty="0"/>
              <a:t>Northern Lights Library System</a:t>
            </a:r>
          </a:p>
          <a:p>
            <a:pPr lvl="1"/>
            <a:r>
              <a:rPr lang="en-CA" dirty="0" err="1" smtClean="0"/>
              <a:t>Yellowhead</a:t>
            </a:r>
            <a:r>
              <a:rPr lang="en-CA" dirty="0" smtClean="0"/>
              <a:t> Regional Library System</a:t>
            </a:r>
          </a:p>
          <a:p>
            <a:pPr lvl="1"/>
            <a:endParaRPr lang="en-CA" dirty="0"/>
          </a:p>
          <a:p>
            <a:r>
              <a:rPr lang="en-CA" dirty="0" smtClean="0"/>
              <a:t>Your library is one of over 170 member libraries, who share collections through the shared Polaris catalogue.</a:t>
            </a:r>
          </a:p>
          <a:p>
            <a:pPr marL="0" indent="0">
              <a:buNone/>
            </a:pPr>
            <a:endParaRPr lang="en-CA" dirty="0" smtClean="0"/>
          </a:p>
          <a:p>
            <a:endParaRPr lang="en-CA" dirty="0"/>
          </a:p>
        </p:txBody>
      </p:sp>
    </p:spTree>
    <p:extLst>
      <p:ext uri="{BB962C8B-B14F-4D97-AF65-F5344CB8AC3E}">
        <p14:creationId xmlns:p14="http://schemas.microsoft.com/office/powerpoint/2010/main" val="2874689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pPr algn="ctr"/>
            <a:r>
              <a:rPr lang="en-CA" dirty="0" smtClean="0"/>
              <a:t>PLS ILL Mail Only Deliveries</a:t>
            </a:r>
            <a:endParaRPr lang="en-CA" dirty="0"/>
          </a:p>
        </p:txBody>
      </p:sp>
      <p:sp>
        <p:nvSpPr>
          <p:cNvPr id="3" name="Content Placeholder 2"/>
          <p:cNvSpPr>
            <a:spLocks noGrp="1"/>
          </p:cNvSpPr>
          <p:nvPr>
            <p:ph idx="1"/>
          </p:nvPr>
        </p:nvSpPr>
        <p:spPr>
          <a:xfrm>
            <a:off x="539552" y="1556792"/>
            <a:ext cx="8280921" cy="4968552"/>
          </a:xfrm>
        </p:spPr>
        <p:txBody>
          <a:bodyPr>
            <a:normAutofit/>
          </a:bodyPr>
          <a:lstStyle/>
          <a:p>
            <a:r>
              <a:rPr lang="en-CA" dirty="0" smtClean="0"/>
              <a:t>If you are a Library with access to Government Courier</a:t>
            </a:r>
          </a:p>
          <a:p>
            <a:pPr lvl="1"/>
            <a:r>
              <a:rPr lang="en-CA" dirty="0" smtClean="0"/>
              <a:t>Government Courier items to Marigold, </a:t>
            </a:r>
            <a:r>
              <a:rPr lang="en-CA" dirty="0" err="1" smtClean="0"/>
              <a:t>Yellowhead</a:t>
            </a:r>
            <a:r>
              <a:rPr lang="en-CA" dirty="0" smtClean="0"/>
              <a:t> or Northern Lights Headquarters for their Mail only libraries.</a:t>
            </a:r>
          </a:p>
          <a:p>
            <a:r>
              <a:rPr lang="en-CA" dirty="0" smtClean="0"/>
              <a:t>If you are a System Courier Library </a:t>
            </a:r>
            <a:r>
              <a:rPr lang="en-CA" i="1" u="sng" dirty="0" smtClean="0"/>
              <a:t>without</a:t>
            </a:r>
            <a:r>
              <a:rPr lang="en-CA" dirty="0" smtClean="0"/>
              <a:t> access to Government Courier</a:t>
            </a:r>
          </a:p>
          <a:p>
            <a:pPr lvl="1"/>
            <a:r>
              <a:rPr lang="en-CA" dirty="0" smtClean="0"/>
              <a:t>Forward items on the PLS van to PLS headquarters for Marigold</a:t>
            </a:r>
            <a:r>
              <a:rPr lang="en-CA" dirty="0"/>
              <a:t>, </a:t>
            </a:r>
            <a:r>
              <a:rPr lang="en-CA" dirty="0" err="1"/>
              <a:t>Yellowhead</a:t>
            </a:r>
            <a:r>
              <a:rPr lang="en-CA" dirty="0"/>
              <a:t> or Northern Lights </a:t>
            </a:r>
            <a:r>
              <a:rPr lang="en-CA" dirty="0" smtClean="0"/>
              <a:t>Mail only libraries.</a:t>
            </a:r>
            <a:endParaRPr lang="en-CA" dirty="0"/>
          </a:p>
          <a:p>
            <a:r>
              <a:rPr lang="en-CA" dirty="0" smtClean="0"/>
              <a:t>If you are a Mail Only Library</a:t>
            </a:r>
          </a:p>
          <a:p>
            <a:pPr marL="548640" lvl="2" indent="-274320">
              <a:buClr>
                <a:schemeClr val="accent3"/>
              </a:buClr>
              <a:buSzPct val="95000"/>
            </a:pPr>
            <a:r>
              <a:rPr lang="en-CA" sz="2400" dirty="0"/>
              <a:t>Mail ILL items to </a:t>
            </a:r>
            <a:r>
              <a:rPr lang="en-CA" sz="2400" dirty="0" smtClean="0"/>
              <a:t>all Libraries</a:t>
            </a:r>
            <a:endParaRPr lang="en-CA" sz="2400" b="1" dirty="0" smtClean="0"/>
          </a:p>
          <a:p>
            <a:pPr marL="0" indent="0" algn="ctr">
              <a:buNone/>
            </a:pPr>
            <a:endParaRPr lang="en-CA" dirty="0"/>
          </a:p>
        </p:txBody>
      </p:sp>
    </p:spTree>
    <p:extLst>
      <p:ext uri="{BB962C8B-B14F-4D97-AF65-F5344CB8AC3E}">
        <p14:creationId xmlns:p14="http://schemas.microsoft.com/office/powerpoint/2010/main" val="696146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29600" cy="1143000"/>
          </a:xfrm>
        </p:spPr>
        <p:txBody>
          <a:bodyPr>
            <a:normAutofit fontScale="90000"/>
          </a:bodyPr>
          <a:lstStyle/>
          <a:p>
            <a:r>
              <a:rPr lang="en-CA" dirty="0" smtClean="0"/>
              <a:t>“System Courier Library” requests</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390674380"/>
              </p:ext>
            </p:extLst>
          </p:nvPr>
        </p:nvGraphicFramePr>
        <p:xfrm>
          <a:off x="3995936" y="1628800"/>
          <a:ext cx="4379895" cy="4770430"/>
        </p:xfrm>
        <a:graphic>
          <a:graphicData uri="http://schemas.openxmlformats.org/drawingml/2006/table">
            <a:tbl>
              <a:tblPr/>
              <a:tblGrid>
                <a:gridCol w="440873"/>
                <a:gridCol w="108523"/>
                <a:gridCol w="1053006"/>
                <a:gridCol w="366263"/>
                <a:gridCol w="106826"/>
                <a:gridCol w="900397"/>
                <a:gridCol w="366263"/>
                <a:gridCol w="135652"/>
                <a:gridCol w="902092"/>
              </a:tblGrid>
              <a:tr h="102857">
                <a:tc>
                  <a:txBody>
                    <a:bodyPr/>
                    <a:lstStyle/>
                    <a:p>
                      <a:pPr algn="l" fontAlgn="b"/>
                      <a:r>
                        <a:rPr lang="en-CA" sz="500" b="0" i="0" u="none" strike="noStrike">
                          <a:effectLst/>
                          <a:latin typeface="Arial"/>
                        </a:rPr>
                        <a:t>KEY:</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CA" sz="500" b="0" i="0" u="none" strike="noStrike">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CA" sz="300" b="0" i="0" u="none" strike="noStrike">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fontAlgn="b"/>
                      <a:r>
                        <a:rPr lang="en-CA" sz="600" b="1" i="1" u="sng" strike="noStrike">
                          <a:effectLst/>
                          <a:latin typeface="Arial"/>
                        </a:rPr>
                        <a:t>Alberta TRAC Libraries</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l" fontAlgn="b"/>
                      <a:endParaRPr lang="en-CA" sz="300" b="0" i="0" u="none" strike="noStrike">
                        <a:solidFill>
                          <a:srgbClr val="FFCC00"/>
                        </a:solidFill>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CA" sz="300" b="0" i="0" u="none" strike="noStrike">
                        <a:solidFill>
                          <a:srgbClr val="FFCC00"/>
                        </a:solidFill>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CA" sz="300" b="0" i="0" u="none" strike="noStrike">
                        <a:solidFill>
                          <a:srgbClr val="FFCC00"/>
                        </a:solidFill>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r>
              <a:tr h="75562">
                <a:tc gridSpan="3">
                  <a:txBody>
                    <a:bodyPr/>
                    <a:lstStyle/>
                    <a:p>
                      <a:pPr algn="l" fontAlgn="b"/>
                      <a:r>
                        <a:rPr lang="en-CA" sz="400" b="0" i="0" u="none" strike="noStrike">
                          <a:effectLst/>
                          <a:latin typeface="Arial"/>
                        </a:rPr>
                        <a:t>Yellowhead System</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n-CA"/>
                    </a:p>
                  </a:txBody>
                  <a:tcPr/>
                </a:tc>
                <a:tc hMerge="1">
                  <a:txBody>
                    <a:bodyPr/>
                    <a:lstStyle/>
                    <a:p>
                      <a:endParaRPr lang="en-CA"/>
                    </a:p>
                  </a:txBody>
                  <a:tcPr/>
                </a:tc>
                <a:tc gridSpan="3">
                  <a:txBody>
                    <a:bodyPr/>
                    <a:lstStyle/>
                    <a:p>
                      <a:pPr algn="l" fontAlgn="b"/>
                      <a:r>
                        <a:rPr lang="en-CA" sz="400" b="0" i="0" u="none" strike="noStrike">
                          <a:effectLst/>
                          <a:latin typeface="Arial"/>
                        </a:rPr>
                        <a:t>Northern Lights System</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hMerge="1">
                  <a:txBody>
                    <a:bodyPr/>
                    <a:lstStyle/>
                    <a:p>
                      <a:endParaRPr lang="en-CA"/>
                    </a:p>
                  </a:txBody>
                  <a:tcPr/>
                </a:tc>
                <a:tc hMerge="1">
                  <a:txBody>
                    <a:bodyPr/>
                    <a:lstStyle/>
                    <a:p>
                      <a:endParaRPr lang="en-CA"/>
                    </a:p>
                  </a:txBody>
                  <a:tcPr/>
                </a:tc>
                <a:tc gridSpan="3">
                  <a:txBody>
                    <a:bodyPr/>
                    <a:lstStyle/>
                    <a:p>
                      <a:pPr algn="l" fontAlgn="b"/>
                      <a:r>
                        <a:rPr lang="en-CA" sz="400" b="1" i="0" u="none" strike="noStrike">
                          <a:effectLst/>
                          <a:latin typeface="Arial"/>
                        </a:rPr>
                        <a:t>Peace Library System</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r>
              <a:tr h="72684">
                <a:tc>
                  <a:txBody>
                    <a:bodyPr/>
                    <a:lstStyle/>
                    <a:p>
                      <a:pPr algn="l" fontAlgn="b"/>
                      <a:endParaRPr lang="en-CA" sz="300" b="0" i="0" u="none" strike="noStrike">
                        <a:effectLst/>
                        <a:latin typeface="Arial"/>
                      </a:endParaRP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CA" sz="300" b="0" i="0" u="none" strike="noStrike">
                        <a:effectLst/>
                        <a:latin typeface="Arial"/>
                      </a:endParaRP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CA" sz="300" b="0" i="0" u="none" strike="noStrike">
                        <a:effectLst/>
                        <a:latin typeface="Arial"/>
                      </a:endParaRPr>
                    </a:p>
                  </a:txBody>
                  <a:tcPr marL="3315" marR="3315" marT="33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l" fontAlgn="b"/>
                      <a:r>
                        <a:rPr lang="en-CA" sz="400" b="0" i="0" u="none" strike="noStrike">
                          <a:effectLst/>
                          <a:latin typeface="Arial"/>
                        </a:rPr>
                        <a:t>Marigold System</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hMerge="1">
                  <a:txBody>
                    <a:bodyPr/>
                    <a:lstStyle/>
                    <a:p>
                      <a:endParaRPr lang="en-CA"/>
                    </a:p>
                  </a:txBody>
                  <a:tcPr/>
                </a:tc>
                <a:tc hMerge="1">
                  <a:txBody>
                    <a:bodyPr/>
                    <a:lstStyle/>
                    <a:p>
                      <a:endParaRPr lang="en-CA"/>
                    </a:p>
                  </a:txBody>
                  <a:tcPr/>
                </a:tc>
                <a:tc>
                  <a:txBody>
                    <a:bodyPr/>
                    <a:lstStyle/>
                    <a:p>
                      <a:pPr algn="l" fontAlgn="b"/>
                      <a:endParaRPr lang="en-CA" sz="300" b="0" i="0" u="none" strike="noStrike">
                        <a:effectLst/>
                        <a:latin typeface="Arial"/>
                      </a:endParaRPr>
                    </a:p>
                  </a:txBody>
                  <a:tcPr marL="3315" marR="3315" marT="33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CA" sz="300" b="0" i="0" u="none" strike="noStrike">
                        <a:effectLst/>
                        <a:latin typeface="Arial"/>
                      </a:endParaRP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CA" sz="300" b="0" i="0" u="none" strike="noStrike">
                        <a:effectLst/>
                        <a:latin typeface="Arial"/>
                      </a:endParaRP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r>
              <a:tr h="61169">
                <a:tc>
                  <a:txBody>
                    <a:bodyPr/>
                    <a:lstStyle/>
                    <a:p>
                      <a:pPr algn="l" fontAlgn="b"/>
                      <a:endParaRPr lang="en-CA" sz="300" b="0" i="0" u="none" strike="noStrike">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G</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Gov't Courier</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0" i="0" u="none" strike="noStrike">
                          <a:effectLst/>
                          <a:latin typeface="Arial"/>
                        </a:rPr>
                        <a:t> </a:t>
                      </a:r>
                    </a:p>
                  </a:txBody>
                  <a:tcPr marL="3315" marR="3315" marT="33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M</a:t>
                      </a:r>
                    </a:p>
                  </a:txBody>
                  <a:tcPr marL="3315" marR="3315" marT="33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Mail</a:t>
                      </a:r>
                    </a:p>
                  </a:txBody>
                  <a:tcPr marL="3315" marR="3315" marT="33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300" b="0" i="0" u="none" strike="noStrike">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S</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System Van Run</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r>
              <a:tr h="75562">
                <a:tc>
                  <a:txBody>
                    <a:bodyPr/>
                    <a:lstStyle/>
                    <a:p>
                      <a:pPr algn="l" fontAlgn="b"/>
                      <a:r>
                        <a:rPr lang="en-CA" sz="400" b="0" i="0" u="none" strike="noStrike">
                          <a:effectLst/>
                          <a:latin typeface="Arial"/>
                        </a:rPr>
                        <a:t>AABM</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solidFill>
                      <a:srgbClr val="FFCC00"/>
                    </a:solidFill>
                  </a:tcPr>
                </a:tc>
                <a:tc>
                  <a:txBody>
                    <a:bodyPr/>
                    <a:lstStyle/>
                    <a:p>
                      <a:pPr algn="l" fontAlgn="b"/>
                      <a:r>
                        <a:rPr lang="en-CA" sz="400" b="0" i="0" u="none" strike="noStrike">
                          <a:effectLst/>
                          <a:latin typeface="Arial"/>
                        </a:rPr>
                        <a:t>AB Beach Public</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solidFill>
                      <a:srgbClr val="FFCC00"/>
                    </a:solidFill>
                  </a:tcPr>
                </a:tc>
                <a:tc>
                  <a:txBody>
                    <a:bodyPr/>
                    <a:lstStyle/>
                    <a:p>
                      <a:pPr algn="l" fontAlgn="b"/>
                      <a:r>
                        <a:rPr lang="en-CA" sz="400" b="1" i="0" u="none" strike="noStrike">
                          <a:effectLst/>
                          <a:latin typeface="Arial"/>
                        </a:rPr>
                        <a:t>AFL</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400" b="1" i="0" u="none" strike="noStrike">
                          <a:effectLst/>
                          <a:latin typeface="Arial"/>
                        </a:rPr>
                        <a:t>Flatbush</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400" b="1" i="0" u="none" strike="noStrike">
                          <a:effectLst/>
                          <a:latin typeface="Arial"/>
                        </a:rPr>
                        <a:t>APRPLS</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400" b="1" i="0" u="none" strike="noStrike">
                          <a:effectLst/>
                          <a:latin typeface="Arial"/>
                        </a:rPr>
                        <a:t>Peace Library Syst.</a:t>
                      </a:r>
                    </a:p>
                  </a:txBody>
                  <a:tcPr marL="3315" marR="3315" marT="33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75562">
                <a:tc>
                  <a:txBody>
                    <a:bodyPr/>
                    <a:lstStyle/>
                    <a:p>
                      <a:pPr algn="l" fontAlgn="b"/>
                      <a:r>
                        <a:rPr lang="en-CA" sz="400" b="0" i="0" u="none" strike="noStrike">
                          <a:effectLst/>
                          <a:latin typeface="Arial"/>
                        </a:rPr>
                        <a:t>AAF</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Alder Flats Public</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AFV</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Fairview 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APV</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300" b="0" i="0" u="none" strike="noStrike">
                          <a:effectLst/>
                          <a:latin typeface="Arial"/>
                        </a:rPr>
                        <a:t>Paradise Valley - Three Cities</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AAIM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Airdrie Public</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AFVC</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Fort Vermilion 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ARAD</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Radway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AAM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Acme Municipal Library</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AGC</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Grande Cache</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AREP</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Red Earth Public Library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AAS</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Ashmont PL</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AGCM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Cold Lake (also ACLM)</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ARED</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Redwater</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AATH</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Athabasca - Alice Donahue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AGI</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Gibbons</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ARLM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Rainbow Lake</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AAVA</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Acadia Valley</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AGM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Gleichen</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ARM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Rockyford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1" i="0" u="none" strike="noStrike">
                          <a:effectLst/>
                          <a:latin typeface="Arial"/>
                        </a:rPr>
                        <a:t>ABAR</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Beaverlodge</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AGP</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Grande Prairie</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AROC</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Rochester</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ABARR</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Barrhead PL</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AGRAS</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Grassland S</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ARYM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Rycroft</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1" i="0" u="none" strike="noStrike">
                          <a:effectLst/>
                          <a:latin typeface="Arial"/>
                        </a:rPr>
                        <a:t>ABC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Brownvale L</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AGWM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Grimshaw</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ARUM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Rumsey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1" i="0" u="none" strike="noStrike">
                          <a:effectLst/>
                          <a:latin typeface="Arial"/>
                        </a:rPr>
                        <a:t>ABCBC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Bear Point 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AH</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Hinton</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ARV</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Rich Valley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ABDSRC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Sheep River - Blk Dmnd</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AHCM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Hines Creek</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ARY</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McPherson L - Ryley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ABEAM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Bib de Beaumont</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AHL</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High Level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ASANS</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Sangudo</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ABEM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Beiseker</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AHM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Hanna</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ASB</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Seba Beach</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ABM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Bonnyville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AHOM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Holden</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ASG</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Spruce Grove</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ABOA</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Bon Accord</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AHPM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High Prairie</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ASGY</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Yellowhead HQ</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1" i="0" u="none" strike="noStrike">
                          <a:effectLst/>
                          <a:latin typeface="Arial"/>
                        </a:rPr>
                        <a:t>ABON</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Bonanza</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AHRM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High River</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ASH</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Swan Hills L</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ABOY</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Boyle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AHUM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Hussar</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ASIC</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Bib de St. Isidore</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ABRC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Blue Ridge</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AHYM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Hythe</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ASL</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Smoky Lake</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ABRM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Breton</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AIP</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Village of Innisfree</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ASLM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US" sz="300" b="1" i="0" u="none" strike="noStrike">
                          <a:effectLst/>
                          <a:latin typeface="Arial"/>
                        </a:rPr>
                        <a:t>Rotary Club of Slave Lake  </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ABRUM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Metro Kalyn C - Bruderheim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AIRC</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Irma</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ASM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Strathmore</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1" i="0" u="none" strike="noStrike">
                          <a:effectLst/>
                          <a:latin typeface="Arial"/>
                        </a:rPr>
                        <a:t>ABWM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Berwyn</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AI</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Irricana</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ASMLS</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Marigold HQ</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0" i="0" u="none" strike="noStrike">
                          <a:effectLst/>
                          <a:latin typeface="Arial"/>
                        </a:rPr>
                        <a:t>ACALM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Calmar</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AJ</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Jasper</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ASP</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Stony Plain</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ACAM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Canmore</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AJA</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Jarvie L</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ASRM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Spirit River</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ACARM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Carbon</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AKC</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Keg River </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ASRSM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Savanna</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ACARSE</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Carseland</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AKEC</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Keephills</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ASSCL</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Smith</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ACC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Berry Cr. - Cessford</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AK</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Kitscoty Public Library</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ASSM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Sexsmith</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ACERM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Cereal</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AKM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Kinuso</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ASTM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Standard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0" i="0" u="none" strike="noStrike">
                          <a:effectLst/>
                          <a:latin typeface="Arial"/>
                        </a:rPr>
                        <a:t>ACHES</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Chestermere</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ALAAC</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Pigeon Lake</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ASTP</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St. Paul</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ACHM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300" b="0" i="0" u="none" strike="noStrike">
                          <a:effectLst/>
                          <a:latin typeface="Arial"/>
                        </a:rPr>
                        <a:t>Chauvin Municipal Library</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ALE</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Leduc</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ATAN</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Tangent</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ACLM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US" sz="300" b="0" i="0" u="none" strike="noStrike">
                          <a:effectLst/>
                          <a:latin typeface="Arial"/>
                        </a:rPr>
                        <a:t>Cold Lake - Harbour View (AGCM)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ALGC</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La Glace</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ATHI</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Alice Melnyk - Two Hills</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1" i="0" u="none" strike="noStrike">
                          <a:effectLst/>
                          <a:latin typeface="Arial"/>
                        </a:rPr>
                        <a:t>ACLMSC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Menno-Simons 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ALLB</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300" b="0" i="0" u="none" strike="noStrike">
                          <a:effectLst/>
                          <a:latin typeface="Arial"/>
                        </a:rPr>
                        <a:t>Stuart MacPherson / Lac La Biche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ATHM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Three Hills</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1" i="0" u="none" strike="noStrike">
                          <a:effectLst/>
                          <a:latin typeface="Arial"/>
                        </a:rPr>
                        <a:t>ACLPL</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CA" sz="300" b="1" i="0" u="none" strike="noStrike">
                          <a:effectLst/>
                          <a:latin typeface="Arial"/>
                        </a:rPr>
                        <a:t>M</a:t>
                      </a:r>
                    </a:p>
                  </a:txBody>
                  <a:tcPr marL="3315" marR="3315" marT="3315" marB="0" anchor="b">
                    <a:lnL>
                      <a:noFill/>
                    </a:lnL>
                    <a:lnR>
                      <a:noFill/>
                    </a:lnR>
                    <a:lnT>
                      <a:noFill/>
                    </a:lnT>
                    <a:lnB>
                      <a:noFill/>
                    </a:lnB>
                    <a:solidFill>
                      <a:srgbClr val="FFFFFF"/>
                    </a:solidFill>
                  </a:tcPr>
                </a:tc>
                <a:tc>
                  <a:txBody>
                    <a:bodyPr/>
                    <a:lstStyle/>
                    <a:p>
                      <a:pPr algn="l" fontAlgn="b"/>
                      <a:r>
                        <a:rPr lang="en-CA" sz="400" b="1" i="0" u="none" strike="noStrike">
                          <a:effectLst/>
                          <a:latin typeface="Arial"/>
                        </a:rPr>
                        <a:t>Calling Lake</a:t>
                      </a:r>
                    </a:p>
                  </a:txBody>
                  <a:tcPr marL="3315" marR="3315" marT="3315" marB="0" anchor="b">
                    <a:lnL>
                      <a:noFill/>
                    </a:lnL>
                    <a:lnR>
                      <a:noFill/>
                    </a:lnR>
                    <a:lnT>
                      <a:noFill/>
                    </a:lnT>
                    <a:lnB>
                      <a:noFill/>
                    </a:lnB>
                    <a:solidFill>
                      <a:srgbClr val="FFFFFF"/>
                    </a:solidFill>
                  </a:tcPr>
                </a:tc>
                <a:tc>
                  <a:txBody>
                    <a:bodyPr/>
                    <a:lstStyle/>
                    <a:p>
                      <a:pPr algn="l" fontAlgn="b"/>
                      <a:r>
                        <a:rPr lang="en-CA" sz="400" b="0" i="0" u="none" strike="noStrike">
                          <a:effectLst/>
                          <a:latin typeface="Arial"/>
                        </a:rPr>
                        <a:t>ALM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Linden</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ATHOM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Thorhild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ACOM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3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300" b="0" i="0" u="none" strike="noStrike">
                          <a:effectLst/>
                          <a:latin typeface="Arial"/>
                        </a:rPr>
                        <a:t>Nan Boothby Mem -Cochrane</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ALOM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Longview</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ATM</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Thorsby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ACONM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Consort</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ALPEG</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Edmonton Garrison</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ATO</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Tomahawk</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ACRM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Crossfield Municipal Library</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AMA</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Mayerthorpe </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ATOF</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Tofield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AD</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Devon</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AMAL</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Mallaig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ATRM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Trochu</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0" i="0" u="none" strike="noStrike">
                          <a:effectLst/>
                          <a:latin typeface="Arial"/>
                        </a:rPr>
                        <a:t>ADAR</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Darwell</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AMAM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Manning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AVCM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Valhalla</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1" i="0" u="none" strike="noStrike">
                          <a:effectLst/>
                          <a:latin typeface="Arial"/>
                        </a:rPr>
                        <a:t>ADC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DeBolt</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AMAN</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Mannville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AVE</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Vegreville L</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1" i="0" u="none" strike="noStrike">
                          <a:effectLst/>
                          <a:latin typeface="Arial"/>
                        </a:rPr>
                        <a:t>ADIX</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Dixonville</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AMAR</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Marwayne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AVER</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Vermilion L</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ADM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Delia</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AMC</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Millarville</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AVI</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Vilna</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ADRM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Drumheller</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AME</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US" sz="400" b="0" i="0" u="none" strike="noStrike">
                          <a:effectLst/>
                          <a:latin typeface="Arial"/>
                        </a:rPr>
                        <a:t>4 Wing </a:t>
                      </a:r>
                      <a:r>
                        <a:rPr lang="en-US" sz="300" b="0" i="0" u="none" strike="noStrike">
                          <a:effectLst/>
                          <a:latin typeface="Arial"/>
                        </a:rPr>
                        <a:t>(CFB - Cold Lake)</a:t>
                      </a:r>
                      <a:endParaRPr lang="en-US" sz="400" b="0" i="0" u="none" strike="noStrike">
                        <a:effectLst/>
                        <a:latin typeface="Arial"/>
                      </a:endParaRP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AVIK</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Viking</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ADUF</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Duffield</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AMI</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Millet</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AVVM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Valleyview</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ADV</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Drayton Valley</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AMLM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McLennan</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AW</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Wetaskiwin</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1" i="0" u="none" strike="noStrike">
                          <a:effectLst/>
                          <a:latin typeface="Arial"/>
                        </a:rPr>
                        <a:t>AEAM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Eaglesham</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AMML</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Mundare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AWA</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Warburg</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1" i="0" u="none" strike="noStrike">
                          <a:effectLst/>
                          <a:latin typeface="Arial"/>
                        </a:rPr>
                        <a:t>AELC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Elmworth</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AMO</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Morinville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AWAIC</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Wainright</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AED</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Edson</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AMOM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Morrin</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AWAS</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300" b="0" i="0" u="none" strike="noStrike">
                          <a:effectLst/>
                          <a:latin typeface="Arial"/>
                        </a:rPr>
                        <a:t>Anne Chorney - Waskatenau</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AEDG</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Edgerton</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AMYR</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Myrnam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AWD</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Worsley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AELK</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Elk Point</a:t>
                      </a:r>
                    </a:p>
                  </a:txBody>
                  <a:tcPr marL="3315" marR="3315" marT="3315" marB="0" anchor="b">
                    <a:lnL>
                      <a:noFill/>
                    </a:lnL>
                    <a:lnR>
                      <a:noFill/>
                    </a:lnR>
                    <a:lnT>
                      <a:noFill/>
                    </a:lnT>
                    <a:lnB>
                      <a:noFill/>
                    </a:lnB>
                    <a:solidFill>
                      <a:srgbClr val="FF99CC"/>
                    </a:solidFill>
                  </a:tcPr>
                </a:tc>
                <a:tc gridSpan="2">
                  <a:txBody>
                    <a:bodyPr/>
                    <a:lstStyle/>
                    <a:p>
                      <a:pPr algn="l" fontAlgn="b"/>
                      <a:r>
                        <a:rPr lang="en-CA" sz="400" b="0" i="0" u="none" strike="noStrike">
                          <a:effectLst/>
                          <a:latin typeface="Arial"/>
                        </a:rPr>
                        <a:t>AN            </a:t>
                      </a:r>
                      <a:r>
                        <a:rPr lang="en-CA" sz="400" b="1" i="0" u="none" strike="noStrike">
                          <a:effectLst/>
                          <a:latin typeface="Arial"/>
                        </a:rPr>
                        <a:t>S</a:t>
                      </a:r>
                      <a:endParaRPr lang="en-CA" sz="400" b="0" i="0" u="none" strike="noStrike">
                        <a:effectLst/>
                        <a:latin typeface="Arial"/>
                      </a:endParaRPr>
                    </a:p>
                  </a:txBody>
                  <a:tcPr marL="3315" marR="3315" marT="3315" marB="0" anchor="b">
                    <a:lnL>
                      <a:noFill/>
                    </a:lnL>
                    <a:lnR>
                      <a:noFill/>
                    </a:lnR>
                    <a:lnT>
                      <a:noFill/>
                    </a:lnT>
                    <a:lnB>
                      <a:noFill/>
                    </a:lnB>
                    <a:solidFill>
                      <a:srgbClr val="FFCC00"/>
                    </a:solidFill>
                  </a:tcPr>
                </a:tc>
                <a:tc hMerge="1">
                  <a:txBody>
                    <a:bodyPr/>
                    <a:lstStyle/>
                    <a:p>
                      <a:endParaRPr lang="en-CA"/>
                    </a:p>
                  </a:txBody>
                  <a:tcPr/>
                </a:tc>
                <a:tc>
                  <a:txBody>
                    <a:bodyPr/>
                    <a:lstStyle/>
                    <a:p>
                      <a:pPr algn="l" fontAlgn="b"/>
                      <a:r>
                        <a:rPr lang="en-CA" sz="400" b="0" i="0" u="none" strike="noStrike">
                          <a:effectLst/>
                          <a:latin typeface="Arial"/>
                        </a:rPr>
                        <a:t>Neerlandia</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AWEM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Wembley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AEM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Empress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ANE</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Newbrook</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AWES</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Westlock </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AENT</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Entwistle</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ANJGG</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Niton (Greengrove)</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AWH</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Whitecourt</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AEPNL</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Northern Lights HQ</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ANM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Nampa</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AWI</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Winfield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AEV</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Evansburg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ANS</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New Sarepta</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AWILD</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Wildwood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AEXC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Bighorn</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AO</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Onoway L</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AWM</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Wabamun</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AFA</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Fort Assiniboine L</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AOM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Okotoks</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AWO</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Woking</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AFAW</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M Alice Frose - Fawcett</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AOYM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Oyen</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AWR</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300" b="0" i="0" u="none" strike="noStrike">
                          <a:effectLst/>
                          <a:latin typeface="Arial"/>
                        </a:rPr>
                        <a:t>Wandering R.Women's Instit.</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1" i="0" u="none" strike="noStrike">
                          <a:effectLst/>
                          <a:latin typeface="Arial"/>
                        </a:rPr>
                        <a:t>AFCM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Fox Creek 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APL</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Plamondon</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AWWA</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Wabasca</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1" i="0" u="none" strike="noStrike">
                          <a:effectLst/>
                          <a:latin typeface="Arial"/>
                        </a:rPr>
                        <a:t>AFD</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Bib Dentinger</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APPP</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Paddle Prairie Public</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AYM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Youngstown</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300" b="0" i="0" u="none" strike="noStrike">
                          <a:effectLst/>
                          <a:latin typeface="Arial"/>
                        </a:rPr>
                        <a:t> </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0" i="0" u="none" strike="noStrike">
                          <a:effectLst/>
                          <a:latin typeface="Arial"/>
                        </a:rPr>
                        <a:t> </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0" i="0" u="none" strike="noStrike">
                          <a:effectLst/>
                          <a:latin typeface="Arial"/>
                        </a:rPr>
                        <a:t> </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400" b="1" i="0" u="none" strike="noStrike">
                          <a:effectLst/>
                          <a:latin typeface="Arial"/>
                        </a:rPr>
                        <a:t>APRM</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400" b="1" i="0" u="none" strike="noStrike">
                          <a:effectLst/>
                          <a:latin typeface="Arial"/>
                        </a:rPr>
                        <a:t>Peace River</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0" i="0" u="none" strike="noStrike">
                          <a:effectLst/>
                          <a:latin typeface="Arial"/>
                        </a:rPr>
                        <a:t> </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0" i="0" u="none" strike="noStrike">
                          <a:effectLst/>
                          <a:latin typeface="Arial"/>
                        </a:rPr>
                        <a:t> </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CA" sz="300" b="0" i="0" u="none" strike="noStrike" dirty="0">
                          <a:effectLst/>
                          <a:latin typeface="Arial"/>
                        </a:rPr>
                        <a:t>07-Feb-13</a:t>
                      </a:r>
                    </a:p>
                  </a:txBody>
                  <a:tcPr marL="3315" marR="3315" marT="33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51520" y="1844824"/>
            <a:ext cx="3600400" cy="4247317"/>
          </a:xfrm>
          <a:prstGeom prst="rect">
            <a:avLst/>
          </a:prstGeom>
          <a:noFill/>
        </p:spPr>
        <p:txBody>
          <a:bodyPr wrap="square" rtlCol="0">
            <a:spAutoFit/>
          </a:bodyPr>
          <a:lstStyle/>
          <a:p>
            <a:r>
              <a:rPr lang="en-CA" dirty="0" smtClean="0"/>
              <a:t>Is your item going to a PLS library (not highlighted on the chart) or to one of the other TRAC libraries (highlighted in gold, green and pink) AND is it a “System Courier Library”?</a:t>
            </a:r>
          </a:p>
          <a:p>
            <a:endParaRPr lang="en-CA" dirty="0" smtClean="0"/>
          </a:p>
          <a:p>
            <a:pPr algn="ctr"/>
            <a:r>
              <a:rPr lang="en-CA" dirty="0"/>
              <a:t>I</a:t>
            </a:r>
            <a:r>
              <a:rPr lang="en-CA" dirty="0" smtClean="0"/>
              <a:t>tem is requested at a </a:t>
            </a:r>
          </a:p>
          <a:p>
            <a:pPr algn="ctr"/>
            <a:r>
              <a:rPr lang="en-CA" dirty="0" smtClean="0"/>
              <a:t>PLS “System Courier Library”.</a:t>
            </a:r>
          </a:p>
          <a:p>
            <a:pPr algn="ctr"/>
            <a:r>
              <a:rPr lang="en-CA" dirty="0" smtClean="0"/>
              <a:t>Send the item to PLS for delivery.</a:t>
            </a:r>
          </a:p>
          <a:p>
            <a:pPr algn="ctr"/>
            <a:endParaRPr lang="en-CA" b="1" dirty="0" smtClean="0"/>
          </a:p>
          <a:p>
            <a:pPr algn="ctr"/>
            <a:endParaRPr lang="en-CA" dirty="0"/>
          </a:p>
          <a:p>
            <a:pPr algn="ctr"/>
            <a:r>
              <a:rPr lang="en-CA" dirty="0" smtClean="0"/>
              <a:t>Item is requested at another </a:t>
            </a:r>
          </a:p>
          <a:p>
            <a:pPr algn="ctr"/>
            <a:r>
              <a:rPr lang="en-CA" dirty="0" smtClean="0"/>
              <a:t>TRAC “System Courier Library”.</a:t>
            </a:r>
          </a:p>
          <a:p>
            <a:pPr algn="ctr"/>
            <a:r>
              <a:rPr lang="en-CA" dirty="0" smtClean="0"/>
              <a:t>See the next page.</a:t>
            </a:r>
          </a:p>
        </p:txBody>
      </p:sp>
      <p:sp>
        <p:nvSpPr>
          <p:cNvPr id="3" name="Right Arrow 2"/>
          <p:cNvSpPr/>
          <p:nvPr/>
        </p:nvSpPr>
        <p:spPr>
          <a:xfrm>
            <a:off x="370127" y="5229199"/>
            <a:ext cx="181412" cy="220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ight Arrow 6"/>
          <p:cNvSpPr/>
          <p:nvPr/>
        </p:nvSpPr>
        <p:spPr>
          <a:xfrm flipV="1">
            <a:off x="370127" y="3877670"/>
            <a:ext cx="201518" cy="229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75136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CA" dirty="0" smtClean="0"/>
              <a:t>PLS ILL Mail Only Deliveries</a:t>
            </a:r>
            <a:endParaRPr lang="en-CA" dirty="0"/>
          </a:p>
        </p:txBody>
      </p:sp>
      <p:sp>
        <p:nvSpPr>
          <p:cNvPr id="3" name="Content Placeholder 2"/>
          <p:cNvSpPr>
            <a:spLocks noGrp="1"/>
          </p:cNvSpPr>
          <p:nvPr>
            <p:ph idx="1"/>
          </p:nvPr>
        </p:nvSpPr>
        <p:spPr>
          <a:xfrm>
            <a:off x="539552" y="1556792"/>
            <a:ext cx="8280921" cy="4968552"/>
          </a:xfrm>
        </p:spPr>
        <p:txBody>
          <a:bodyPr>
            <a:normAutofit/>
          </a:bodyPr>
          <a:lstStyle/>
          <a:p>
            <a:r>
              <a:rPr lang="en-CA" dirty="0" smtClean="0"/>
              <a:t>If you are a Library with access to Government Courier</a:t>
            </a:r>
          </a:p>
          <a:p>
            <a:pPr lvl="1"/>
            <a:r>
              <a:rPr lang="en-CA" dirty="0" smtClean="0"/>
              <a:t>Government Courier items to Marigold, </a:t>
            </a:r>
            <a:r>
              <a:rPr lang="en-CA" dirty="0" err="1" smtClean="0"/>
              <a:t>Yellowhead</a:t>
            </a:r>
            <a:r>
              <a:rPr lang="en-CA" dirty="0" smtClean="0"/>
              <a:t> or Northern Lights Headquarters for their System Courier libraries.</a:t>
            </a:r>
          </a:p>
          <a:p>
            <a:r>
              <a:rPr lang="en-CA" dirty="0" smtClean="0"/>
              <a:t>If you are a System Courier Library </a:t>
            </a:r>
            <a:r>
              <a:rPr lang="en-CA" i="1" u="sng" dirty="0" smtClean="0"/>
              <a:t>without</a:t>
            </a:r>
            <a:r>
              <a:rPr lang="en-CA" dirty="0" smtClean="0"/>
              <a:t> access to Government Courier</a:t>
            </a:r>
          </a:p>
          <a:p>
            <a:pPr lvl="1"/>
            <a:r>
              <a:rPr lang="en-CA" dirty="0" smtClean="0"/>
              <a:t>Forward items on the PLS van to PLS headquarters for Marigold</a:t>
            </a:r>
            <a:r>
              <a:rPr lang="en-CA" dirty="0"/>
              <a:t>, </a:t>
            </a:r>
            <a:r>
              <a:rPr lang="en-CA" dirty="0" err="1"/>
              <a:t>Yellowhead</a:t>
            </a:r>
            <a:r>
              <a:rPr lang="en-CA" dirty="0"/>
              <a:t> or Northern Lights </a:t>
            </a:r>
            <a:r>
              <a:rPr lang="en-CA" dirty="0" smtClean="0"/>
              <a:t>System Courier libraries.</a:t>
            </a:r>
            <a:endParaRPr lang="en-CA" dirty="0"/>
          </a:p>
          <a:p>
            <a:r>
              <a:rPr lang="en-CA" dirty="0" smtClean="0"/>
              <a:t>If you are a Mail Only Library</a:t>
            </a:r>
          </a:p>
          <a:p>
            <a:pPr marL="548640" lvl="2" indent="-274320">
              <a:buClr>
                <a:schemeClr val="accent3"/>
              </a:buClr>
              <a:buSzPct val="95000"/>
            </a:pPr>
            <a:r>
              <a:rPr lang="en-CA" sz="2400" dirty="0"/>
              <a:t>Mail ILL items to </a:t>
            </a:r>
            <a:r>
              <a:rPr lang="en-CA" sz="2400" dirty="0" smtClean="0"/>
              <a:t>all Libraries.</a:t>
            </a:r>
            <a:endParaRPr lang="en-CA" sz="2400" b="1" dirty="0" smtClean="0"/>
          </a:p>
          <a:p>
            <a:pPr marL="0" indent="0" algn="ctr">
              <a:buNone/>
            </a:pPr>
            <a:endParaRPr lang="en-CA" dirty="0"/>
          </a:p>
        </p:txBody>
      </p:sp>
    </p:spTree>
    <p:extLst>
      <p:ext uri="{BB962C8B-B14F-4D97-AF65-F5344CB8AC3E}">
        <p14:creationId xmlns:p14="http://schemas.microsoft.com/office/powerpoint/2010/main" val="3289583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008112"/>
          </a:xfrm>
        </p:spPr>
        <p:txBody>
          <a:bodyPr>
            <a:normAutofit/>
          </a:bodyPr>
          <a:lstStyle/>
          <a:p>
            <a:r>
              <a:rPr lang="en-CA" sz="2800" dirty="0" smtClean="0"/>
              <a:t>Getting items to and from libraries outside TRAC…</a:t>
            </a:r>
            <a:endParaRPr lang="en-CA" sz="2800" dirty="0"/>
          </a:p>
        </p:txBody>
      </p:sp>
      <p:sp>
        <p:nvSpPr>
          <p:cNvPr id="3" name="Content Placeholder 2"/>
          <p:cNvSpPr>
            <a:spLocks noGrp="1"/>
          </p:cNvSpPr>
          <p:nvPr>
            <p:ph idx="1"/>
          </p:nvPr>
        </p:nvSpPr>
        <p:spPr>
          <a:xfrm>
            <a:off x="457200" y="1484784"/>
            <a:ext cx="8229600" cy="5112568"/>
          </a:xfrm>
        </p:spPr>
        <p:txBody>
          <a:bodyPr>
            <a:normAutofit/>
          </a:bodyPr>
          <a:lstStyle/>
          <a:p>
            <a:r>
              <a:rPr lang="en-CA" dirty="0" smtClean="0"/>
              <a:t>Using The Alberta Library (TAL) online catalogue patrons can request items from libraries across the Province.  These requests are made through a program called VDX, and input into the Polaris by staff at</a:t>
            </a:r>
          </a:p>
          <a:p>
            <a:pPr lvl="1"/>
            <a:r>
              <a:rPr lang="en-CA" dirty="0" smtClean="0"/>
              <a:t>Chinook Arch Library System in </a:t>
            </a:r>
            <a:r>
              <a:rPr lang="en-CA" dirty="0" err="1" smtClean="0"/>
              <a:t>Lethbridge</a:t>
            </a:r>
            <a:endParaRPr lang="en-CA" dirty="0" smtClean="0"/>
          </a:p>
          <a:p>
            <a:pPr lvl="1"/>
            <a:r>
              <a:rPr lang="en-CA" dirty="0" smtClean="0"/>
              <a:t>Northern Lights Library Systems</a:t>
            </a:r>
          </a:p>
          <a:p>
            <a:pPr lvl="1"/>
            <a:r>
              <a:rPr lang="en-CA" dirty="0" smtClean="0"/>
              <a:t>Marigold Library System in Strathmore</a:t>
            </a:r>
          </a:p>
          <a:p>
            <a:pPr lvl="1"/>
            <a:r>
              <a:rPr lang="en-CA" dirty="0" smtClean="0"/>
              <a:t>Medicine Hat  Public Library (for </a:t>
            </a:r>
            <a:r>
              <a:rPr lang="en-CA" dirty="0" err="1" smtClean="0"/>
              <a:t>Shortgrass</a:t>
            </a:r>
            <a:r>
              <a:rPr lang="en-CA" dirty="0" smtClean="0"/>
              <a:t>)</a:t>
            </a:r>
          </a:p>
          <a:p>
            <a:pPr lvl="1"/>
            <a:r>
              <a:rPr lang="en-CA" dirty="0" err="1" smtClean="0"/>
              <a:t>Yellowhead</a:t>
            </a:r>
            <a:r>
              <a:rPr lang="en-CA" dirty="0" smtClean="0"/>
              <a:t> Regional Library</a:t>
            </a:r>
          </a:p>
          <a:p>
            <a:pPr lvl="1"/>
            <a:r>
              <a:rPr lang="en-CA" dirty="0" smtClean="0"/>
              <a:t>Grande Prairie Public Library (for Peace)</a:t>
            </a:r>
            <a:endParaRPr lang="en-CA" dirty="0"/>
          </a:p>
        </p:txBody>
      </p:sp>
    </p:spTree>
    <p:extLst>
      <p:ext uri="{BB962C8B-B14F-4D97-AF65-F5344CB8AC3E}">
        <p14:creationId xmlns:p14="http://schemas.microsoft.com/office/powerpoint/2010/main" val="1036062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287016"/>
          </a:xfrm>
        </p:spPr>
        <p:txBody>
          <a:bodyPr>
            <a:noAutofit/>
          </a:bodyPr>
          <a:lstStyle/>
          <a:p>
            <a:pPr algn="ctr"/>
            <a:r>
              <a:rPr lang="en-CA" sz="4400" dirty="0" smtClean="0"/>
              <a:t>Identifying a VDX request in the Polaris request Manager</a:t>
            </a:r>
            <a:endParaRPr lang="en-CA" sz="4400" dirty="0"/>
          </a:p>
        </p:txBody>
      </p:sp>
      <p:pic>
        <p:nvPicPr>
          <p:cNvPr id="4" name="Picture 3"/>
          <p:cNvPicPr/>
          <p:nvPr/>
        </p:nvPicPr>
        <p:blipFill>
          <a:blip r:embed="rId2" cstate="print"/>
          <a:srcRect/>
          <a:stretch>
            <a:fillRect/>
          </a:stretch>
        </p:blipFill>
        <p:spPr bwMode="auto">
          <a:xfrm>
            <a:off x="539552" y="2060848"/>
            <a:ext cx="5943600" cy="4457700"/>
          </a:xfrm>
          <a:prstGeom prst="rect">
            <a:avLst/>
          </a:prstGeom>
          <a:noFill/>
          <a:ln w="9525">
            <a:noFill/>
            <a:miter lim="800000"/>
            <a:headEnd/>
            <a:tailEnd/>
          </a:ln>
        </p:spPr>
      </p:pic>
      <p:sp>
        <p:nvSpPr>
          <p:cNvPr id="6" name="Text Box 2"/>
          <p:cNvSpPr txBox="1">
            <a:spLocks noChangeArrowheads="1"/>
          </p:cNvSpPr>
          <p:nvPr/>
        </p:nvSpPr>
        <p:spPr bwMode="auto">
          <a:xfrm>
            <a:off x="1259632" y="4305535"/>
            <a:ext cx="4838442" cy="10156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en-US" sz="1200" dirty="0">
                <a:effectLst/>
                <a:latin typeface="Times New Roman"/>
                <a:ea typeface="Times New Roman"/>
              </a:rPr>
              <a:t>Grande Prairie Public Library (AGP) </a:t>
            </a:r>
            <a:r>
              <a:rPr lang="en-US" sz="1200" dirty="0" smtClean="0">
                <a:effectLst/>
                <a:latin typeface="Times New Roman"/>
                <a:ea typeface="Times New Roman"/>
              </a:rPr>
              <a:t>as </a:t>
            </a:r>
            <a:r>
              <a:rPr lang="en-US" sz="1200" dirty="0">
                <a:effectLst/>
                <a:latin typeface="Times New Roman"/>
                <a:ea typeface="Times New Roman"/>
              </a:rPr>
              <a:t>the broker for PLS member libraries, </a:t>
            </a:r>
            <a:r>
              <a:rPr lang="en-US" sz="1200" dirty="0" smtClean="0">
                <a:effectLst/>
                <a:latin typeface="Times New Roman"/>
                <a:ea typeface="Times New Roman"/>
              </a:rPr>
              <a:t>will send </a:t>
            </a:r>
            <a:r>
              <a:rPr lang="en-US" sz="1200" dirty="0">
                <a:effectLst/>
                <a:latin typeface="Times New Roman"/>
                <a:ea typeface="Times New Roman"/>
              </a:rPr>
              <a:t>these books to Edmonton or Fort </a:t>
            </a:r>
            <a:r>
              <a:rPr lang="en-US" sz="1200" dirty="0" smtClean="0">
                <a:effectLst/>
                <a:latin typeface="Times New Roman"/>
                <a:ea typeface="Times New Roman"/>
              </a:rPr>
              <a:t>McMurray.  Send the item to Grande </a:t>
            </a:r>
            <a:r>
              <a:rPr lang="en-US" sz="1200" dirty="0" smtClean="0">
                <a:effectLst/>
                <a:latin typeface="Times New Roman"/>
                <a:ea typeface="Times New Roman"/>
              </a:rPr>
              <a:t>Prairie, </a:t>
            </a:r>
            <a:r>
              <a:rPr lang="en-US" sz="1200" smtClean="0">
                <a:effectLst/>
                <a:latin typeface="Times New Roman"/>
                <a:ea typeface="Times New Roman"/>
              </a:rPr>
              <a:t>and include a TAL flag. </a:t>
            </a:r>
            <a:r>
              <a:rPr lang="en-US" sz="1200" dirty="0" smtClean="0">
                <a:effectLst/>
                <a:latin typeface="Times New Roman"/>
                <a:ea typeface="Times New Roman"/>
              </a:rPr>
              <a:t>The VDX work queue is updated by AGP.</a:t>
            </a:r>
            <a:endParaRPr lang="en-CA" sz="1200" dirty="0">
              <a:effectLst/>
              <a:latin typeface="Times New Roman"/>
              <a:ea typeface="Times New Roman"/>
            </a:endParaRPr>
          </a:p>
          <a:p>
            <a:pPr>
              <a:spcAft>
                <a:spcPts val="0"/>
              </a:spcAft>
            </a:pPr>
            <a:r>
              <a:rPr lang="en-US" sz="1200" dirty="0">
                <a:effectLst/>
                <a:latin typeface="Times New Roman"/>
                <a:ea typeface="Times New Roman"/>
              </a:rPr>
              <a:t> </a:t>
            </a:r>
            <a:endParaRPr lang="en-CA" sz="1200" dirty="0">
              <a:effectLst/>
              <a:latin typeface="Times New Roman"/>
              <a:ea typeface="Times New Roman"/>
            </a:endParaRPr>
          </a:p>
        </p:txBody>
      </p:sp>
      <p:cxnSp>
        <p:nvCxnSpPr>
          <p:cNvPr id="8" name="Straight Arrow Connector 7"/>
          <p:cNvCxnSpPr/>
          <p:nvPr/>
        </p:nvCxnSpPr>
        <p:spPr>
          <a:xfrm flipH="1">
            <a:off x="6418092" y="3212976"/>
            <a:ext cx="38615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418092" y="3212976"/>
            <a:ext cx="386156" cy="607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04248" y="2405787"/>
            <a:ext cx="2160240" cy="3139321"/>
          </a:xfrm>
          <a:prstGeom prst="rect">
            <a:avLst/>
          </a:prstGeom>
          <a:noFill/>
          <a:ln>
            <a:solidFill>
              <a:schemeClr val="accent1">
                <a:shade val="50000"/>
              </a:schemeClr>
            </a:solidFill>
          </a:ln>
        </p:spPr>
        <p:txBody>
          <a:bodyPr wrap="square" rtlCol="0">
            <a:spAutoFit/>
          </a:bodyPr>
          <a:lstStyle/>
          <a:p>
            <a:pPr algn="ctr"/>
            <a:r>
              <a:rPr lang="en-CA" dirty="0" smtClean="0"/>
              <a:t>It is a VDX request, if the Patron Name is a library outside TRAC and the Pickup Branch is AGP, or if the Patron Name is a library and the pickup acronym does not match </a:t>
            </a:r>
            <a:r>
              <a:rPr lang="en-CA" smtClean="0"/>
              <a:t>the Patron Name.</a:t>
            </a:r>
            <a:endParaRPr lang="en-CA" dirty="0"/>
          </a:p>
        </p:txBody>
      </p:sp>
    </p:spTree>
    <p:extLst>
      <p:ext uri="{BB962C8B-B14F-4D97-AF65-F5344CB8AC3E}">
        <p14:creationId xmlns:p14="http://schemas.microsoft.com/office/powerpoint/2010/main" val="1756350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29600" cy="1143000"/>
          </a:xfrm>
        </p:spPr>
        <p:txBody>
          <a:bodyPr/>
          <a:lstStyle/>
          <a:p>
            <a:r>
              <a:rPr lang="en-CA" dirty="0" smtClean="0"/>
              <a:t>Who’s who?</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372016660"/>
              </p:ext>
            </p:extLst>
          </p:nvPr>
        </p:nvGraphicFramePr>
        <p:xfrm>
          <a:off x="3995936" y="1628800"/>
          <a:ext cx="4379895" cy="4770430"/>
        </p:xfrm>
        <a:graphic>
          <a:graphicData uri="http://schemas.openxmlformats.org/drawingml/2006/table">
            <a:tbl>
              <a:tblPr/>
              <a:tblGrid>
                <a:gridCol w="440873"/>
                <a:gridCol w="108523"/>
                <a:gridCol w="1053006"/>
                <a:gridCol w="366263"/>
                <a:gridCol w="106826"/>
                <a:gridCol w="900397"/>
                <a:gridCol w="366263"/>
                <a:gridCol w="135652"/>
                <a:gridCol w="902092"/>
              </a:tblGrid>
              <a:tr h="102857">
                <a:tc>
                  <a:txBody>
                    <a:bodyPr/>
                    <a:lstStyle/>
                    <a:p>
                      <a:pPr algn="l" fontAlgn="b"/>
                      <a:r>
                        <a:rPr lang="en-CA" sz="500" b="0" i="0" u="none" strike="noStrike">
                          <a:effectLst/>
                          <a:latin typeface="Arial"/>
                        </a:rPr>
                        <a:t>KEY:</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CA" sz="500" b="0" i="0" u="none" strike="noStrike">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CA" sz="300" b="0" i="0" u="none" strike="noStrike">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fontAlgn="b"/>
                      <a:r>
                        <a:rPr lang="en-CA" sz="600" b="1" i="1" u="sng" strike="noStrike">
                          <a:effectLst/>
                          <a:latin typeface="Arial"/>
                        </a:rPr>
                        <a:t>Alberta TRAC Libraries</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l" fontAlgn="b"/>
                      <a:endParaRPr lang="en-CA" sz="300" b="0" i="0" u="none" strike="noStrike">
                        <a:solidFill>
                          <a:srgbClr val="FFCC00"/>
                        </a:solidFill>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CA" sz="300" b="0" i="0" u="none" strike="noStrike">
                        <a:solidFill>
                          <a:srgbClr val="FFCC00"/>
                        </a:solidFill>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CA" sz="300" b="0" i="0" u="none" strike="noStrike">
                        <a:solidFill>
                          <a:srgbClr val="FFCC00"/>
                        </a:solidFill>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r>
              <a:tr h="75562">
                <a:tc gridSpan="3">
                  <a:txBody>
                    <a:bodyPr/>
                    <a:lstStyle/>
                    <a:p>
                      <a:pPr algn="l" fontAlgn="b"/>
                      <a:r>
                        <a:rPr lang="en-CA" sz="400" b="0" i="0" u="none" strike="noStrike">
                          <a:effectLst/>
                          <a:latin typeface="Arial"/>
                        </a:rPr>
                        <a:t>Yellowhead System</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n-CA"/>
                    </a:p>
                  </a:txBody>
                  <a:tcPr/>
                </a:tc>
                <a:tc hMerge="1">
                  <a:txBody>
                    <a:bodyPr/>
                    <a:lstStyle/>
                    <a:p>
                      <a:endParaRPr lang="en-CA"/>
                    </a:p>
                  </a:txBody>
                  <a:tcPr/>
                </a:tc>
                <a:tc gridSpan="3">
                  <a:txBody>
                    <a:bodyPr/>
                    <a:lstStyle/>
                    <a:p>
                      <a:pPr algn="l" fontAlgn="b"/>
                      <a:r>
                        <a:rPr lang="en-CA" sz="400" b="0" i="0" u="none" strike="noStrike">
                          <a:effectLst/>
                          <a:latin typeface="Arial"/>
                        </a:rPr>
                        <a:t>Northern Lights System</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hMerge="1">
                  <a:txBody>
                    <a:bodyPr/>
                    <a:lstStyle/>
                    <a:p>
                      <a:endParaRPr lang="en-CA"/>
                    </a:p>
                  </a:txBody>
                  <a:tcPr/>
                </a:tc>
                <a:tc hMerge="1">
                  <a:txBody>
                    <a:bodyPr/>
                    <a:lstStyle/>
                    <a:p>
                      <a:endParaRPr lang="en-CA"/>
                    </a:p>
                  </a:txBody>
                  <a:tcPr/>
                </a:tc>
                <a:tc gridSpan="3">
                  <a:txBody>
                    <a:bodyPr/>
                    <a:lstStyle/>
                    <a:p>
                      <a:pPr algn="l" fontAlgn="b"/>
                      <a:r>
                        <a:rPr lang="en-CA" sz="400" b="1" i="0" u="none" strike="noStrike">
                          <a:effectLst/>
                          <a:latin typeface="Arial"/>
                        </a:rPr>
                        <a:t>Peace Library System</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r>
              <a:tr h="72684">
                <a:tc>
                  <a:txBody>
                    <a:bodyPr/>
                    <a:lstStyle/>
                    <a:p>
                      <a:pPr algn="l" fontAlgn="b"/>
                      <a:endParaRPr lang="en-CA" sz="300" b="0" i="0" u="none" strike="noStrike">
                        <a:effectLst/>
                        <a:latin typeface="Arial"/>
                      </a:endParaRP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CA" sz="300" b="0" i="0" u="none" strike="noStrike">
                        <a:effectLst/>
                        <a:latin typeface="Arial"/>
                      </a:endParaRP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CA" sz="300" b="0" i="0" u="none" strike="noStrike">
                        <a:effectLst/>
                        <a:latin typeface="Arial"/>
                      </a:endParaRPr>
                    </a:p>
                  </a:txBody>
                  <a:tcPr marL="3315" marR="3315" marT="33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l" fontAlgn="b"/>
                      <a:r>
                        <a:rPr lang="en-CA" sz="400" b="0" i="0" u="none" strike="noStrike">
                          <a:effectLst/>
                          <a:latin typeface="Arial"/>
                        </a:rPr>
                        <a:t>Marigold System</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hMerge="1">
                  <a:txBody>
                    <a:bodyPr/>
                    <a:lstStyle/>
                    <a:p>
                      <a:endParaRPr lang="en-CA"/>
                    </a:p>
                  </a:txBody>
                  <a:tcPr/>
                </a:tc>
                <a:tc hMerge="1">
                  <a:txBody>
                    <a:bodyPr/>
                    <a:lstStyle/>
                    <a:p>
                      <a:endParaRPr lang="en-CA"/>
                    </a:p>
                  </a:txBody>
                  <a:tcPr/>
                </a:tc>
                <a:tc>
                  <a:txBody>
                    <a:bodyPr/>
                    <a:lstStyle/>
                    <a:p>
                      <a:pPr algn="l" fontAlgn="b"/>
                      <a:endParaRPr lang="en-CA" sz="300" b="0" i="0" u="none" strike="noStrike">
                        <a:effectLst/>
                        <a:latin typeface="Arial"/>
                      </a:endParaRPr>
                    </a:p>
                  </a:txBody>
                  <a:tcPr marL="3315" marR="3315" marT="33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CA" sz="300" b="0" i="0" u="none" strike="noStrike">
                        <a:effectLst/>
                        <a:latin typeface="Arial"/>
                      </a:endParaRP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CA" sz="300" b="0" i="0" u="none" strike="noStrike">
                        <a:effectLst/>
                        <a:latin typeface="Arial"/>
                      </a:endParaRP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r>
              <a:tr h="61169">
                <a:tc>
                  <a:txBody>
                    <a:bodyPr/>
                    <a:lstStyle/>
                    <a:p>
                      <a:pPr algn="l" fontAlgn="b"/>
                      <a:endParaRPr lang="en-CA" sz="300" b="0" i="0" u="none" strike="noStrike">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G</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Gov't Courier</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0" i="0" u="none" strike="noStrike">
                          <a:effectLst/>
                          <a:latin typeface="Arial"/>
                        </a:rPr>
                        <a:t> </a:t>
                      </a:r>
                    </a:p>
                  </a:txBody>
                  <a:tcPr marL="3315" marR="3315" marT="33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M</a:t>
                      </a:r>
                    </a:p>
                  </a:txBody>
                  <a:tcPr marL="3315" marR="3315" marT="33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Mail</a:t>
                      </a:r>
                    </a:p>
                  </a:txBody>
                  <a:tcPr marL="3315" marR="3315" marT="33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300" b="0" i="0" u="none" strike="noStrike">
                        <a:effectLst/>
                        <a:latin typeface="Arial"/>
                      </a:endParaRP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S</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1" i="0" u="none" strike="noStrike">
                          <a:effectLst/>
                          <a:latin typeface="Arial"/>
                        </a:rPr>
                        <a:t>System Van Run</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r>
              <a:tr h="75562">
                <a:tc>
                  <a:txBody>
                    <a:bodyPr/>
                    <a:lstStyle/>
                    <a:p>
                      <a:pPr algn="l" fontAlgn="b"/>
                      <a:r>
                        <a:rPr lang="en-CA" sz="400" b="0" i="0" u="none" strike="noStrike">
                          <a:effectLst/>
                          <a:latin typeface="Arial"/>
                        </a:rPr>
                        <a:t>AABM</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solidFill>
                      <a:srgbClr val="FFCC00"/>
                    </a:solidFill>
                  </a:tcPr>
                </a:tc>
                <a:tc>
                  <a:txBody>
                    <a:bodyPr/>
                    <a:lstStyle/>
                    <a:p>
                      <a:pPr algn="l" fontAlgn="b"/>
                      <a:r>
                        <a:rPr lang="en-CA" sz="400" b="0" i="0" u="none" strike="noStrike">
                          <a:effectLst/>
                          <a:latin typeface="Arial"/>
                        </a:rPr>
                        <a:t>AB Beach Public</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solidFill>
                      <a:srgbClr val="FFCC00"/>
                    </a:solidFill>
                  </a:tcPr>
                </a:tc>
                <a:tc>
                  <a:txBody>
                    <a:bodyPr/>
                    <a:lstStyle/>
                    <a:p>
                      <a:pPr algn="l" fontAlgn="b"/>
                      <a:r>
                        <a:rPr lang="en-CA" sz="400" b="1" i="0" u="none" strike="noStrike">
                          <a:effectLst/>
                          <a:latin typeface="Arial"/>
                        </a:rPr>
                        <a:t>AFL</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400" b="1" i="0" u="none" strike="noStrike">
                          <a:effectLst/>
                          <a:latin typeface="Arial"/>
                        </a:rPr>
                        <a:t>Flatbush</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400" b="1" i="0" u="none" strike="noStrike">
                          <a:effectLst/>
                          <a:latin typeface="Arial"/>
                        </a:rPr>
                        <a:t>APRPLS</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400" b="1" i="0" u="none" strike="noStrike">
                          <a:effectLst/>
                          <a:latin typeface="Arial"/>
                        </a:rPr>
                        <a:t>Peace Library Syst.</a:t>
                      </a:r>
                    </a:p>
                  </a:txBody>
                  <a:tcPr marL="3315" marR="3315" marT="33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75562">
                <a:tc>
                  <a:txBody>
                    <a:bodyPr/>
                    <a:lstStyle/>
                    <a:p>
                      <a:pPr algn="l" fontAlgn="b"/>
                      <a:r>
                        <a:rPr lang="en-CA" sz="400" b="0" i="0" u="none" strike="noStrike">
                          <a:effectLst/>
                          <a:latin typeface="Arial"/>
                        </a:rPr>
                        <a:t>AAF</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Alder Flats Public</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AFV</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Fairview 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APV</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300" b="0" i="0" u="none" strike="noStrike">
                          <a:effectLst/>
                          <a:latin typeface="Arial"/>
                        </a:rPr>
                        <a:t>Paradise Valley - Three Cities</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AAIM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Airdrie Public</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AFVC</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Fort Vermilion 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ARAD</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Radway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AAM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Acme Municipal Library</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AGC</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Grande Cache</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AREP</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Red Earth Public Library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AAS</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Ashmont PL</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AGCM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Cold Lake (also ACLM)</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ARED</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Redwater</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AATH</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Athabasca - Alice Donahue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AGI</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Gibbons</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ARLM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Rainbow Lake</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AAVA</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Acadia Valley</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AGM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Gleichen</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ARM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Rockyford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1" i="0" u="none" strike="noStrike">
                          <a:effectLst/>
                          <a:latin typeface="Arial"/>
                        </a:rPr>
                        <a:t>ABAR</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Beaverlodge</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AGP</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Grande Prairie</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AROC</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Rochester</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ABARR</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Barrhead PL</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AGRAS</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Grassland S</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ARYM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Rycroft</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1" i="0" u="none" strike="noStrike">
                          <a:effectLst/>
                          <a:latin typeface="Arial"/>
                        </a:rPr>
                        <a:t>ABC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Brownvale L</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AGWM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Grimshaw</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ARUM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Rumsey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1" i="0" u="none" strike="noStrike">
                          <a:effectLst/>
                          <a:latin typeface="Arial"/>
                        </a:rPr>
                        <a:t>ABCBC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Bear Point 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AH</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Hinton</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ARV</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Rich Valley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ABDSRC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Sheep River - Blk Dmnd</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AHCM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Hines Creek</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ARY</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McPherson L - Ryley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ABEAM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Bib de Beaumont</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AHL</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High Level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ASANS</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Sangudo</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ABEM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Beiseker</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AHM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Hanna</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ASB</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Seba Beach</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ABM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Bonnyville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AHOM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Holden</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ASG</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Spruce Grove</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ABOA</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Bon Accord</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AHPM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High Prairie</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ASGY</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Yellowhead HQ</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1" i="0" u="none" strike="noStrike">
                          <a:effectLst/>
                          <a:latin typeface="Arial"/>
                        </a:rPr>
                        <a:t>ABON</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Bonanza</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AHRM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High River</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ASH</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Swan Hills L</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ABOY</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Boyle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AHUM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Hussar</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ASIC</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Bib de St. Isidore</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ABRC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Blue Ridge</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AHYM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Hythe</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ASL</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Smoky Lake</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ABRM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Breton</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AIP</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Village of Innisfree</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ASLM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US" sz="300" b="1" i="0" u="none" strike="noStrike">
                          <a:effectLst/>
                          <a:latin typeface="Arial"/>
                        </a:rPr>
                        <a:t>Rotary Club of Slave Lake  </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ABRUM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Metro Kalyn C - Bruderheim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AIRC</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Irma</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ASM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Strathmore</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1" i="0" u="none" strike="noStrike">
                          <a:effectLst/>
                          <a:latin typeface="Arial"/>
                        </a:rPr>
                        <a:t>ABWM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Berwyn</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AI</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Irricana</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ASMLS</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Marigold HQ</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0" i="0" u="none" strike="noStrike">
                          <a:effectLst/>
                          <a:latin typeface="Arial"/>
                        </a:rPr>
                        <a:t>ACALM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Calmar</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AJ</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Jasper</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ASP</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Stony Plain</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ACAM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Canmore</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AJA</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Jarvie L</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ASRM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Spirit River</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ACARM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Carbon</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AKC</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Keg River </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ASRSM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Savanna</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ACARSE</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Carseland</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AKEC</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Keephills</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ASSCL</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Smith</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ACC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Berry Cr. - Cessford</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AK</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Kitscoty Public Library</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ASSM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Sexsmith</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ACERM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Cereal</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AKM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Kinuso</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ASTM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Standard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0" i="0" u="none" strike="noStrike">
                          <a:effectLst/>
                          <a:latin typeface="Arial"/>
                        </a:rPr>
                        <a:t>ACHES</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Chestermere</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ALAAC</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Pigeon Lake</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ASTP</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St. Paul</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ACHM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300" b="0" i="0" u="none" strike="noStrike">
                          <a:effectLst/>
                          <a:latin typeface="Arial"/>
                        </a:rPr>
                        <a:t>Chauvin Municipal Library</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ALE</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Leduc</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ATAN</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Tangent</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ACLM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US" sz="300" b="0" i="0" u="none" strike="noStrike">
                          <a:effectLst/>
                          <a:latin typeface="Arial"/>
                        </a:rPr>
                        <a:t>Cold Lake - Harbour View (AGCM)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ALGC</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La Glace</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ATHI</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Alice Melnyk - Two Hills</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1" i="0" u="none" strike="noStrike">
                          <a:effectLst/>
                          <a:latin typeface="Arial"/>
                        </a:rPr>
                        <a:t>ACLMSC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Menno-Simons 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ALLB</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300" b="0" i="0" u="none" strike="noStrike">
                          <a:effectLst/>
                          <a:latin typeface="Arial"/>
                        </a:rPr>
                        <a:t>Stuart MacPherson / Lac La Biche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ATHM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Three Hills</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1" i="0" u="none" strike="noStrike">
                          <a:effectLst/>
                          <a:latin typeface="Arial"/>
                        </a:rPr>
                        <a:t>ACLPL</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CA" sz="300" b="1" i="0" u="none" strike="noStrike">
                          <a:effectLst/>
                          <a:latin typeface="Arial"/>
                        </a:rPr>
                        <a:t>M</a:t>
                      </a:r>
                    </a:p>
                  </a:txBody>
                  <a:tcPr marL="3315" marR="3315" marT="3315" marB="0" anchor="b">
                    <a:lnL>
                      <a:noFill/>
                    </a:lnL>
                    <a:lnR>
                      <a:noFill/>
                    </a:lnR>
                    <a:lnT>
                      <a:noFill/>
                    </a:lnT>
                    <a:lnB>
                      <a:noFill/>
                    </a:lnB>
                    <a:solidFill>
                      <a:srgbClr val="FFFFFF"/>
                    </a:solidFill>
                  </a:tcPr>
                </a:tc>
                <a:tc>
                  <a:txBody>
                    <a:bodyPr/>
                    <a:lstStyle/>
                    <a:p>
                      <a:pPr algn="l" fontAlgn="b"/>
                      <a:r>
                        <a:rPr lang="en-CA" sz="400" b="1" i="0" u="none" strike="noStrike">
                          <a:effectLst/>
                          <a:latin typeface="Arial"/>
                        </a:rPr>
                        <a:t>Calling Lake</a:t>
                      </a:r>
                    </a:p>
                  </a:txBody>
                  <a:tcPr marL="3315" marR="3315" marT="3315" marB="0" anchor="b">
                    <a:lnL>
                      <a:noFill/>
                    </a:lnL>
                    <a:lnR>
                      <a:noFill/>
                    </a:lnR>
                    <a:lnT>
                      <a:noFill/>
                    </a:lnT>
                    <a:lnB>
                      <a:noFill/>
                    </a:lnB>
                    <a:solidFill>
                      <a:srgbClr val="FFFFFF"/>
                    </a:solidFill>
                  </a:tcPr>
                </a:tc>
                <a:tc>
                  <a:txBody>
                    <a:bodyPr/>
                    <a:lstStyle/>
                    <a:p>
                      <a:pPr algn="l" fontAlgn="b"/>
                      <a:r>
                        <a:rPr lang="en-CA" sz="400" b="0" i="0" u="none" strike="noStrike">
                          <a:effectLst/>
                          <a:latin typeface="Arial"/>
                        </a:rPr>
                        <a:t>ALM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Linden</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ATHOM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Thorhild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ACOM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3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300" b="0" i="0" u="none" strike="noStrike">
                          <a:effectLst/>
                          <a:latin typeface="Arial"/>
                        </a:rPr>
                        <a:t>Nan Boothby Mem -Cochrane</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ALOM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Longview</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ATM</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Thorsby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ACONM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Consort</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ALPEG</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Edmonton Garrison</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ATO</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Tomahawk</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ACRM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Crossfield Municipal Library</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AMA</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Mayerthorpe </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ATOF</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Tofield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AD</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Devon</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AMAL</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Mallaig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ATRM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Trochu</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400" b="0" i="0" u="none" strike="noStrike">
                          <a:effectLst/>
                          <a:latin typeface="Arial"/>
                        </a:rPr>
                        <a:t>ADAR</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Darwell</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AMAM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Manning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AVCM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Valhalla</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1" i="0" u="none" strike="noStrike">
                          <a:effectLst/>
                          <a:latin typeface="Arial"/>
                        </a:rPr>
                        <a:t>ADC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DeBolt</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AMAN</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Mannville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AVE</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Vegreville L</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1" i="0" u="none" strike="noStrike">
                          <a:effectLst/>
                          <a:latin typeface="Arial"/>
                        </a:rPr>
                        <a:t>ADIX</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Dixonville</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AMAR</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Marwayne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AVER</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Vermilion L</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ADM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Delia</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AMC</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Millarville</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AVI</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Vilna</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ADRM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Drumheller</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AME</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US" sz="400" b="0" i="0" u="none" strike="noStrike">
                          <a:effectLst/>
                          <a:latin typeface="Arial"/>
                        </a:rPr>
                        <a:t>4 Wing </a:t>
                      </a:r>
                      <a:r>
                        <a:rPr lang="en-US" sz="300" b="0" i="0" u="none" strike="noStrike">
                          <a:effectLst/>
                          <a:latin typeface="Arial"/>
                        </a:rPr>
                        <a:t>(CFB - Cold Lake)</a:t>
                      </a:r>
                      <a:endParaRPr lang="en-US" sz="400" b="0" i="0" u="none" strike="noStrike">
                        <a:effectLst/>
                        <a:latin typeface="Arial"/>
                      </a:endParaRP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AVIK</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Viking</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ADUF</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Duffield</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AMI</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Millet</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AVVM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Valleyview</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ADV</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Drayton Valley</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AMLM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McLennan</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AW</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Wetaskiwin</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1" i="0" u="none" strike="noStrike">
                          <a:effectLst/>
                          <a:latin typeface="Arial"/>
                        </a:rPr>
                        <a:t>AEAM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Eaglesham</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AMML</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Mundare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AWA</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Warburg</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1" i="0" u="none" strike="noStrike">
                          <a:effectLst/>
                          <a:latin typeface="Arial"/>
                        </a:rPr>
                        <a:t>AELC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Elmworth</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AMO</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Morinville</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AWAIC</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Wainright</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AED</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Edson</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AMOM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Morrin</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AWAS</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300" b="0" i="0" u="none" strike="noStrike">
                          <a:effectLst/>
                          <a:latin typeface="Arial"/>
                        </a:rPr>
                        <a:t>Anne Chorney - Waskatenau</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0" i="0" u="none" strike="noStrike">
                          <a:effectLst/>
                          <a:latin typeface="Arial"/>
                        </a:rPr>
                        <a:t>AEDG</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Edgerton</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AMYR</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Myrnam</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AWD</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Worsley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AELK</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Elk Point</a:t>
                      </a:r>
                    </a:p>
                  </a:txBody>
                  <a:tcPr marL="3315" marR="3315" marT="3315" marB="0" anchor="b">
                    <a:lnL>
                      <a:noFill/>
                    </a:lnL>
                    <a:lnR>
                      <a:noFill/>
                    </a:lnR>
                    <a:lnT>
                      <a:noFill/>
                    </a:lnT>
                    <a:lnB>
                      <a:noFill/>
                    </a:lnB>
                    <a:solidFill>
                      <a:srgbClr val="FF99CC"/>
                    </a:solidFill>
                  </a:tcPr>
                </a:tc>
                <a:tc gridSpan="2">
                  <a:txBody>
                    <a:bodyPr/>
                    <a:lstStyle/>
                    <a:p>
                      <a:pPr algn="l" fontAlgn="b"/>
                      <a:r>
                        <a:rPr lang="en-CA" sz="400" b="0" i="0" u="none" strike="noStrike">
                          <a:effectLst/>
                          <a:latin typeface="Arial"/>
                        </a:rPr>
                        <a:t>AN            </a:t>
                      </a:r>
                      <a:r>
                        <a:rPr lang="en-CA" sz="400" b="1" i="0" u="none" strike="noStrike">
                          <a:effectLst/>
                          <a:latin typeface="Arial"/>
                        </a:rPr>
                        <a:t>S</a:t>
                      </a:r>
                      <a:endParaRPr lang="en-CA" sz="400" b="0" i="0" u="none" strike="noStrike">
                        <a:effectLst/>
                        <a:latin typeface="Arial"/>
                      </a:endParaRPr>
                    </a:p>
                  </a:txBody>
                  <a:tcPr marL="3315" marR="3315" marT="3315" marB="0" anchor="b">
                    <a:lnL>
                      <a:noFill/>
                    </a:lnL>
                    <a:lnR>
                      <a:noFill/>
                    </a:lnR>
                    <a:lnT>
                      <a:noFill/>
                    </a:lnT>
                    <a:lnB>
                      <a:noFill/>
                    </a:lnB>
                    <a:solidFill>
                      <a:srgbClr val="FFCC00"/>
                    </a:solidFill>
                  </a:tcPr>
                </a:tc>
                <a:tc hMerge="1">
                  <a:txBody>
                    <a:bodyPr/>
                    <a:lstStyle/>
                    <a:p>
                      <a:endParaRPr lang="en-CA"/>
                    </a:p>
                  </a:txBody>
                  <a:tcPr/>
                </a:tc>
                <a:tc>
                  <a:txBody>
                    <a:bodyPr/>
                    <a:lstStyle/>
                    <a:p>
                      <a:pPr algn="l" fontAlgn="b"/>
                      <a:r>
                        <a:rPr lang="en-CA" sz="400" b="0" i="0" u="none" strike="noStrike">
                          <a:effectLst/>
                          <a:latin typeface="Arial"/>
                        </a:rPr>
                        <a:t>Neerlandia</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AWEM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Wembley</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AEM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Empress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ANE</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Newbrook</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AWES</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Westlock </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AENT</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Entwistle</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ANJGG</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Niton (Greengrove)</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AWH</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Whitecourt</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AEPNL</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Northern Lights HQ</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ANM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Nampa</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AWI</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Winfield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AEV</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Evansburg</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ANS</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New Sarepta</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AWILD</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Wildwood</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AEXC</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Bighorn</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AO</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Onoway L</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AWM</a:t>
                      </a:r>
                    </a:p>
                  </a:txBody>
                  <a:tcPr marL="3315" marR="3315" marT="3315" marB="0" anchor="b">
                    <a:lnL>
                      <a:noFill/>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Wabamun</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CC00"/>
                    </a:solidFill>
                  </a:tcPr>
                </a:tc>
              </a:tr>
              <a:tr h="75562">
                <a:tc>
                  <a:txBody>
                    <a:bodyPr/>
                    <a:lstStyle/>
                    <a:p>
                      <a:pPr algn="l" fontAlgn="b"/>
                      <a:r>
                        <a:rPr lang="en-CA" sz="400" b="0" i="0" u="none" strike="noStrike">
                          <a:effectLst/>
                          <a:latin typeface="Arial"/>
                        </a:rPr>
                        <a:t>AFA</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Fort Assiniboine L</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AOM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Okotoks</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AWO</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Woking</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0" i="0" u="none" strike="noStrike">
                          <a:effectLst/>
                          <a:latin typeface="Arial"/>
                        </a:rPr>
                        <a:t>AFAW</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M Alice Frose - Fawcett</a:t>
                      </a:r>
                    </a:p>
                  </a:txBody>
                  <a:tcPr marL="3315" marR="3315" marT="3315" marB="0" anchor="b">
                    <a:lnL>
                      <a:noFill/>
                    </a:lnL>
                    <a:lnR>
                      <a:noFill/>
                    </a:lnR>
                    <a:lnT>
                      <a:noFill/>
                    </a:lnT>
                    <a:lnB>
                      <a:noFill/>
                    </a:lnB>
                    <a:solidFill>
                      <a:srgbClr val="FFCC00"/>
                    </a:solidFill>
                  </a:tcPr>
                </a:tc>
                <a:tc>
                  <a:txBody>
                    <a:bodyPr/>
                    <a:lstStyle/>
                    <a:p>
                      <a:pPr algn="l" fontAlgn="b"/>
                      <a:r>
                        <a:rPr lang="en-CA" sz="400" b="0" i="0" u="none" strike="noStrike">
                          <a:effectLst/>
                          <a:latin typeface="Arial"/>
                        </a:rPr>
                        <a:t>AOYM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Oyen</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AWR</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300" b="0" i="0" u="none" strike="noStrike">
                          <a:effectLst/>
                          <a:latin typeface="Arial"/>
                        </a:rPr>
                        <a:t>Wandering R.Women's Instit.</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r>
              <a:tr h="75562">
                <a:tc>
                  <a:txBody>
                    <a:bodyPr/>
                    <a:lstStyle/>
                    <a:p>
                      <a:pPr algn="l" fontAlgn="b"/>
                      <a:r>
                        <a:rPr lang="en-CA" sz="400" b="1" i="0" u="none" strike="noStrike">
                          <a:effectLst/>
                          <a:latin typeface="Arial"/>
                        </a:rPr>
                        <a:t>AFCM</a:t>
                      </a:r>
                    </a:p>
                  </a:txBody>
                  <a:tcPr marL="3315" marR="3315" marT="3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Fox Creek L</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APL</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FF99CC"/>
                    </a:solidFill>
                  </a:tcPr>
                </a:tc>
                <a:tc>
                  <a:txBody>
                    <a:bodyPr/>
                    <a:lstStyle/>
                    <a:p>
                      <a:pPr algn="l" fontAlgn="b"/>
                      <a:r>
                        <a:rPr lang="en-CA" sz="400" b="0" i="0" u="none" strike="noStrike">
                          <a:effectLst/>
                          <a:latin typeface="Arial"/>
                        </a:rPr>
                        <a:t>Plamondon</a:t>
                      </a:r>
                    </a:p>
                  </a:txBody>
                  <a:tcPr marL="3315" marR="3315" marT="3315" marB="0" anchor="b">
                    <a:lnL>
                      <a:noFill/>
                    </a:lnL>
                    <a:lnR>
                      <a:noFill/>
                    </a:lnR>
                    <a:lnT>
                      <a:noFill/>
                    </a:lnT>
                    <a:lnB>
                      <a:noFill/>
                    </a:lnB>
                    <a:solidFill>
                      <a:srgbClr val="FF99CC"/>
                    </a:solidFill>
                  </a:tcPr>
                </a:tc>
                <a:tc>
                  <a:txBody>
                    <a:bodyPr/>
                    <a:lstStyle/>
                    <a:p>
                      <a:pPr algn="l" fontAlgn="b"/>
                      <a:r>
                        <a:rPr lang="en-CA" sz="400" b="1" i="0" u="none" strike="noStrike">
                          <a:effectLst/>
                          <a:latin typeface="Arial"/>
                        </a:rPr>
                        <a:t>AWWA</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Wabasca</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tcPr>
                </a:tc>
              </a:tr>
              <a:tr h="75562">
                <a:tc>
                  <a:txBody>
                    <a:bodyPr/>
                    <a:lstStyle/>
                    <a:p>
                      <a:pPr algn="l" fontAlgn="b"/>
                      <a:r>
                        <a:rPr lang="en-CA" sz="400" b="1" i="0" u="none" strike="noStrike">
                          <a:effectLst/>
                          <a:latin typeface="Arial"/>
                        </a:rPr>
                        <a:t>AFD</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Bib Dentinger</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APPP</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M</a:t>
                      </a:r>
                    </a:p>
                  </a:txBody>
                  <a:tcPr marL="3315" marR="3315" marT="3315" marB="0" anchor="b">
                    <a:lnL>
                      <a:noFill/>
                    </a:lnL>
                    <a:lnR>
                      <a:noFill/>
                    </a:lnR>
                    <a:lnT>
                      <a:noFill/>
                    </a:lnT>
                    <a:lnB>
                      <a:noFill/>
                    </a:lnB>
                  </a:tcPr>
                </a:tc>
                <a:tc>
                  <a:txBody>
                    <a:bodyPr/>
                    <a:lstStyle/>
                    <a:p>
                      <a:pPr algn="l" fontAlgn="b"/>
                      <a:r>
                        <a:rPr lang="en-CA" sz="400" b="1" i="0" u="none" strike="noStrike">
                          <a:effectLst/>
                          <a:latin typeface="Arial"/>
                        </a:rPr>
                        <a:t>Paddle Prairie Public</a:t>
                      </a:r>
                    </a:p>
                  </a:txBody>
                  <a:tcPr marL="3315" marR="3315" marT="3315" marB="0" anchor="b">
                    <a:lnL>
                      <a:noFill/>
                    </a:lnL>
                    <a:lnR>
                      <a:noFill/>
                    </a:lnR>
                    <a:lnT>
                      <a:noFill/>
                    </a:lnT>
                    <a:lnB>
                      <a:noFill/>
                    </a:lnB>
                  </a:tcPr>
                </a:tc>
                <a:tc>
                  <a:txBody>
                    <a:bodyPr/>
                    <a:lstStyle/>
                    <a:p>
                      <a:pPr algn="l" fontAlgn="b"/>
                      <a:r>
                        <a:rPr lang="en-CA" sz="400" b="0" i="0" u="none" strike="noStrike">
                          <a:effectLst/>
                          <a:latin typeface="Arial"/>
                        </a:rPr>
                        <a:t>AYM</a:t>
                      </a:r>
                    </a:p>
                  </a:txBody>
                  <a:tcPr marL="3315" marR="3315" marT="3315" marB="0" anchor="b">
                    <a:lnL>
                      <a:noFill/>
                    </a:lnL>
                    <a:lnR>
                      <a:noFill/>
                    </a:lnR>
                    <a:lnT>
                      <a:noFill/>
                    </a:lnT>
                    <a:lnB>
                      <a:noFill/>
                    </a:lnB>
                    <a:solidFill>
                      <a:srgbClr val="99CC00"/>
                    </a:solidFill>
                  </a:tcPr>
                </a:tc>
                <a:tc>
                  <a:txBody>
                    <a:bodyPr/>
                    <a:lstStyle/>
                    <a:p>
                      <a:pPr algn="l" fontAlgn="b"/>
                      <a:r>
                        <a:rPr lang="en-CA" sz="400" b="1" i="0" u="none" strike="noStrike">
                          <a:effectLst/>
                          <a:latin typeface="Arial"/>
                        </a:rPr>
                        <a:t>S</a:t>
                      </a:r>
                    </a:p>
                  </a:txBody>
                  <a:tcPr marL="3315" marR="3315" marT="3315" marB="0" anchor="b">
                    <a:lnL>
                      <a:noFill/>
                    </a:lnL>
                    <a:lnR>
                      <a:noFill/>
                    </a:lnR>
                    <a:lnT>
                      <a:noFill/>
                    </a:lnT>
                    <a:lnB>
                      <a:noFill/>
                    </a:lnB>
                    <a:solidFill>
                      <a:srgbClr val="99CC00"/>
                    </a:solidFill>
                  </a:tcPr>
                </a:tc>
                <a:tc>
                  <a:txBody>
                    <a:bodyPr/>
                    <a:lstStyle/>
                    <a:p>
                      <a:pPr algn="l" fontAlgn="b"/>
                      <a:r>
                        <a:rPr lang="en-CA" sz="400" b="0" i="0" u="none" strike="noStrike">
                          <a:effectLst/>
                          <a:latin typeface="Arial"/>
                        </a:rPr>
                        <a:t>Youngstown</a:t>
                      </a:r>
                    </a:p>
                  </a:txBody>
                  <a:tcPr marL="3315" marR="3315" marT="3315" marB="0" anchor="b">
                    <a:lnL>
                      <a:noFill/>
                    </a:lnL>
                    <a:lnR w="6350" cap="flat" cmpd="sng" algn="ctr">
                      <a:solidFill>
                        <a:srgbClr val="000000"/>
                      </a:solidFill>
                      <a:prstDash val="solid"/>
                      <a:round/>
                      <a:headEnd type="none" w="med" len="med"/>
                      <a:tailEnd type="none" w="med" len="med"/>
                    </a:lnR>
                    <a:lnT>
                      <a:noFill/>
                    </a:lnT>
                    <a:lnB>
                      <a:noFill/>
                    </a:lnB>
                    <a:solidFill>
                      <a:srgbClr val="99CC00"/>
                    </a:solidFill>
                  </a:tcPr>
                </a:tc>
              </a:tr>
              <a:tr h="75562">
                <a:tc>
                  <a:txBody>
                    <a:bodyPr/>
                    <a:lstStyle/>
                    <a:p>
                      <a:pPr algn="l" fontAlgn="b"/>
                      <a:r>
                        <a:rPr lang="en-CA" sz="300" b="0" i="0" u="none" strike="noStrike">
                          <a:effectLst/>
                          <a:latin typeface="Arial"/>
                        </a:rPr>
                        <a:t> </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0" i="0" u="none" strike="noStrike">
                          <a:effectLst/>
                          <a:latin typeface="Arial"/>
                        </a:rPr>
                        <a:t> </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0" i="0" u="none" strike="noStrike">
                          <a:effectLst/>
                          <a:latin typeface="Arial"/>
                        </a:rPr>
                        <a:t> </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400" b="1" i="0" u="none" strike="noStrike">
                          <a:effectLst/>
                          <a:latin typeface="Arial"/>
                        </a:rPr>
                        <a:t>APRM</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400" b="1" i="0" u="none" strike="noStrike">
                          <a:effectLst/>
                          <a:latin typeface="Arial"/>
                        </a:rPr>
                        <a:t>G</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400" b="1" i="0" u="none" strike="noStrike">
                          <a:effectLst/>
                          <a:latin typeface="Arial"/>
                        </a:rPr>
                        <a:t>Peace River</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0" i="0" u="none" strike="noStrike">
                          <a:effectLst/>
                          <a:latin typeface="Arial"/>
                        </a:rPr>
                        <a:t> </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300" b="0" i="0" u="none" strike="noStrike">
                          <a:effectLst/>
                          <a:latin typeface="Arial"/>
                        </a:rPr>
                        <a:t> </a:t>
                      </a:r>
                    </a:p>
                  </a:txBody>
                  <a:tcPr marL="3315" marR="3315" marT="3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CA" sz="300" b="0" i="0" u="none" strike="noStrike" dirty="0">
                          <a:effectLst/>
                          <a:latin typeface="Arial"/>
                        </a:rPr>
                        <a:t>07-Feb-13</a:t>
                      </a:r>
                    </a:p>
                  </a:txBody>
                  <a:tcPr marL="3315" marR="3315" marT="33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51520" y="1844824"/>
            <a:ext cx="3600400" cy="3139321"/>
          </a:xfrm>
          <a:prstGeom prst="rect">
            <a:avLst/>
          </a:prstGeom>
          <a:noFill/>
        </p:spPr>
        <p:txBody>
          <a:bodyPr wrap="square" rtlCol="0">
            <a:spAutoFit/>
          </a:bodyPr>
          <a:lstStyle/>
          <a:p>
            <a:r>
              <a:rPr lang="en-CA" dirty="0" smtClean="0"/>
              <a:t>Your library should regularly request (or download from the PLS website) the most current version of this colorful guide to the TRAC member libraries: </a:t>
            </a:r>
          </a:p>
          <a:p>
            <a:pPr marL="285750" indent="-285750">
              <a:buFont typeface="Arial" pitchFamily="34" charset="0"/>
              <a:buChar char="•"/>
            </a:pPr>
            <a:r>
              <a:rPr lang="en-CA" dirty="0" smtClean="0"/>
              <a:t>acronym</a:t>
            </a:r>
          </a:p>
          <a:p>
            <a:pPr marL="285750" indent="-285750">
              <a:buFont typeface="Arial" pitchFamily="34" charset="0"/>
              <a:buChar char="•"/>
            </a:pPr>
            <a:r>
              <a:rPr lang="en-CA" dirty="0" smtClean="0"/>
              <a:t>system membership and</a:t>
            </a:r>
          </a:p>
          <a:p>
            <a:pPr marL="285750" indent="-285750">
              <a:buFont typeface="Arial" pitchFamily="34" charset="0"/>
              <a:buChar char="•"/>
            </a:pPr>
            <a:r>
              <a:rPr lang="en-CA" dirty="0" smtClean="0"/>
              <a:t>how it ships and receives loans:</a:t>
            </a:r>
          </a:p>
          <a:p>
            <a:pPr marL="742950" lvl="1" indent="-285750">
              <a:buFont typeface="Arial" pitchFamily="34" charset="0"/>
              <a:buChar char="•"/>
            </a:pPr>
            <a:r>
              <a:rPr lang="en-CA" dirty="0" smtClean="0"/>
              <a:t>Mail</a:t>
            </a:r>
          </a:p>
          <a:p>
            <a:pPr marL="742950" lvl="1" indent="-285750">
              <a:buFont typeface="Arial" pitchFamily="34" charset="0"/>
              <a:buChar char="•"/>
            </a:pPr>
            <a:r>
              <a:rPr lang="en-CA" dirty="0" smtClean="0"/>
              <a:t>System Courier or</a:t>
            </a:r>
          </a:p>
          <a:p>
            <a:pPr marL="742950" lvl="1" indent="-285750">
              <a:buFont typeface="Arial" pitchFamily="34" charset="0"/>
              <a:buChar char="•"/>
            </a:pPr>
            <a:r>
              <a:rPr lang="en-CA" dirty="0" smtClean="0"/>
              <a:t>Government Courier</a:t>
            </a:r>
            <a:endParaRPr lang="en-CA" dirty="0"/>
          </a:p>
        </p:txBody>
      </p:sp>
    </p:spTree>
    <p:extLst>
      <p:ext uri="{BB962C8B-B14F-4D97-AF65-F5344CB8AC3E}">
        <p14:creationId xmlns:p14="http://schemas.microsoft.com/office/powerpoint/2010/main" val="2974304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29600" cy="1143000"/>
          </a:xfrm>
        </p:spPr>
        <p:txBody>
          <a:bodyPr/>
          <a:lstStyle/>
          <a:p>
            <a:r>
              <a:rPr lang="en-CA" dirty="0" smtClean="0"/>
              <a:t>Who’s who?</a:t>
            </a:r>
            <a:endParaRPr lang="en-CA" dirty="0"/>
          </a:p>
        </p:txBody>
      </p:sp>
      <p:sp>
        <p:nvSpPr>
          <p:cNvPr id="6" name="TextBox 5"/>
          <p:cNvSpPr txBox="1"/>
          <p:nvPr/>
        </p:nvSpPr>
        <p:spPr>
          <a:xfrm>
            <a:off x="107504" y="1700808"/>
            <a:ext cx="3096344" cy="4524315"/>
          </a:xfrm>
          <a:prstGeom prst="rect">
            <a:avLst/>
          </a:prstGeom>
          <a:noFill/>
        </p:spPr>
        <p:txBody>
          <a:bodyPr wrap="square" rtlCol="0">
            <a:spAutoFit/>
          </a:bodyPr>
          <a:lstStyle/>
          <a:p>
            <a:r>
              <a:rPr lang="en-CA" dirty="0" smtClean="0"/>
              <a:t>A close up view of the chart shows, for example, that </a:t>
            </a:r>
            <a:r>
              <a:rPr lang="en-CA" dirty="0" err="1" smtClean="0"/>
              <a:t>Ashmont</a:t>
            </a:r>
            <a:r>
              <a:rPr lang="en-CA" dirty="0" smtClean="0"/>
              <a:t> Public Library (AAS), member of the Northern Lights Library System has items delivered by System </a:t>
            </a:r>
            <a:r>
              <a:rPr lang="en-CA" dirty="0"/>
              <a:t>C</a:t>
            </a:r>
            <a:r>
              <a:rPr lang="en-CA" dirty="0" smtClean="0"/>
              <a:t>ourier (S), and the Alice Donahue Library in Athabasca (AATH), also a Northern Lights Library, has access to a Government Courier (G) service point in Alberta. </a:t>
            </a:r>
          </a:p>
          <a:p>
            <a:endParaRPr lang="en-CA" dirty="0" smtClean="0"/>
          </a:p>
          <a:p>
            <a:r>
              <a:rPr lang="en-CA" dirty="0" smtClean="0"/>
              <a:t>To satisfy a request from Bear Point, send by mail (M).</a:t>
            </a: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258322437"/>
              </p:ext>
            </p:extLst>
          </p:nvPr>
        </p:nvGraphicFramePr>
        <p:xfrm>
          <a:off x="3275856" y="1645160"/>
          <a:ext cx="5575300" cy="3611880"/>
        </p:xfrm>
        <a:graphic>
          <a:graphicData uri="http://schemas.openxmlformats.org/drawingml/2006/table">
            <a:tbl>
              <a:tblPr/>
              <a:tblGrid>
                <a:gridCol w="825970"/>
                <a:gridCol w="203316"/>
                <a:gridCol w="1972798"/>
                <a:gridCol w="686191"/>
                <a:gridCol w="200139"/>
                <a:gridCol w="1686886"/>
              </a:tblGrid>
              <a:tr h="257175">
                <a:tc>
                  <a:txBody>
                    <a:bodyPr/>
                    <a:lstStyle/>
                    <a:p>
                      <a:pPr algn="l" fontAlgn="b"/>
                      <a:r>
                        <a:rPr lang="en-CA" sz="1400" b="0" i="0" u="none" strike="noStrike" dirty="0">
                          <a:effectLst/>
                          <a:latin typeface="Arial"/>
                        </a:rPr>
                        <a:t>KEY: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CA" sz="1400" b="0"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CA" sz="1000" b="0"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fontAlgn="b"/>
                      <a:r>
                        <a:rPr lang="en-CA" sz="1600" b="1" i="1" u="sng" strike="noStrike">
                          <a:effectLst/>
                          <a:latin typeface="Arial"/>
                        </a:rPr>
                        <a:t>Alberta TRAC Libraries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r>
              <a:tr h="200025">
                <a:tc gridSpan="3">
                  <a:txBody>
                    <a:bodyPr/>
                    <a:lstStyle/>
                    <a:p>
                      <a:pPr algn="l" fontAlgn="b"/>
                      <a:r>
                        <a:rPr lang="en-CA" sz="1200" b="0" i="0" u="none" strike="noStrike">
                          <a:effectLst/>
                          <a:latin typeface="Arial"/>
                        </a:rPr>
                        <a:t>Yellowhead System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n-CA"/>
                    </a:p>
                  </a:txBody>
                  <a:tcPr/>
                </a:tc>
                <a:tc hMerge="1">
                  <a:txBody>
                    <a:bodyPr/>
                    <a:lstStyle/>
                    <a:p>
                      <a:endParaRPr lang="en-CA"/>
                    </a:p>
                  </a:txBody>
                  <a:tcPr/>
                </a:tc>
                <a:tc gridSpan="3">
                  <a:txBody>
                    <a:bodyPr/>
                    <a:lstStyle/>
                    <a:p>
                      <a:pPr algn="l" fontAlgn="b"/>
                      <a:r>
                        <a:rPr lang="en-CA" sz="1200" b="0" i="0" u="none" strike="noStrike">
                          <a:effectLst/>
                          <a:latin typeface="Arial"/>
                        </a:rPr>
                        <a:t>Northern Lights System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hMerge="1">
                  <a:txBody>
                    <a:bodyPr/>
                    <a:lstStyle/>
                    <a:p>
                      <a:endParaRPr lang="en-CA"/>
                    </a:p>
                  </a:txBody>
                  <a:tcPr/>
                </a:tc>
                <a:tc hMerge="1">
                  <a:txBody>
                    <a:bodyPr/>
                    <a:lstStyle/>
                    <a:p>
                      <a:endParaRPr lang="en-CA"/>
                    </a:p>
                  </a:txBody>
                  <a:tcPr/>
                </a:tc>
              </a:tr>
              <a:tr h="190500">
                <a:tc>
                  <a:txBody>
                    <a:bodyPr/>
                    <a:lstStyle/>
                    <a:p>
                      <a:pPr algn="l" fontAlgn="b"/>
                      <a:endParaRPr lang="en-CA" sz="1000" b="0" i="0" u="none" strike="noStrike">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CA" sz="1000" b="0" i="0" u="none" strike="noStrike">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CA" sz="1000" b="0" i="0" u="none" strike="noStrike">
                        <a:effectLst/>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l" fontAlgn="b"/>
                      <a:r>
                        <a:rPr lang="en-CA" sz="1200" b="0" i="0" u="none" strike="noStrike">
                          <a:effectLst/>
                          <a:latin typeface="Arial"/>
                        </a:rPr>
                        <a:t>Marigold System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hMerge="1">
                  <a:txBody>
                    <a:bodyPr/>
                    <a:lstStyle/>
                    <a:p>
                      <a:endParaRPr lang="en-CA"/>
                    </a:p>
                  </a:txBody>
                  <a:tcPr/>
                </a:tc>
                <a:tc hMerge="1">
                  <a:txBody>
                    <a:bodyPr/>
                    <a:lstStyle/>
                    <a:p>
                      <a:endParaRPr lang="en-CA"/>
                    </a:p>
                  </a:txBody>
                  <a:tcPr/>
                </a:tc>
              </a:tr>
              <a:tr h="161925">
                <a:tc>
                  <a:txBody>
                    <a:bodyPr/>
                    <a:lstStyle/>
                    <a:p>
                      <a:pPr algn="l" fontAlgn="b"/>
                      <a:endParaRPr lang="en-CA" sz="1000" b="0"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1000" b="1" i="0" u="none" strike="noStrike">
                          <a:effectLst/>
                          <a:latin typeface="Arial"/>
                        </a:rPr>
                        <a:t>G</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1000" b="1" i="0" u="none" strike="noStrike">
                          <a:effectLst/>
                          <a:latin typeface="Arial"/>
                        </a:rPr>
                        <a:t>Gov't Courier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1000" b="0" i="0" u="none" strike="noStrike">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000" b="1" i="0" u="none" strike="noStrike">
                          <a:effectLst/>
                          <a:latin typeface="Arial"/>
                        </a:rPr>
                        <a:t>M</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000" b="1" i="0" u="none" strike="noStrike">
                          <a:effectLst/>
                          <a:latin typeface="Arial"/>
                        </a:rPr>
                        <a:t>Mail</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CA" sz="1200" b="0" i="0" u="none" strike="noStrike">
                          <a:effectLst/>
                          <a:latin typeface="Arial"/>
                        </a:rPr>
                        <a:t>AABM</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C00"/>
                    </a:solidFill>
                  </a:tcPr>
                </a:tc>
                <a:tc>
                  <a:txBody>
                    <a:bodyPr/>
                    <a:lstStyle/>
                    <a:p>
                      <a:pPr algn="l" fontAlgn="b"/>
                      <a:r>
                        <a:rPr lang="en-CA" sz="1200" b="1" i="0" u="none" strike="noStrike">
                          <a:effectLst/>
                          <a:latin typeface="Arial"/>
                        </a:rPr>
                        <a:t>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C00"/>
                    </a:solidFill>
                  </a:tcPr>
                </a:tc>
                <a:tc>
                  <a:txBody>
                    <a:bodyPr/>
                    <a:lstStyle/>
                    <a:p>
                      <a:pPr algn="l" fontAlgn="b"/>
                      <a:r>
                        <a:rPr lang="en-CA" sz="1200" b="0" i="0" u="none" strike="noStrike">
                          <a:effectLst/>
                          <a:latin typeface="Arial"/>
                        </a:rPr>
                        <a:t>AB Beach Public</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CC00"/>
                    </a:solidFill>
                  </a:tcPr>
                </a:tc>
                <a:tc>
                  <a:txBody>
                    <a:bodyPr/>
                    <a:lstStyle/>
                    <a:p>
                      <a:pPr algn="l" fontAlgn="b"/>
                      <a:r>
                        <a:rPr lang="en-CA" sz="1200" b="1" i="0" u="none" strike="noStrike">
                          <a:effectLst/>
                          <a:latin typeface="Arial"/>
                        </a:rPr>
                        <a:t>AFL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1200" b="1" i="0" u="none" strike="noStrike">
                          <a:effectLst/>
                          <a:latin typeface="Arial"/>
                        </a:rPr>
                        <a:t>M</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1200" b="1" i="0" u="none" strike="noStrike">
                          <a:effectLst/>
                          <a:latin typeface="Arial"/>
                        </a:rPr>
                        <a:t>Flatbush</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0025">
                <a:tc>
                  <a:txBody>
                    <a:bodyPr/>
                    <a:lstStyle/>
                    <a:p>
                      <a:pPr algn="l" fontAlgn="b"/>
                      <a:r>
                        <a:rPr lang="en-CA" sz="1200" b="0" i="0" u="none" strike="noStrike">
                          <a:effectLst/>
                          <a:latin typeface="Arial"/>
                        </a:rPr>
                        <a:t>AAF</a:t>
                      </a:r>
                    </a:p>
                  </a:txBody>
                  <a:tcPr marL="9525" marR="9525" marT="9525" marB="0" anchor="b">
                    <a:lnL>
                      <a:noFill/>
                    </a:lnL>
                    <a:lnR>
                      <a:noFill/>
                    </a:lnR>
                    <a:lnT>
                      <a:noFill/>
                    </a:lnT>
                    <a:lnB>
                      <a:noFill/>
                    </a:lnB>
                    <a:solidFill>
                      <a:srgbClr val="FFCC00"/>
                    </a:solidFill>
                  </a:tcPr>
                </a:tc>
                <a:tc>
                  <a:txBody>
                    <a:bodyPr/>
                    <a:lstStyle/>
                    <a:p>
                      <a:pPr algn="l" fontAlgn="b"/>
                      <a:r>
                        <a:rPr lang="en-CA" sz="1200" b="1" i="0" u="none" strike="noStrike">
                          <a:effectLst/>
                          <a:latin typeface="Arial"/>
                        </a:rPr>
                        <a:t>S</a:t>
                      </a:r>
                    </a:p>
                  </a:txBody>
                  <a:tcPr marL="9525" marR="9525" marT="9525" marB="0" anchor="b">
                    <a:lnL>
                      <a:noFill/>
                    </a:lnL>
                    <a:lnR>
                      <a:noFill/>
                    </a:lnR>
                    <a:lnT>
                      <a:noFill/>
                    </a:lnT>
                    <a:lnB>
                      <a:noFill/>
                    </a:lnB>
                    <a:solidFill>
                      <a:srgbClr val="FFCC00"/>
                    </a:solidFill>
                  </a:tcPr>
                </a:tc>
                <a:tc>
                  <a:txBody>
                    <a:bodyPr/>
                    <a:lstStyle/>
                    <a:p>
                      <a:pPr algn="l" fontAlgn="b"/>
                      <a:r>
                        <a:rPr lang="en-CA" sz="1200" b="0" i="0" u="none" strike="noStrike">
                          <a:effectLst/>
                          <a:latin typeface="Arial"/>
                        </a:rPr>
                        <a:t>Alder Flats Public</a:t>
                      </a:r>
                    </a:p>
                  </a:txBody>
                  <a:tcPr marL="9525" marR="9525" marT="9525" marB="0" anchor="b">
                    <a:lnL>
                      <a:noFill/>
                    </a:lnL>
                    <a:lnR>
                      <a:noFill/>
                    </a:lnR>
                    <a:lnT>
                      <a:noFill/>
                    </a:lnT>
                    <a:lnB>
                      <a:noFill/>
                    </a:lnB>
                    <a:solidFill>
                      <a:srgbClr val="FFCC00"/>
                    </a:solidFill>
                  </a:tcPr>
                </a:tc>
                <a:tc>
                  <a:txBody>
                    <a:bodyPr/>
                    <a:lstStyle/>
                    <a:p>
                      <a:pPr algn="l" fontAlgn="b"/>
                      <a:r>
                        <a:rPr lang="en-CA" sz="1200" b="1" i="0" u="none" strike="noStrike">
                          <a:effectLst/>
                          <a:latin typeface="Arial"/>
                        </a:rPr>
                        <a:t>AFV</a:t>
                      </a:r>
                    </a:p>
                  </a:txBody>
                  <a:tcPr marL="9525" marR="9525" marT="9525" marB="0" anchor="b">
                    <a:lnL>
                      <a:noFill/>
                    </a:lnL>
                    <a:lnR>
                      <a:noFill/>
                    </a:lnR>
                    <a:lnT>
                      <a:noFill/>
                    </a:lnT>
                    <a:lnB>
                      <a:noFill/>
                    </a:lnB>
                  </a:tcPr>
                </a:tc>
                <a:tc>
                  <a:txBody>
                    <a:bodyPr/>
                    <a:lstStyle/>
                    <a:p>
                      <a:pPr algn="l" fontAlgn="b"/>
                      <a:r>
                        <a:rPr lang="en-CA" sz="1200" b="1" i="0" u="none" strike="noStrike">
                          <a:effectLst/>
                          <a:latin typeface="Arial"/>
                        </a:rPr>
                        <a:t>G</a:t>
                      </a:r>
                    </a:p>
                  </a:txBody>
                  <a:tcPr marL="9525" marR="9525" marT="9525" marB="0" anchor="b">
                    <a:lnL>
                      <a:noFill/>
                    </a:lnL>
                    <a:lnR>
                      <a:noFill/>
                    </a:lnR>
                    <a:lnT>
                      <a:noFill/>
                    </a:lnT>
                    <a:lnB>
                      <a:noFill/>
                    </a:lnB>
                  </a:tcPr>
                </a:tc>
                <a:tc>
                  <a:txBody>
                    <a:bodyPr/>
                    <a:lstStyle/>
                    <a:p>
                      <a:pPr algn="l" fontAlgn="b"/>
                      <a:r>
                        <a:rPr lang="en-CA" sz="1200" b="1" i="0" u="none" strike="noStrike">
                          <a:effectLst/>
                          <a:latin typeface="Arial"/>
                        </a:rPr>
                        <a:t>Fairview L</a:t>
                      </a:r>
                    </a:p>
                  </a:txBody>
                  <a:tcPr marL="9525" marR="9525" marT="9525" marB="0" anchor="b">
                    <a:lnL>
                      <a:noFill/>
                    </a:lnL>
                    <a:lnR>
                      <a:noFill/>
                    </a:lnR>
                    <a:lnT>
                      <a:noFill/>
                    </a:lnT>
                    <a:lnB>
                      <a:noFill/>
                    </a:lnB>
                  </a:tcPr>
                </a:tc>
              </a:tr>
              <a:tr h="200025">
                <a:tc>
                  <a:txBody>
                    <a:bodyPr/>
                    <a:lstStyle/>
                    <a:p>
                      <a:pPr algn="l" fontAlgn="b"/>
                      <a:r>
                        <a:rPr lang="en-CA" sz="1200" b="0" i="0" u="none" strike="noStrike">
                          <a:effectLst/>
                          <a:latin typeface="Arial"/>
                        </a:rPr>
                        <a:t>AAIM</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1200" b="1" i="0" u="none" strike="noStrike">
                          <a:effectLst/>
                          <a:latin typeface="Arial"/>
                        </a:rPr>
                        <a:t>G</a:t>
                      </a:r>
                    </a:p>
                  </a:txBody>
                  <a:tcPr marL="9525" marR="9525" marT="9525" marB="0" anchor="b">
                    <a:lnL>
                      <a:noFill/>
                    </a:lnL>
                    <a:lnR>
                      <a:noFill/>
                    </a:lnR>
                    <a:lnT>
                      <a:noFill/>
                    </a:lnT>
                    <a:lnB>
                      <a:noFill/>
                    </a:lnB>
                    <a:solidFill>
                      <a:srgbClr val="99CC00"/>
                    </a:solidFill>
                  </a:tcPr>
                </a:tc>
                <a:tc>
                  <a:txBody>
                    <a:bodyPr/>
                    <a:lstStyle/>
                    <a:p>
                      <a:pPr algn="l" fontAlgn="b"/>
                      <a:r>
                        <a:rPr lang="en-CA" sz="1200" b="0" i="0" u="none" strike="noStrike">
                          <a:effectLst/>
                          <a:latin typeface="Arial"/>
                        </a:rPr>
                        <a:t>Airdrie Public</a:t>
                      </a:r>
                    </a:p>
                  </a:txBody>
                  <a:tcPr marL="9525" marR="9525" marT="9525" marB="0" anchor="b">
                    <a:lnL>
                      <a:noFill/>
                    </a:lnL>
                    <a:lnR>
                      <a:noFill/>
                    </a:lnR>
                    <a:lnT>
                      <a:noFill/>
                    </a:lnT>
                    <a:lnB>
                      <a:noFill/>
                    </a:lnB>
                    <a:solidFill>
                      <a:srgbClr val="99CC00"/>
                    </a:solidFill>
                  </a:tcPr>
                </a:tc>
                <a:tc>
                  <a:txBody>
                    <a:bodyPr/>
                    <a:lstStyle/>
                    <a:p>
                      <a:pPr algn="l" fontAlgn="b"/>
                      <a:r>
                        <a:rPr lang="en-CA" sz="1200" b="1" i="0" u="none" strike="noStrike">
                          <a:effectLst/>
                          <a:latin typeface="Arial"/>
                        </a:rPr>
                        <a:t>AFVC</a:t>
                      </a:r>
                    </a:p>
                  </a:txBody>
                  <a:tcPr marL="9525" marR="9525" marT="9525" marB="0" anchor="b">
                    <a:lnL>
                      <a:noFill/>
                    </a:lnL>
                    <a:lnR>
                      <a:noFill/>
                    </a:lnR>
                    <a:lnT>
                      <a:noFill/>
                    </a:lnT>
                    <a:lnB>
                      <a:noFill/>
                    </a:lnB>
                  </a:tcPr>
                </a:tc>
                <a:tc>
                  <a:txBody>
                    <a:bodyPr/>
                    <a:lstStyle/>
                    <a:p>
                      <a:pPr algn="l" fontAlgn="b"/>
                      <a:r>
                        <a:rPr lang="en-CA" sz="1200" b="1" i="0" u="none" strike="noStrike">
                          <a:effectLst/>
                          <a:latin typeface="Arial"/>
                        </a:rPr>
                        <a:t>G</a:t>
                      </a:r>
                    </a:p>
                  </a:txBody>
                  <a:tcPr marL="9525" marR="9525" marT="9525" marB="0" anchor="b">
                    <a:lnL>
                      <a:noFill/>
                    </a:lnL>
                    <a:lnR>
                      <a:noFill/>
                    </a:lnR>
                    <a:lnT>
                      <a:noFill/>
                    </a:lnT>
                    <a:lnB>
                      <a:noFill/>
                    </a:lnB>
                  </a:tcPr>
                </a:tc>
                <a:tc>
                  <a:txBody>
                    <a:bodyPr/>
                    <a:lstStyle/>
                    <a:p>
                      <a:pPr algn="l" fontAlgn="b"/>
                      <a:r>
                        <a:rPr lang="en-CA" sz="1200" b="1" i="0" u="none" strike="noStrike">
                          <a:effectLst/>
                          <a:latin typeface="Arial"/>
                        </a:rPr>
                        <a:t>Fort Vermilion L</a:t>
                      </a:r>
                    </a:p>
                  </a:txBody>
                  <a:tcPr marL="9525" marR="9525" marT="9525" marB="0" anchor="b">
                    <a:lnL>
                      <a:noFill/>
                    </a:lnL>
                    <a:lnR>
                      <a:noFill/>
                    </a:lnR>
                    <a:lnT>
                      <a:noFill/>
                    </a:lnT>
                    <a:lnB>
                      <a:noFill/>
                    </a:lnB>
                  </a:tcPr>
                </a:tc>
              </a:tr>
              <a:tr h="200025">
                <a:tc>
                  <a:txBody>
                    <a:bodyPr/>
                    <a:lstStyle/>
                    <a:p>
                      <a:pPr algn="l" fontAlgn="b"/>
                      <a:r>
                        <a:rPr lang="en-CA" sz="1200" b="0" i="0" u="none" strike="noStrike">
                          <a:effectLst/>
                          <a:latin typeface="Arial"/>
                        </a:rPr>
                        <a:t>AAM</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1200" b="1" i="0" u="none" strike="noStrike">
                          <a:effectLst/>
                          <a:latin typeface="Arial"/>
                        </a:rPr>
                        <a:t>S</a:t>
                      </a:r>
                    </a:p>
                  </a:txBody>
                  <a:tcPr marL="9525" marR="9525" marT="9525" marB="0" anchor="b">
                    <a:lnL>
                      <a:noFill/>
                    </a:lnL>
                    <a:lnR>
                      <a:noFill/>
                    </a:lnR>
                    <a:lnT>
                      <a:noFill/>
                    </a:lnT>
                    <a:lnB>
                      <a:noFill/>
                    </a:lnB>
                    <a:solidFill>
                      <a:srgbClr val="99CC00"/>
                    </a:solidFill>
                  </a:tcPr>
                </a:tc>
                <a:tc>
                  <a:txBody>
                    <a:bodyPr/>
                    <a:lstStyle/>
                    <a:p>
                      <a:pPr algn="l" fontAlgn="b"/>
                      <a:r>
                        <a:rPr lang="en-CA" sz="1200" b="0" i="0" u="none" strike="noStrike">
                          <a:effectLst/>
                          <a:latin typeface="Arial"/>
                        </a:rPr>
                        <a:t>Acme Municipal Library</a:t>
                      </a:r>
                    </a:p>
                  </a:txBody>
                  <a:tcPr marL="9525" marR="9525" marT="9525" marB="0" anchor="b">
                    <a:lnL>
                      <a:noFill/>
                    </a:lnL>
                    <a:lnR>
                      <a:noFill/>
                    </a:lnR>
                    <a:lnT>
                      <a:noFill/>
                    </a:lnT>
                    <a:lnB>
                      <a:noFill/>
                    </a:lnB>
                    <a:solidFill>
                      <a:srgbClr val="99CC00"/>
                    </a:solidFill>
                  </a:tcPr>
                </a:tc>
                <a:tc>
                  <a:txBody>
                    <a:bodyPr/>
                    <a:lstStyle/>
                    <a:p>
                      <a:pPr algn="l" fontAlgn="b"/>
                      <a:r>
                        <a:rPr lang="en-CA" sz="1200" b="0" i="0" u="none" strike="noStrike">
                          <a:effectLst/>
                          <a:latin typeface="Arial"/>
                        </a:rPr>
                        <a:t>AGC</a:t>
                      </a:r>
                    </a:p>
                  </a:txBody>
                  <a:tcPr marL="9525" marR="9525" marT="9525" marB="0" anchor="b">
                    <a:lnL>
                      <a:noFill/>
                    </a:lnL>
                    <a:lnR>
                      <a:noFill/>
                    </a:lnR>
                    <a:lnT>
                      <a:noFill/>
                    </a:lnT>
                    <a:lnB>
                      <a:noFill/>
                    </a:lnB>
                    <a:solidFill>
                      <a:srgbClr val="FFCC00"/>
                    </a:solidFill>
                  </a:tcPr>
                </a:tc>
                <a:tc>
                  <a:txBody>
                    <a:bodyPr/>
                    <a:lstStyle/>
                    <a:p>
                      <a:pPr algn="l" fontAlgn="b"/>
                      <a:r>
                        <a:rPr lang="en-CA" sz="1200" b="1" i="0" u="none" strike="noStrike">
                          <a:effectLst/>
                          <a:latin typeface="Arial"/>
                        </a:rPr>
                        <a:t>G</a:t>
                      </a:r>
                    </a:p>
                  </a:txBody>
                  <a:tcPr marL="9525" marR="9525" marT="9525" marB="0" anchor="b">
                    <a:lnL>
                      <a:noFill/>
                    </a:lnL>
                    <a:lnR>
                      <a:noFill/>
                    </a:lnR>
                    <a:lnT>
                      <a:noFill/>
                    </a:lnT>
                    <a:lnB>
                      <a:noFill/>
                    </a:lnB>
                    <a:solidFill>
                      <a:srgbClr val="FFCC00"/>
                    </a:solidFill>
                  </a:tcPr>
                </a:tc>
                <a:tc>
                  <a:txBody>
                    <a:bodyPr/>
                    <a:lstStyle/>
                    <a:p>
                      <a:pPr algn="l" fontAlgn="b"/>
                      <a:r>
                        <a:rPr lang="en-CA" sz="1200" b="0" i="0" u="none" strike="noStrike">
                          <a:effectLst/>
                          <a:latin typeface="Arial"/>
                        </a:rPr>
                        <a:t>Grande Cache</a:t>
                      </a:r>
                    </a:p>
                  </a:txBody>
                  <a:tcPr marL="9525" marR="9525" marT="9525" marB="0" anchor="b">
                    <a:lnL>
                      <a:noFill/>
                    </a:lnL>
                    <a:lnR>
                      <a:noFill/>
                    </a:lnR>
                    <a:lnT>
                      <a:noFill/>
                    </a:lnT>
                    <a:lnB>
                      <a:noFill/>
                    </a:lnB>
                    <a:solidFill>
                      <a:srgbClr val="FFCC00"/>
                    </a:solidFill>
                  </a:tcPr>
                </a:tc>
              </a:tr>
              <a:tr h="200025">
                <a:tc>
                  <a:txBody>
                    <a:bodyPr/>
                    <a:lstStyle/>
                    <a:p>
                      <a:pPr algn="l" fontAlgn="b"/>
                      <a:r>
                        <a:rPr lang="en-CA" sz="1200" b="0" i="0" u="none" strike="noStrike">
                          <a:effectLst/>
                          <a:latin typeface="Arial"/>
                        </a:rPr>
                        <a:t>AAS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1200" b="1" i="0" u="none" strike="noStrike">
                          <a:effectLst/>
                          <a:latin typeface="Arial"/>
                        </a:rPr>
                        <a:t>S</a:t>
                      </a:r>
                    </a:p>
                  </a:txBody>
                  <a:tcPr marL="9525" marR="9525" marT="9525" marB="0" anchor="b">
                    <a:lnL>
                      <a:noFill/>
                    </a:lnL>
                    <a:lnR>
                      <a:noFill/>
                    </a:lnR>
                    <a:lnT>
                      <a:noFill/>
                    </a:lnT>
                    <a:lnB>
                      <a:noFill/>
                    </a:lnB>
                    <a:solidFill>
                      <a:srgbClr val="FF99CC"/>
                    </a:solidFill>
                  </a:tcPr>
                </a:tc>
                <a:tc>
                  <a:txBody>
                    <a:bodyPr/>
                    <a:lstStyle/>
                    <a:p>
                      <a:pPr algn="l" fontAlgn="b"/>
                      <a:r>
                        <a:rPr lang="en-CA" sz="1200" b="0" i="0" u="none" strike="noStrike">
                          <a:effectLst/>
                          <a:latin typeface="Arial"/>
                        </a:rPr>
                        <a:t>Ashmont PL</a:t>
                      </a:r>
                    </a:p>
                  </a:txBody>
                  <a:tcPr marL="9525" marR="9525" marT="9525" marB="0" anchor="b">
                    <a:lnL>
                      <a:noFill/>
                    </a:lnL>
                    <a:lnR>
                      <a:noFill/>
                    </a:lnR>
                    <a:lnT>
                      <a:noFill/>
                    </a:lnT>
                    <a:lnB>
                      <a:noFill/>
                    </a:lnB>
                    <a:solidFill>
                      <a:srgbClr val="FF99CC"/>
                    </a:solidFill>
                  </a:tcPr>
                </a:tc>
                <a:tc>
                  <a:txBody>
                    <a:bodyPr/>
                    <a:lstStyle/>
                    <a:p>
                      <a:pPr algn="l" fontAlgn="b"/>
                      <a:r>
                        <a:rPr lang="en-CA" sz="1200" b="0" i="0" u="none" strike="noStrike">
                          <a:effectLst/>
                          <a:latin typeface="Arial"/>
                        </a:rPr>
                        <a:t>AGCM</a:t>
                      </a:r>
                    </a:p>
                  </a:txBody>
                  <a:tcPr marL="9525" marR="9525" marT="9525" marB="0" anchor="b">
                    <a:lnL>
                      <a:noFill/>
                    </a:lnL>
                    <a:lnR>
                      <a:noFill/>
                    </a:lnR>
                    <a:lnT>
                      <a:noFill/>
                    </a:lnT>
                    <a:lnB>
                      <a:noFill/>
                    </a:lnB>
                    <a:solidFill>
                      <a:srgbClr val="FF99CC"/>
                    </a:solidFill>
                  </a:tcPr>
                </a:tc>
                <a:tc>
                  <a:txBody>
                    <a:bodyPr/>
                    <a:lstStyle/>
                    <a:p>
                      <a:pPr algn="l" fontAlgn="b"/>
                      <a:r>
                        <a:rPr lang="en-CA" sz="1200" b="1" i="0" u="none" strike="noStrike">
                          <a:effectLst/>
                          <a:latin typeface="Arial"/>
                        </a:rPr>
                        <a:t>G</a:t>
                      </a:r>
                    </a:p>
                  </a:txBody>
                  <a:tcPr marL="9525" marR="9525" marT="9525" marB="0" anchor="b">
                    <a:lnL>
                      <a:noFill/>
                    </a:lnL>
                    <a:lnR>
                      <a:noFill/>
                    </a:lnR>
                    <a:lnT>
                      <a:noFill/>
                    </a:lnT>
                    <a:lnB>
                      <a:noFill/>
                    </a:lnB>
                    <a:solidFill>
                      <a:srgbClr val="FF99CC"/>
                    </a:solidFill>
                  </a:tcPr>
                </a:tc>
                <a:tc>
                  <a:txBody>
                    <a:bodyPr/>
                    <a:lstStyle/>
                    <a:p>
                      <a:pPr algn="l" fontAlgn="b"/>
                      <a:r>
                        <a:rPr lang="en-CA" sz="1200" b="0" i="0" u="none" strike="noStrike">
                          <a:effectLst/>
                          <a:latin typeface="Arial"/>
                        </a:rPr>
                        <a:t>Cold Lake (also ACLM)</a:t>
                      </a:r>
                    </a:p>
                  </a:txBody>
                  <a:tcPr marL="9525" marR="9525" marT="9525" marB="0" anchor="b">
                    <a:lnL>
                      <a:noFill/>
                    </a:lnL>
                    <a:lnR>
                      <a:noFill/>
                    </a:lnR>
                    <a:lnT>
                      <a:noFill/>
                    </a:lnT>
                    <a:lnB>
                      <a:noFill/>
                    </a:lnB>
                    <a:solidFill>
                      <a:srgbClr val="FF99CC"/>
                    </a:solidFill>
                  </a:tcPr>
                </a:tc>
              </a:tr>
              <a:tr h="200025">
                <a:tc>
                  <a:txBody>
                    <a:bodyPr/>
                    <a:lstStyle/>
                    <a:p>
                      <a:pPr algn="l" fontAlgn="b"/>
                      <a:r>
                        <a:rPr lang="en-CA" sz="1200" b="0" i="0" u="none" strike="noStrike">
                          <a:effectLst/>
                          <a:latin typeface="Arial"/>
                        </a:rPr>
                        <a:t>AATH</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b"/>
                      <a:r>
                        <a:rPr lang="en-CA" sz="1200" b="1" i="0" u="none" strike="noStrike">
                          <a:effectLst/>
                          <a:latin typeface="Arial"/>
                        </a:rPr>
                        <a:t>G</a:t>
                      </a:r>
                    </a:p>
                  </a:txBody>
                  <a:tcPr marL="9525" marR="9525" marT="9525" marB="0" anchor="b">
                    <a:lnL>
                      <a:noFill/>
                    </a:lnL>
                    <a:lnR>
                      <a:noFill/>
                    </a:lnR>
                    <a:lnT>
                      <a:noFill/>
                    </a:lnT>
                    <a:lnB>
                      <a:noFill/>
                    </a:lnB>
                    <a:solidFill>
                      <a:srgbClr val="FF99CC"/>
                    </a:solidFill>
                  </a:tcPr>
                </a:tc>
                <a:tc>
                  <a:txBody>
                    <a:bodyPr/>
                    <a:lstStyle/>
                    <a:p>
                      <a:pPr algn="l" fontAlgn="b"/>
                      <a:r>
                        <a:rPr lang="en-CA" sz="1200" b="0" i="0" u="none" strike="noStrike">
                          <a:effectLst/>
                          <a:latin typeface="Arial"/>
                        </a:rPr>
                        <a:t>Athabasca - Alice Donahue</a:t>
                      </a:r>
                    </a:p>
                  </a:txBody>
                  <a:tcPr marL="9525" marR="9525" marT="9525" marB="0" anchor="b">
                    <a:lnL>
                      <a:noFill/>
                    </a:lnL>
                    <a:lnR>
                      <a:noFill/>
                    </a:lnR>
                    <a:lnT>
                      <a:noFill/>
                    </a:lnT>
                    <a:lnB>
                      <a:noFill/>
                    </a:lnB>
                    <a:solidFill>
                      <a:srgbClr val="FF99CC"/>
                    </a:solidFill>
                  </a:tcPr>
                </a:tc>
                <a:tc>
                  <a:txBody>
                    <a:bodyPr/>
                    <a:lstStyle/>
                    <a:p>
                      <a:pPr algn="l" fontAlgn="b"/>
                      <a:r>
                        <a:rPr lang="en-CA" sz="1200" b="0" i="0" u="none" strike="noStrike">
                          <a:effectLst/>
                          <a:latin typeface="Arial"/>
                        </a:rPr>
                        <a:t>AGI</a:t>
                      </a:r>
                    </a:p>
                  </a:txBody>
                  <a:tcPr marL="9525" marR="9525" marT="9525" marB="0" anchor="b">
                    <a:lnL>
                      <a:noFill/>
                    </a:lnL>
                    <a:lnR>
                      <a:noFill/>
                    </a:lnR>
                    <a:lnT>
                      <a:noFill/>
                    </a:lnT>
                    <a:lnB>
                      <a:noFill/>
                    </a:lnB>
                    <a:solidFill>
                      <a:srgbClr val="FF99CC"/>
                    </a:solidFill>
                  </a:tcPr>
                </a:tc>
                <a:tc>
                  <a:txBody>
                    <a:bodyPr/>
                    <a:lstStyle/>
                    <a:p>
                      <a:pPr algn="l" fontAlgn="b"/>
                      <a:r>
                        <a:rPr lang="en-CA" sz="1200" b="1" i="0" u="none" strike="noStrike">
                          <a:effectLst/>
                          <a:latin typeface="Arial"/>
                        </a:rPr>
                        <a:t>S</a:t>
                      </a:r>
                    </a:p>
                  </a:txBody>
                  <a:tcPr marL="9525" marR="9525" marT="9525" marB="0" anchor="b">
                    <a:lnL>
                      <a:noFill/>
                    </a:lnL>
                    <a:lnR>
                      <a:noFill/>
                    </a:lnR>
                    <a:lnT>
                      <a:noFill/>
                    </a:lnT>
                    <a:lnB>
                      <a:noFill/>
                    </a:lnB>
                    <a:solidFill>
                      <a:srgbClr val="FF99CC"/>
                    </a:solidFill>
                  </a:tcPr>
                </a:tc>
                <a:tc>
                  <a:txBody>
                    <a:bodyPr/>
                    <a:lstStyle/>
                    <a:p>
                      <a:pPr algn="l" fontAlgn="b"/>
                      <a:r>
                        <a:rPr lang="en-CA" sz="1200" b="0" i="0" u="none" strike="noStrike">
                          <a:effectLst/>
                          <a:latin typeface="Arial"/>
                        </a:rPr>
                        <a:t>Gibbons</a:t>
                      </a:r>
                    </a:p>
                  </a:txBody>
                  <a:tcPr marL="9525" marR="9525" marT="9525" marB="0" anchor="b">
                    <a:lnL>
                      <a:noFill/>
                    </a:lnL>
                    <a:lnR>
                      <a:noFill/>
                    </a:lnR>
                    <a:lnT>
                      <a:noFill/>
                    </a:lnT>
                    <a:lnB>
                      <a:noFill/>
                    </a:lnB>
                    <a:solidFill>
                      <a:srgbClr val="FF99CC"/>
                    </a:solidFill>
                  </a:tcPr>
                </a:tc>
              </a:tr>
              <a:tr h="200025">
                <a:tc>
                  <a:txBody>
                    <a:bodyPr/>
                    <a:lstStyle/>
                    <a:p>
                      <a:pPr algn="l" fontAlgn="b"/>
                      <a:r>
                        <a:rPr lang="en-CA" sz="1200" b="0" i="0" u="none" strike="noStrike">
                          <a:effectLst/>
                          <a:latin typeface="Arial"/>
                        </a:rPr>
                        <a:t>AAVA</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1200" b="1" i="0" u="none" strike="noStrike">
                          <a:effectLst/>
                          <a:latin typeface="Arial"/>
                        </a:rPr>
                        <a:t>S</a:t>
                      </a:r>
                    </a:p>
                  </a:txBody>
                  <a:tcPr marL="9525" marR="9525" marT="9525" marB="0" anchor="b">
                    <a:lnL>
                      <a:noFill/>
                    </a:lnL>
                    <a:lnR>
                      <a:noFill/>
                    </a:lnR>
                    <a:lnT>
                      <a:noFill/>
                    </a:lnT>
                    <a:lnB>
                      <a:noFill/>
                    </a:lnB>
                    <a:solidFill>
                      <a:srgbClr val="99CC00"/>
                    </a:solidFill>
                  </a:tcPr>
                </a:tc>
                <a:tc>
                  <a:txBody>
                    <a:bodyPr/>
                    <a:lstStyle/>
                    <a:p>
                      <a:pPr algn="l" fontAlgn="b"/>
                      <a:r>
                        <a:rPr lang="en-CA" sz="1200" b="0" i="0" u="none" strike="noStrike">
                          <a:effectLst/>
                          <a:latin typeface="Arial"/>
                        </a:rPr>
                        <a:t>Acadia Valley</a:t>
                      </a:r>
                    </a:p>
                  </a:txBody>
                  <a:tcPr marL="9525" marR="9525" marT="9525" marB="0" anchor="b">
                    <a:lnL>
                      <a:noFill/>
                    </a:lnL>
                    <a:lnR>
                      <a:noFill/>
                    </a:lnR>
                    <a:lnT>
                      <a:noFill/>
                    </a:lnT>
                    <a:lnB>
                      <a:noFill/>
                    </a:lnB>
                    <a:solidFill>
                      <a:srgbClr val="99CC00"/>
                    </a:solidFill>
                  </a:tcPr>
                </a:tc>
                <a:tc>
                  <a:txBody>
                    <a:bodyPr/>
                    <a:lstStyle/>
                    <a:p>
                      <a:pPr algn="l" fontAlgn="b"/>
                      <a:r>
                        <a:rPr lang="en-CA" sz="1200" b="0" i="0" u="none" strike="noStrike">
                          <a:effectLst/>
                          <a:latin typeface="Arial"/>
                        </a:rPr>
                        <a:t>AGM</a:t>
                      </a:r>
                    </a:p>
                  </a:txBody>
                  <a:tcPr marL="9525" marR="9525" marT="9525" marB="0" anchor="b">
                    <a:lnL>
                      <a:noFill/>
                    </a:lnL>
                    <a:lnR>
                      <a:noFill/>
                    </a:lnR>
                    <a:lnT>
                      <a:noFill/>
                    </a:lnT>
                    <a:lnB>
                      <a:noFill/>
                    </a:lnB>
                    <a:solidFill>
                      <a:srgbClr val="99CC00"/>
                    </a:solidFill>
                  </a:tcPr>
                </a:tc>
                <a:tc>
                  <a:txBody>
                    <a:bodyPr/>
                    <a:lstStyle/>
                    <a:p>
                      <a:pPr algn="l" fontAlgn="b"/>
                      <a:r>
                        <a:rPr lang="en-CA" sz="1200" b="1" i="0" u="none" strike="noStrike">
                          <a:effectLst/>
                          <a:latin typeface="Arial"/>
                        </a:rPr>
                        <a:t>S</a:t>
                      </a:r>
                    </a:p>
                  </a:txBody>
                  <a:tcPr marL="9525" marR="9525" marT="9525" marB="0" anchor="b">
                    <a:lnL>
                      <a:noFill/>
                    </a:lnL>
                    <a:lnR>
                      <a:noFill/>
                    </a:lnR>
                    <a:lnT>
                      <a:noFill/>
                    </a:lnT>
                    <a:lnB>
                      <a:noFill/>
                    </a:lnB>
                    <a:solidFill>
                      <a:srgbClr val="99CC00"/>
                    </a:solidFill>
                  </a:tcPr>
                </a:tc>
                <a:tc>
                  <a:txBody>
                    <a:bodyPr/>
                    <a:lstStyle/>
                    <a:p>
                      <a:pPr algn="l" fontAlgn="b"/>
                      <a:r>
                        <a:rPr lang="en-CA" sz="1200" b="0" i="0" u="none" strike="noStrike">
                          <a:effectLst/>
                          <a:latin typeface="Arial"/>
                        </a:rPr>
                        <a:t>Gleichen</a:t>
                      </a:r>
                    </a:p>
                  </a:txBody>
                  <a:tcPr marL="9525" marR="9525" marT="9525" marB="0" anchor="b">
                    <a:lnL>
                      <a:noFill/>
                    </a:lnL>
                    <a:lnR>
                      <a:noFill/>
                    </a:lnR>
                    <a:lnT>
                      <a:noFill/>
                    </a:lnT>
                    <a:lnB>
                      <a:noFill/>
                    </a:lnB>
                    <a:solidFill>
                      <a:srgbClr val="99CC00"/>
                    </a:solidFill>
                  </a:tcPr>
                </a:tc>
              </a:tr>
              <a:tr h="200025">
                <a:tc>
                  <a:txBody>
                    <a:bodyPr/>
                    <a:lstStyle/>
                    <a:p>
                      <a:pPr algn="l" fontAlgn="b"/>
                      <a:r>
                        <a:rPr lang="en-CA" sz="1200" b="1" i="0" u="none" strike="noStrike">
                          <a:effectLst/>
                          <a:latin typeface="Arial"/>
                        </a:rPr>
                        <a:t>ABAR</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1200" b="1" i="0" u="none" strike="noStrike">
                          <a:effectLst/>
                          <a:latin typeface="Arial"/>
                        </a:rPr>
                        <a:t>S</a:t>
                      </a:r>
                    </a:p>
                  </a:txBody>
                  <a:tcPr marL="9525" marR="9525" marT="9525" marB="0" anchor="b">
                    <a:lnL>
                      <a:noFill/>
                    </a:lnL>
                    <a:lnR>
                      <a:noFill/>
                    </a:lnR>
                    <a:lnT>
                      <a:noFill/>
                    </a:lnT>
                    <a:lnB>
                      <a:noFill/>
                    </a:lnB>
                  </a:tcPr>
                </a:tc>
                <a:tc>
                  <a:txBody>
                    <a:bodyPr/>
                    <a:lstStyle/>
                    <a:p>
                      <a:pPr algn="l" fontAlgn="b"/>
                      <a:r>
                        <a:rPr lang="en-CA" sz="1200" b="1" i="0" u="none" strike="noStrike">
                          <a:effectLst/>
                          <a:latin typeface="Arial"/>
                        </a:rPr>
                        <a:t>Beaverlodge</a:t>
                      </a:r>
                    </a:p>
                  </a:txBody>
                  <a:tcPr marL="9525" marR="9525" marT="9525" marB="0" anchor="b">
                    <a:lnL>
                      <a:noFill/>
                    </a:lnL>
                    <a:lnR>
                      <a:noFill/>
                    </a:lnR>
                    <a:lnT>
                      <a:noFill/>
                    </a:lnT>
                    <a:lnB>
                      <a:noFill/>
                    </a:lnB>
                  </a:tcPr>
                </a:tc>
                <a:tc>
                  <a:txBody>
                    <a:bodyPr/>
                    <a:lstStyle/>
                    <a:p>
                      <a:pPr algn="l" fontAlgn="b"/>
                      <a:r>
                        <a:rPr lang="en-CA" sz="1200" b="1" i="0" u="none" strike="noStrike">
                          <a:effectLst/>
                          <a:latin typeface="Arial"/>
                        </a:rPr>
                        <a:t>AGP</a:t>
                      </a:r>
                    </a:p>
                  </a:txBody>
                  <a:tcPr marL="9525" marR="9525" marT="9525" marB="0" anchor="b">
                    <a:lnL>
                      <a:noFill/>
                    </a:lnL>
                    <a:lnR>
                      <a:noFill/>
                    </a:lnR>
                    <a:lnT>
                      <a:noFill/>
                    </a:lnT>
                    <a:lnB>
                      <a:noFill/>
                    </a:lnB>
                  </a:tcPr>
                </a:tc>
                <a:tc>
                  <a:txBody>
                    <a:bodyPr/>
                    <a:lstStyle/>
                    <a:p>
                      <a:pPr algn="l" fontAlgn="b"/>
                      <a:r>
                        <a:rPr lang="en-CA" sz="1200" b="1" i="0" u="none" strike="noStrike">
                          <a:effectLst/>
                          <a:latin typeface="Arial"/>
                        </a:rPr>
                        <a:t>G</a:t>
                      </a:r>
                    </a:p>
                  </a:txBody>
                  <a:tcPr marL="9525" marR="9525" marT="9525" marB="0" anchor="b">
                    <a:lnL>
                      <a:noFill/>
                    </a:lnL>
                    <a:lnR>
                      <a:noFill/>
                    </a:lnR>
                    <a:lnT>
                      <a:noFill/>
                    </a:lnT>
                    <a:lnB>
                      <a:noFill/>
                    </a:lnB>
                  </a:tcPr>
                </a:tc>
                <a:tc>
                  <a:txBody>
                    <a:bodyPr/>
                    <a:lstStyle/>
                    <a:p>
                      <a:pPr algn="l" fontAlgn="b"/>
                      <a:r>
                        <a:rPr lang="en-CA" sz="1200" b="1" i="0" u="none" strike="noStrike">
                          <a:effectLst/>
                          <a:latin typeface="Arial"/>
                        </a:rPr>
                        <a:t>Grande Prairie</a:t>
                      </a:r>
                    </a:p>
                  </a:txBody>
                  <a:tcPr marL="9525" marR="9525" marT="9525" marB="0" anchor="b">
                    <a:lnL>
                      <a:noFill/>
                    </a:lnL>
                    <a:lnR>
                      <a:noFill/>
                    </a:lnR>
                    <a:lnT>
                      <a:noFill/>
                    </a:lnT>
                    <a:lnB>
                      <a:noFill/>
                    </a:lnB>
                  </a:tcPr>
                </a:tc>
              </a:tr>
              <a:tr h="200025">
                <a:tc>
                  <a:txBody>
                    <a:bodyPr/>
                    <a:lstStyle/>
                    <a:p>
                      <a:pPr algn="l" fontAlgn="b"/>
                      <a:r>
                        <a:rPr lang="en-CA" sz="1200" b="0" i="0" u="none" strike="noStrike">
                          <a:effectLst/>
                          <a:latin typeface="Arial"/>
                        </a:rPr>
                        <a:t>ABARR</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1200" b="1" i="0" u="none" strike="noStrike">
                          <a:effectLst/>
                          <a:latin typeface="Arial"/>
                        </a:rPr>
                        <a:t>G</a:t>
                      </a:r>
                    </a:p>
                  </a:txBody>
                  <a:tcPr marL="9525" marR="9525" marT="9525" marB="0" anchor="b">
                    <a:lnL>
                      <a:noFill/>
                    </a:lnL>
                    <a:lnR>
                      <a:noFill/>
                    </a:lnR>
                    <a:lnT>
                      <a:noFill/>
                    </a:lnT>
                    <a:lnB>
                      <a:noFill/>
                    </a:lnB>
                    <a:solidFill>
                      <a:srgbClr val="FFCC00"/>
                    </a:solidFill>
                  </a:tcPr>
                </a:tc>
                <a:tc>
                  <a:txBody>
                    <a:bodyPr/>
                    <a:lstStyle/>
                    <a:p>
                      <a:pPr algn="l" fontAlgn="b"/>
                      <a:r>
                        <a:rPr lang="en-CA" sz="1200" b="0" i="0" u="none" strike="noStrike">
                          <a:effectLst/>
                          <a:latin typeface="Arial"/>
                        </a:rPr>
                        <a:t>Barrhead PL</a:t>
                      </a:r>
                    </a:p>
                  </a:txBody>
                  <a:tcPr marL="9525" marR="9525" marT="9525" marB="0" anchor="b">
                    <a:lnL>
                      <a:noFill/>
                    </a:lnL>
                    <a:lnR>
                      <a:noFill/>
                    </a:lnR>
                    <a:lnT>
                      <a:noFill/>
                    </a:lnT>
                    <a:lnB>
                      <a:noFill/>
                    </a:lnB>
                    <a:solidFill>
                      <a:srgbClr val="FFCC00"/>
                    </a:solidFill>
                  </a:tcPr>
                </a:tc>
                <a:tc>
                  <a:txBody>
                    <a:bodyPr/>
                    <a:lstStyle/>
                    <a:p>
                      <a:pPr algn="l" fontAlgn="b"/>
                      <a:r>
                        <a:rPr lang="en-CA" sz="1200" b="0" i="0" u="none" strike="noStrike">
                          <a:effectLst/>
                          <a:latin typeface="Arial"/>
                        </a:rPr>
                        <a:t>AGRAS</a:t>
                      </a:r>
                    </a:p>
                  </a:txBody>
                  <a:tcPr marL="9525" marR="9525" marT="9525" marB="0" anchor="b">
                    <a:lnL>
                      <a:noFill/>
                    </a:lnL>
                    <a:lnR>
                      <a:noFill/>
                    </a:lnR>
                    <a:lnT>
                      <a:noFill/>
                    </a:lnT>
                    <a:lnB>
                      <a:noFill/>
                    </a:lnB>
                    <a:solidFill>
                      <a:srgbClr val="FF99CC"/>
                    </a:solidFill>
                  </a:tcPr>
                </a:tc>
                <a:tc>
                  <a:txBody>
                    <a:bodyPr/>
                    <a:lstStyle/>
                    <a:p>
                      <a:pPr algn="l" fontAlgn="b"/>
                      <a:r>
                        <a:rPr lang="en-CA" sz="1200" b="1" i="0" u="none" strike="noStrike">
                          <a:effectLst/>
                          <a:latin typeface="Arial"/>
                        </a:rPr>
                        <a:t>S</a:t>
                      </a:r>
                    </a:p>
                  </a:txBody>
                  <a:tcPr marL="9525" marR="9525" marT="9525" marB="0" anchor="b">
                    <a:lnL>
                      <a:noFill/>
                    </a:lnL>
                    <a:lnR>
                      <a:noFill/>
                    </a:lnR>
                    <a:lnT>
                      <a:noFill/>
                    </a:lnT>
                    <a:lnB>
                      <a:noFill/>
                    </a:lnB>
                    <a:solidFill>
                      <a:srgbClr val="FF99CC"/>
                    </a:solidFill>
                  </a:tcPr>
                </a:tc>
                <a:tc>
                  <a:txBody>
                    <a:bodyPr/>
                    <a:lstStyle/>
                    <a:p>
                      <a:pPr algn="l" fontAlgn="b"/>
                      <a:r>
                        <a:rPr lang="en-CA" sz="1200" b="0" i="0" u="none" strike="noStrike">
                          <a:effectLst/>
                          <a:latin typeface="Arial"/>
                        </a:rPr>
                        <a:t>Grassland S</a:t>
                      </a:r>
                    </a:p>
                  </a:txBody>
                  <a:tcPr marL="9525" marR="9525" marT="9525" marB="0" anchor="b">
                    <a:lnL>
                      <a:noFill/>
                    </a:lnL>
                    <a:lnR>
                      <a:noFill/>
                    </a:lnR>
                    <a:lnT>
                      <a:noFill/>
                    </a:lnT>
                    <a:lnB>
                      <a:noFill/>
                    </a:lnB>
                    <a:solidFill>
                      <a:srgbClr val="FF99CC"/>
                    </a:solidFill>
                  </a:tcPr>
                </a:tc>
              </a:tr>
              <a:tr h="200025">
                <a:tc>
                  <a:txBody>
                    <a:bodyPr/>
                    <a:lstStyle/>
                    <a:p>
                      <a:pPr algn="l" fontAlgn="b"/>
                      <a:r>
                        <a:rPr lang="en-CA" sz="1200" b="1" i="0" u="none" strike="noStrike">
                          <a:effectLst/>
                          <a:latin typeface="Arial"/>
                        </a:rPr>
                        <a:t>ABC</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1200" b="1" i="0" u="none" strike="noStrike">
                          <a:effectLst/>
                          <a:latin typeface="Arial"/>
                        </a:rPr>
                        <a:t>M</a:t>
                      </a:r>
                    </a:p>
                  </a:txBody>
                  <a:tcPr marL="9525" marR="9525" marT="9525" marB="0" anchor="b">
                    <a:lnL>
                      <a:noFill/>
                    </a:lnL>
                    <a:lnR>
                      <a:noFill/>
                    </a:lnR>
                    <a:lnT>
                      <a:noFill/>
                    </a:lnT>
                    <a:lnB>
                      <a:noFill/>
                    </a:lnB>
                  </a:tcPr>
                </a:tc>
                <a:tc>
                  <a:txBody>
                    <a:bodyPr/>
                    <a:lstStyle/>
                    <a:p>
                      <a:pPr algn="l" fontAlgn="b"/>
                      <a:r>
                        <a:rPr lang="en-CA" sz="1200" b="1" i="0" u="none" strike="noStrike">
                          <a:effectLst/>
                          <a:latin typeface="Arial"/>
                        </a:rPr>
                        <a:t>Brownvale L</a:t>
                      </a:r>
                    </a:p>
                  </a:txBody>
                  <a:tcPr marL="9525" marR="9525" marT="9525" marB="0" anchor="b">
                    <a:lnL>
                      <a:noFill/>
                    </a:lnL>
                    <a:lnR>
                      <a:noFill/>
                    </a:lnR>
                    <a:lnT>
                      <a:noFill/>
                    </a:lnT>
                    <a:lnB>
                      <a:noFill/>
                    </a:lnB>
                  </a:tcPr>
                </a:tc>
                <a:tc>
                  <a:txBody>
                    <a:bodyPr/>
                    <a:lstStyle/>
                    <a:p>
                      <a:pPr algn="l" fontAlgn="b"/>
                      <a:r>
                        <a:rPr lang="en-CA" sz="1200" b="1" i="0" u="none" strike="noStrike">
                          <a:effectLst/>
                          <a:latin typeface="Arial"/>
                        </a:rPr>
                        <a:t>AGWM</a:t>
                      </a:r>
                    </a:p>
                  </a:txBody>
                  <a:tcPr marL="9525" marR="9525" marT="9525" marB="0" anchor="b">
                    <a:lnL>
                      <a:noFill/>
                    </a:lnL>
                    <a:lnR>
                      <a:noFill/>
                    </a:lnR>
                    <a:lnT>
                      <a:noFill/>
                    </a:lnT>
                    <a:lnB>
                      <a:noFill/>
                    </a:lnB>
                  </a:tcPr>
                </a:tc>
                <a:tc>
                  <a:txBody>
                    <a:bodyPr/>
                    <a:lstStyle/>
                    <a:p>
                      <a:pPr algn="l" fontAlgn="b"/>
                      <a:r>
                        <a:rPr lang="en-CA" sz="1200" b="1" i="0" u="none" strike="noStrike">
                          <a:effectLst/>
                          <a:latin typeface="Arial"/>
                        </a:rPr>
                        <a:t>G</a:t>
                      </a:r>
                    </a:p>
                  </a:txBody>
                  <a:tcPr marL="9525" marR="9525" marT="9525" marB="0" anchor="b">
                    <a:lnL>
                      <a:noFill/>
                    </a:lnL>
                    <a:lnR>
                      <a:noFill/>
                    </a:lnR>
                    <a:lnT>
                      <a:noFill/>
                    </a:lnT>
                    <a:lnB>
                      <a:noFill/>
                    </a:lnB>
                  </a:tcPr>
                </a:tc>
                <a:tc>
                  <a:txBody>
                    <a:bodyPr/>
                    <a:lstStyle/>
                    <a:p>
                      <a:pPr algn="l" fontAlgn="b"/>
                      <a:r>
                        <a:rPr lang="en-CA" sz="1200" b="1" i="0" u="none" strike="noStrike">
                          <a:effectLst/>
                          <a:latin typeface="Arial"/>
                        </a:rPr>
                        <a:t>Grimshaw</a:t>
                      </a:r>
                    </a:p>
                  </a:txBody>
                  <a:tcPr marL="9525" marR="9525" marT="9525" marB="0" anchor="b">
                    <a:lnL>
                      <a:noFill/>
                    </a:lnL>
                    <a:lnR>
                      <a:noFill/>
                    </a:lnR>
                    <a:lnT>
                      <a:noFill/>
                    </a:lnT>
                    <a:lnB>
                      <a:noFill/>
                    </a:lnB>
                  </a:tcPr>
                </a:tc>
              </a:tr>
              <a:tr h="200025">
                <a:tc>
                  <a:txBody>
                    <a:bodyPr/>
                    <a:lstStyle/>
                    <a:p>
                      <a:pPr algn="l" fontAlgn="b"/>
                      <a:r>
                        <a:rPr lang="en-CA" sz="1200" b="1" i="0" u="none" strike="noStrike">
                          <a:effectLst/>
                          <a:latin typeface="Arial"/>
                        </a:rPr>
                        <a:t>ABCBC</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1200" b="1" i="0" u="none" strike="noStrike">
                          <a:effectLst/>
                          <a:latin typeface="Arial"/>
                        </a:rPr>
                        <a:t>M</a:t>
                      </a:r>
                    </a:p>
                  </a:txBody>
                  <a:tcPr marL="9525" marR="9525" marT="9525" marB="0" anchor="b">
                    <a:lnL>
                      <a:noFill/>
                    </a:lnL>
                    <a:lnR>
                      <a:noFill/>
                    </a:lnR>
                    <a:lnT>
                      <a:noFill/>
                    </a:lnT>
                    <a:lnB>
                      <a:noFill/>
                    </a:lnB>
                  </a:tcPr>
                </a:tc>
                <a:tc>
                  <a:txBody>
                    <a:bodyPr/>
                    <a:lstStyle/>
                    <a:p>
                      <a:pPr algn="l" fontAlgn="b"/>
                      <a:r>
                        <a:rPr lang="en-CA" sz="1200" b="1" i="0" u="none" strike="noStrike" dirty="0">
                          <a:effectLst/>
                          <a:latin typeface="Arial"/>
                        </a:rPr>
                        <a:t>Bear Point L</a:t>
                      </a:r>
                    </a:p>
                  </a:txBody>
                  <a:tcPr marL="9525" marR="9525" marT="9525" marB="0" anchor="b">
                    <a:lnL>
                      <a:noFill/>
                    </a:lnL>
                    <a:lnR>
                      <a:noFill/>
                    </a:lnR>
                    <a:lnT>
                      <a:noFill/>
                    </a:lnT>
                    <a:lnB>
                      <a:noFill/>
                    </a:lnB>
                  </a:tcPr>
                </a:tc>
                <a:tc>
                  <a:txBody>
                    <a:bodyPr/>
                    <a:lstStyle/>
                    <a:p>
                      <a:pPr algn="l" fontAlgn="b"/>
                      <a:r>
                        <a:rPr lang="en-CA" sz="1200" b="0" i="0" u="none" strike="noStrike">
                          <a:effectLst/>
                          <a:latin typeface="Arial"/>
                        </a:rPr>
                        <a:t>AH</a:t>
                      </a:r>
                    </a:p>
                  </a:txBody>
                  <a:tcPr marL="9525" marR="9525" marT="9525" marB="0" anchor="b">
                    <a:lnL>
                      <a:noFill/>
                    </a:lnL>
                    <a:lnR>
                      <a:noFill/>
                    </a:lnR>
                    <a:lnT>
                      <a:noFill/>
                    </a:lnT>
                    <a:lnB>
                      <a:noFill/>
                    </a:lnB>
                    <a:solidFill>
                      <a:srgbClr val="FFCC00"/>
                    </a:solidFill>
                  </a:tcPr>
                </a:tc>
                <a:tc>
                  <a:txBody>
                    <a:bodyPr/>
                    <a:lstStyle/>
                    <a:p>
                      <a:pPr algn="l" fontAlgn="b"/>
                      <a:r>
                        <a:rPr lang="en-CA" sz="1200" b="1" i="0" u="none" strike="noStrike">
                          <a:effectLst/>
                          <a:latin typeface="Arial"/>
                        </a:rPr>
                        <a:t>G</a:t>
                      </a:r>
                    </a:p>
                  </a:txBody>
                  <a:tcPr marL="9525" marR="9525" marT="9525" marB="0" anchor="b">
                    <a:lnL>
                      <a:noFill/>
                    </a:lnL>
                    <a:lnR>
                      <a:noFill/>
                    </a:lnR>
                    <a:lnT>
                      <a:noFill/>
                    </a:lnT>
                    <a:lnB>
                      <a:noFill/>
                    </a:lnB>
                    <a:solidFill>
                      <a:srgbClr val="FFCC00"/>
                    </a:solidFill>
                  </a:tcPr>
                </a:tc>
                <a:tc>
                  <a:txBody>
                    <a:bodyPr/>
                    <a:lstStyle/>
                    <a:p>
                      <a:pPr algn="l" fontAlgn="b"/>
                      <a:r>
                        <a:rPr lang="en-CA" sz="1200" b="0" i="0" u="none" strike="noStrike">
                          <a:effectLst/>
                          <a:latin typeface="Arial"/>
                        </a:rPr>
                        <a:t>Hinton</a:t>
                      </a:r>
                    </a:p>
                  </a:txBody>
                  <a:tcPr marL="9525" marR="9525" marT="9525" marB="0" anchor="b">
                    <a:lnL>
                      <a:noFill/>
                    </a:lnL>
                    <a:lnR>
                      <a:noFill/>
                    </a:lnR>
                    <a:lnT>
                      <a:noFill/>
                    </a:lnT>
                    <a:lnB>
                      <a:noFill/>
                    </a:lnB>
                    <a:solidFill>
                      <a:srgbClr val="FFCC00"/>
                    </a:solidFill>
                  </a:tcPr>
                </a:tc>
              </a:tr>
              <a:tr h="200025">
                <a:tc>
                  <a:txBody>
                    <a:bodyPr/>
                    <a:lstStyle/>
                    <a:p>
                      <a:pPr algn="l" fontAlgn="b"/>
                      <a:r>
                        <a:rPr lang="en-CA" sz="1200" b="0" i="0" u="none" strike="noStrike">
                          <a:effectLst/>
                          <a:latin typeface="Arial"/>
                        </a:rPr>
                        <a:t>ABDSRC</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1200" b="1" i="0" u="none" strike="noStrike">
                          <a:effectLst/>
                          <a:latin typeface="Arial"/>
                        </a:rPr>
                        <a:t>S</a:t>
                      </a:r>
                    </a:p>
                  </a:txBody>
                  <a:tcPr marL="9525" marR="9525" marT="9525" marB="0" anchor="b">
                    <a:lnL>
                      <a:noFill/>
                    </a:lnL>
                    <a:lnR>
                      <a:noFill/>
                    </a:lnR>
                    <a:lnT>
                      <a:noFill/>
                    </a:lnT>
                    <a:lnB>
                      <a:noFill/>
                    </a:lnB>
                    <a:solidFill>
                      <a:srgbClr val="99CC00"/>
                    </a:solidFill>
                  </a:tcPr>
                </a:tc>
                <a:tc>
                  <a:txBody>
                    <a:bodyPr/>
                    <a:lstStyle/>
                    <a:p>
                      <a:pPr algn="l" fontAlgn="b"/>
                      <a:r>
                        <a:rPr lang="en-CA" sz="1200" b="0" i="0" u="none" strike="noStrike">
                          <a:effectLst/>
                          <a:latin typeface="Arial"/>
                        </a:rPr>
                        <a:t>Sheep River - Blk Dmnd</a:t>
                      </a:r>
                    </a:p>
                  </a:txBody>
                  <a:tcPr marL="9525" marR="9525" marT="9525" marB="0" anchor="b">
                    <a:lnL>
                      <a:noFill/>
                    </a:lnL>
                    <a:lnR>
                      <a:noFill/>
                    </a:lnR>
                    <a:lnT>
                      <a:noFill/>
                    </a:lnT>
                    <a:lnB>
                      <a:noFill/>
                    </a:lnB>
                    <a:solidFill>
                      <a:srgbClr val="99CC00"/>
                    </a:solidFill>
                  </a:tcPr>
                </a:tc>
                <a:tc>
                  <a:txBody>
                    <a:bodyPr/>
                    <a:lstStyle/>
                    <a:p>
                      <a:pPr algn="l" fontAlgn="b"/>
                      <a:r>
                        <a:rPr lang="en-CA" sz="1200" b="1" i="0" u="none" strike="noStrike">
                          <a:effectLst/>
                          <a:latin typeface="Arial"/>
                        </a:rPr>
                        <a:t>AHCM</a:t>
                      </a:r>
                    </a:p>
                  </a:txBody>
                  <a:tcPr marL="9525" marR="9525" marT="9525" marB="0" anchor="b">
                    <a:lnL>
                      <a:noFill/>
                    </a:lnL>
                    <a:lnR>
                      <a:noFill/>
                    </a:lnR>
                    <a:lnT>
                      <a:noFill/>
                    </a:lnT>
                    <a:lnB>
                      <a:noFill/>
                    </a:lnB>
                  </a:tcPr>
                </a:tc>
                <a:tc>
                  <a:txBody>
                    <a:bodyPr/>
                    <a:lstStyle/>
                    <a:p>
                      <a:pPr algn="l" fontAlgn="b"/>
                      <a:r>
                        <a:rPr lang="en-CA" sz="1200" b="1" i="0" u="none" strike="noStrike">
                          <a:effectLst/>
                          <a:latin typeface="Arial"/>
                        </a:rPr>
                        <a:t>S</a:t>
                      </a:r>
                    </a:p>
                  </a:txBody>
                  <a:tcPr marL="9525" marR="9525" marT="9525" marB="0" anchor="b">
                    <a:lnL>
                      <a:noFill/>
                    </a:lnL>
                    <a:lnR>
                      <a:noFill/>
                    </a:lnR>
                    <a:lnT>
                      <a:noFill/>
                    </a:lnT>
                    <a:lnB>
                      <a:noFill/>
                    </a:lnB>
                  </a:tcPr>
                </a:tc>
                <a:tc>
                  <a:txBody>
                    <a:bodyPr/>
                    <a:lstStyle/>
                    <a:p>
                      <a:pPr algn="l" fontAlgn="b"/>
                      <a:r>
                        <a:rPr lang="en-CA" sz="1200" b="1" i="0" u="none" strike="noStrike">
                          <a:effectLst/>
                          <a:latin typeface="Arial"/>
                        </a:rPr>
                        <a:t>Hines Creek</a:t>
                      </a:r>
                    </a:p>
                  </a:txBody>
                  <a:tcPr marL="9525" marR="9525" marT="9525" marB="0" anchor="b">
                    <a:lnL>
                      <a:noFill/>
                    </a:lnL>
                    <a:lnR>
                      <a:noFill/>
                    </a:lnR>
                    <a:lnT>
                      <a:noFill/>
                    </a:lnT>
                    <a:lnB>
                      <a:noFill/>
                    </a:lnB>
                  </a:tcPr>
                </a:tc>
              </a:tr>
              <a:tr h="200025">
                <a:tc>
                  <a:txBody>
                    <a:bodyPr/>
                    <a:lstStyle/>
                    <a:p>
                      <a:pPr algn="l" fontAlgn="b"/>
                      <a:r>
                        <a:rPr lang="en-CA" sz="1200" b="0" i="0" u="none" strike="noStrike">
                          <a:effectLst/>
                          <a:latin typeface="Arial"/>
                        </a:rPr>
                        <a:t>ABEAM</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b"/>
                      <a:r>
                        <a:rPr lang="en-CA" sz="1200" b="1" i="0" u="none" strike="noStrike">
                          <a:effectLst/>
                          <a:latin typeface="Arial"/>
                        </a:rPr>
                        <a:t>S</a:t>
                      </a:r>
                    </a:p>
                  </a:txBody>
                  <a:tcPr marL="9525" marR="9525" marT="9525" marB="0" anchor="b">
                    <a:lnL>
                      <a:noFill/>
                    </a:lnL>
                    <a:lnR>
                      <a:noFill/>
                    </a:lnR>
                    <a:lnT>
                      <a:noFill/>
                    </a:lnT>
                    <a:lnB>
                      <a:noFill/>
                    </a:lnB>
                    <a:solidFill>
                      <a:srgbClr val="FFCC00"/>
                    </a:solidFill>
                  </a:tcPr>
                </a:tc>
                <a:tc>
                  <a:txBody>
                    <a:bodyPr/>
                    <a:lstStyle/>
                    <a:p>
                      <a:pPr algn="l" fontAlgn="b"/>
                      <a:r>
                        <a:rPr lang="en-CA" sz="1200" b="0" i="0" u="none" strike="noStrike">
                          <a:effectLst/>
                          <a:latin typeface="Arial"/>
                        </a:rPr>
                        <a:t>Bib de Beaumont</a:t>
                      </a:r>
                    </a:p>
                  </a:txBody>
                  <a:tcPr marL="9525" marR="9525" marT="9525" marB="0" anchor="b">
                    <a:lnL>
                      <a:noFill/>
                    </a:lnL>
                    <a:lnR>
                      <a:noFill/>
                    </a:lnR>
                    <a:lnT>
                      <a:noFill/>
                    </a:lnT>
                    <a:lnB>
                      <a:noFill/>
                    </a:lnB>
                    <a:solidFill>
                      <a:srgbClr val="FFCC00"/>
                    </a:solidFill>
                  </a:tcPr>
                </a:tc>
                <a:tc>
                  <a:txBody>
                    <a:bodyPr/>
                    <a:lstStyle/>
                    <a:p>
                      <a:pPr algn="l" fontAlgn="b"/>
                      <a:r>
                        <a:rPr lang="en-CA" sz="1200" b="1" i="0" u="none" strike="noStrike">
                          <a:effectLst/>
                          <a:latin typeface="Arial"/>
                        </a:rPr>
                        <a:t>AHL</a:t>
                      </a:r>
                    </a:p>
                  </a:txBody>
                  <a:tcPr marL="9525" marR="9525" marT="9525" marB="0" anchor="b">
                    <a:lnL>
                      <a:noFill/>
                    </a:lnL>
                    <a:lnR>
                      <a:noFill/>
                    </a:lnR>
                    <a:lnT>
                      <a:noFill/>
                    </a:lnT>
                    <a:lnB>
                      <a:noFill/>
                    </a:lnB>
                  </a:tcPr>
                </a:tc>
                <a:tc>
                  <a:txBody>
                    <a:bodyPr/>
                    <a:lstStyle/>
                    <a:p>
                      <a:pPr algn="l" fontAlgn="b"/>
                      <a:r>
                        <a:rPr lang="en-CA" sz="1200" b="1" i="0" u="none" strike="noStrike">
                          <a:effectLst/>
                          <a:latin typeface="Arial"/>
                        </a:rPr>
                        <a:t>G</a:t>
                      </a:r>
                    </a:p>
                  </a:txBody>
                  <a:tcPr marL="9525" marR="9525" marT="9525" marB="0" anchor="b">
                    <a:lnL>
                      <a:noFill/>
                    </a:lnL>
                    <a:lnR>
                      <a:noFill/>
                    </a:lnR>
                    <a:lnT>
                      <a:noFill/>
                    </a:lnT>
                    <a:lnB>
                      <a:noFill/>
                    </a:lnB>
                  </a:tcPr>
                </a:tc>
                <a:tc>
                  <a:txBody>
                    <a:bodyPr/>
                    <a:lstStyle/>
                    <a:p>
                      <a:pPr algn="l" fontAlgn="b"/>
                      <a:r>
                        <a:rPr lang="en-CA" sz="1200" b="1" i="0" u="none" strike="noStrike">
                          <a:effectLst/>
                          <a:latin typeface="Arial"/>
                        </a:rPr>
                        <a:t>High Level</a:t>
                      </a:r>
                    </a:p>
                  </a:txBody>
                  <a:tcPr marL="9525" marR="9525" marT="9525" marB="0" anchor="b">
                    <a:lnL>
                      <a:noFill/>
                    </a:lnL>
                    <a:lnR>
                      <a:noFill/>
                    </a:lnR>
                    <a:lnT>
                      <a:noFill/>
                    </a:lnT>
                    <a:lnB>
                      <a:noFill/>
                    </a:lnB>
                  </a:tcPr>
                </a:tc>
              </a:tr>
              <a:tr h="200025">
                <a:tc>
                  <a:txBody>
                    <a:bodyPr/>
                    <a:lstStyle/>
                    <a:p>
                      <a:pPr algn="l" fontAlgn="b"/>
                      <a:r>
                        <a:rPr lang="en-CA" sz="1200" b="0" i="0" u="none" strike="noStrike">
                          <a:effectLst/>
                          <a:latin typeface="Arial"/>
                        </a:rPr>
                        <a:t>ABEM</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9CC00"/>
                    </a:solidFill>
                  </a:tcPr>
                </a:tc>
                <a:tc>
                  <a:txBody>
                    <a:bodyPr/>
                    <a:lstStyle/>
                    <a:p>
                      <a:pPr algn="l" fontAlgn="b"/>
                      <a:r>
                        <a:rPr lang="en-CA" sz="1200" b="1" i="0" u="none" strike="noStrike">
                          <a:effectLst/>
                          <a:latin typeface="Arial"/>
                        </a:rPr>
                        <a:t>S</a:t>
                      </a:r>
                    </a:p>
                  </a:txBody>
                  <a:tcPr marL="9525" marR="9525" marT="9525" marB="0" anchor="b">
                    <a:lnL>
                      <a:noFill/>
                    </a:lnL>
                    <a:lnR>
                      <a:noFill/>
                    </a:lnR>
                    <a:lnT>
                      <a:noFill/>
                    </a:lnT>
                    <a:lnB>
                      <a:noFill/>
                    </a:lnB>
                    <a:solidFill>
                      <a:srgbClr val="99CC00"/>
                    </a:solidFill>
                  </a:tcPr>
                </a:tc>
                <a:tc>
                  <a:txBody>
                    <a:bodyPr/>
                    <a:lstStyle/>
                    <a:p>
                      <a:pPr algn="l" fontAlgn="b"/>
                      <a:r>
                        <a:rPr lang="en-CA" sz="1200" b="0" i="0" u="none" strike="noStrike">
                          <a:effectLst/>
                          <a:latin typeface="Arial"/>
                        </a:rPr>
                        <a:t>Beiseker</a:t>
                      </a:r>
                    </a:p>
                  </a:txBody>
                  <a:tcPr marL="9525" marR="9525" marT="9525" marB="0" anchor="b">
                    <a:lnL>
                      <a:noFill/>
                    </a:lnL>
                    <a:lnR>
                      <a:noFill/>
                    </a:lnR>
                    <a:lnT>
                      <a:noFill/>
                    </a:lnT>
                    <a:lnB>
                      <a:noFill/>
                    </a:lnB>
                    <a:solidFill>
                      <a:srgbClr val="99CC00"/>
                    </a:solidFill>
                  </a:tcPr>
                </a:tc>
                <a:tc>
                  <a:txBody>
                    <a:bodyPr/>
                    <a:lstStyle/>
                    <a:p>
                      <a:pPr algn="l" fontAlgn="b"/>
                      <a:r>
                        <a:rPr lang="en-CA" sz="1200" b="0" i="0" u="none" strike="noStrike">
                          <a:effectLst/>
                          <a:latin typeface="Arial"/>
                        </a:rPr>
                        <a:t>AHM</a:t>
                      </a:r>
                    </a:p>
                  </a:txBody>
                  <a:tcPr marL="9525" marR="9525" marT="9525" marB="0" anchor="b">
                    <a:lnL>
                      <a:noFill/>
                    </a:lnL>
                    <a:lnR>
                      <a:noFill/>
                    </a:lnR>
                    <a:lnT>
                      <a:noFill/>
                    </a:lnT>
                    <a:lnB>
                      <a:noFill/>
                    </a:lnB>
                    <a:solidFill>
                      <a:srgbClr val="99CC00"/>
                    </a:solidFill>
                  </a:tcPr>
                </a:tc>
                <a:tc>
                  <a:txBody>
                    <a:bodyPr/>
                    <a:lstStyle/>
                    <a:p>
                      <a:pPr algn="l" fontAlgn="b"/>
                      <a:r>
                        <a:rPr lang="en-CA" sz="1200" b="1" i="0" u="none" strike="noStrike">
                          <a:effectLst/>
                          <a:latin typeface="Arial"/>
                        </a:rPr>
                        <a:t>G</a:t>
                      </a:r>
                    </a:p>
                  </a:txBody>
                  <a:tcPr marL="9525" marR="9525" marT="9525" marB="0" anchor="b">
                    <a:lnL>
                      <a:noFill/>
                    </a:lnL>
                    <a:lnR>
                      <a:noFill/>
                    </a:lnR>
                    <a:lnT>
                      <a:noFill/>
                    </a:lnT>
                    <a:lnB>
                      <a:noFill/>
                    </a:lnB>
                    <a:solidFill>
                      <a:srgbClr val="99CC00"/>
                    </a:solidFill>
                  </a:tcPr>
                </a:tc>
                <a:tc>
                  <a:txBody>
                    <a:bodyPr/>
                    <a:lstStyle/>
                    <a:p>
                      <a:pPr algn="l" fontAlgn="b"/>
                      <a:r>
                        <a:rPr lang="en-CA" sz="1200" b="0" i="0" u="none" strike="noStrike" dirty="0">
                          <a:effectLst/>
                          <a:latin typeface="Arial"/>
                        </a:rPr>
                        <a:t>Hanna</a:t>
                      </a:r>
                    </a:p>
                  </a:txBody>
                  <a:tcPr marL="9525" marR="9525" marT="9525" marB="0" anchor="b">
                    <a:lnL>
                      <a:noFill/>
                    </a:lnL>
                    <a:lnR>
                      <a:noFill/>
                    </a:lnR>
                    <a:lnT>
                      <a:noFill/>
                    </a:lnT>
                    <a:lnB>
                      <a:noFill/>
                    </a:lnB>
                    <a:solidFill>
                      <a:srgbClr val="99CC00"/>
                    </a:solidFill>
                  </a:tcPr>
                </a:tc>
              </a:tr>
            </a:tbl>
          </a:graphicData>
        </a:graphic>
      </p:graphicFrame>
      <p:sp>
        <p:nvSpPr>
          <p:cNvPr id="8" name="Oval 7"/>
          <p:cNvSpPr/>
          <p:nvPr/>
        </p:nvSpPr>
        <p:spPr>
          <a:xfrm>
            <a:off x="2987824" y="3212976"/>
            <a:ext cx="3456384"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987824" y="4437112"/>
            <a:ext cx="345638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69208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008112"/>
          </a:xfrm>
        </p:spPr>
        <p:txBody>
          <a:bodyPr>
            <a:normAutofit/>
          </a:bodyPr>
          <a:lstStyle/>
          <a:p>
            <a:r>
              <a:rPr lang="en-CA" sz="3600" dirty="0" smtClean="0"/>
              <a:t>Getting items to and from 170 libraries…</a:t>
            </a:r>
            <a:endParaRPr lang="en-CA" sz="3600" dirty="0"/>
          </a:p>
        </p:txBody>
      </p:sp>
      <p:sp>
        <p:nvSpPr>
          <p:cNvPr id="3" name="Content Placeholder 2"/>
          <p:cNvSpPr>
            <a:spLocks noGrp="1"/>
          </p:cNvSpPr>
          <p:nvPr>
            <p:ph idx="1"/>
          </p:nvPr>
        </p:nvSpPr>
        <p:spPr>
          <a:xfrm>
            <a:off x="457200" y="1484784"/>
            <a:ext cx="8229600" cy="5112568"/>
          </a:xfrm>
        </p:spPr>
        <p:txBody>
          <a:bodyPr>
            <a:normAutofit/>
          </a:bodyPr>
          <a:lstStyle/>
          <a:p>
            <a:r>
              <a:rPr lang="en-CA" b="1" u="sng" dirty="0" smtClean="0"/>
              <a:t>Mail</a:t>
            </a:r>
            <a:r>
              <a:rPr lang="en-CA" dirty="0" smtClean="0"/>
              <a:t> – small libraries located some distance from their system headquarters receive and lend material by mail.  Postage is paid by the library and reimbursed by headquarters.  Rates are very low, using the Canada Post Shipping Tool </a:t>
            </a:r>
            <a:r>
              <a:rPr lang="en-CA" i="1" u="sng" dirty="0" smtClean="0"/>
              <a:t>and include free return shipping</a:t>
            </a:r>
            <a:r>
              <a:rPr lang="en-CA" dirty="0" smtClean="0"/>
              <a:t>. </a:t>
            </a:r>
          </a:p>
          <a:p>
            <a:r>
              <a:rPr lang="en-CA" b="1" u="sng" dirty="0" smtClean="0"/>
              <a:t>System courier</a:t>
            </a:r>
            <a:r>
              <a:rPr lang="en-CA" dirty="0" smtClean="0"/>
              <a:t> – libraries closer to their system headquarters loan and borrow material via weekly van runs to and from headquarters.</a:t>
            </a:r>
          </a:p>
          <a:p>
            <a:r>
              <a:rPr lang="en-CA" b="1" u="sng" dirty="0" smtClean="0"/>
              <a:t>Government Courier</a:t>
            </a:r>
            <a:r>
              <a:rPr lang="en-CA" dirty="0" smtClean="0"/>
              <a:t> – libraries located in towns and cities which have Alberta Government Courier delivery locations can also send and receive </a:t>
            </a:r>
            <a:r>
              <a:rPr lang="en-CA" i="1" u="sng" dirty="0" smtClean="0"/>
              <a:t>fully addressed </a:t>
            </a:r>
            <a:r>
              <a:rPr lang="en-CA" dirty="0" smtClean="0"/>
              <a:t>packages through this courier.  </a:t>
            </a:r>
          </a:p>
          <a:p>
            <a:endParaRPr lang="en-CA" dirty="0"/>
          </a:p>
        </p:txBody>
      </p:sp>
    </p:spTree>
    <p:extLst>
      <p:ext uri="{BB962C8B-B14F-4D97-AF65-F5344CB8AC3E}">
        <p14:creationId xmlns:p14="http://schemas.microsoft.com/office/powerpoint/2010/main" val="3282341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lstStyle/>
          <a:p>
            <a:pPr algn="ctr"/>
            <a:r>
              <a:rPr lang="en-CA" dirty="0" smtClean="0"/>
              <a:t>Mail Shipments</a:t>
            </a:r>
            <a:endParaRPr lang="en-CA" dirty="0"/>
          </a:p>
        </p:txBody>
      </p:sp>
      <p:sp>
        <p:nvSpPr>
          <p:cNvPr id="3" name="Content Placeholder 2"/>
          <p:cNvSpPr>
            <a:spLocks noGrp="1"/>
          </p:cNvSpPr>
          <p:nvPr>
            <p:ph idx="1"/>
          </p:nvPr>
        </p:nvSpPr>
        <p:spPr>
          <a:xfrm>
            <a:off x="4860032" y="1772816"/>
            <a:ext cx="3888432" cy="4464496"/>
          </a:xfrm>
        </p:spPr>
        <p:txBody>
          <a:bodyPr>
            <a:noAutofit/>
          </a:bodyPr>
          <a:lstStyle/>
          <a:p>
            <a:pPr marL="0" indent="0" algn="ctr">
              <a:buNone/>
            </a:pPr>
            <a:r>
              <a:rPr lang="en-CA" sz="2800" dirty="0" smtClean="0"/>
              <a:t>Brown fabric bags (two different sizes)are designed to ship books by mail: </a:t>
            </a:r>
            <a:r>
              <a:rPr lang="en-CA" sz="2800" i="1" u="sng" dirty="0" smtClean="0"/>
              <a:t>to a 5 KG limit per package</a:t>
            </a:r>
            <a:r>
              <a:rPr lang="en-CA" sz="2800" dirty="0" smtClean="0"/>
              <a:t>.  They have a large window to display the label generated by the Canada Post Shipping Tool.</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037" t="2500" r="1851" b="5278"/>
          <a:stretch/>
        </p:blipFill>
        <p:spPr>
          <a:xfrm>
            <a:off x="611560" y="1484784"/>
            <a:ext cx="3734873" cy="5040560"/>
          </a:xfrm>
          <a:prstGeom prst="rect">
            <a:avLst/>
          </a:prstGeom>
        </p:spPr>
      </p:pic>
    </p:spTree>
    <p:extLst>
      <p:ext uri="{BB962C8B-B14F-4D97-AF65-F5344CB8AC3E}">
        <p14:creationId xmlns:p14="http://schemas.microsoft.com/office/powerpoint/2010/main" val="448891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Mail Shipments</a:t>
            </a:r>
            <a:endParaRPr lang="en-CA" dirty="0"/>
          </a:p>
        </p:txBody>
      </p:sp>
      <p:sp>
        <p:nvSpPr>
          <p:cNvPr id="3" name="Content Placeholder 2"/>
          <p:cNvSpPr>
            <a:spLocks noGrp="1"/>
          </p:cNvSpPr>
          <p:nvPr>
            <p:ph idx="1"/>
          </p:nvPr>
        </p:nvSpPr>
        <p:spPr>
          <a:xfrm>
            <a:off x="1115616" y="1935480"/>
            <a:ext cx="6408712" cy="989464"/>
          </a:xfrm>
        </p:spPr>
        <p:txBody>
          <a:bodyPr>
            <a:normAutofit fontScale="92500" lnSpcReduction="20000"/>
          </a:bodyPr>
          <a:lstStyle/>
          <a:p>
            <a:pPr marL="0" indent="0" algn="ctr">
              <a:buNone/>
            </a:pPr>
            <a:r>
              <a:rPr lang="en-CA" dirty="0" smtClean="0"/>
              <a:t>The label must have correct postage affixed: whether you use a credit card, stamps or a meter generated postage sticker.</a:t>
            </a:r>
          </a:p>
          <a:p>
            <a:pPr marL="0" indent="0">
              <a:buNone/>
            </a:pPr>
            <a:endParaRPr lang="en-CA"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0555" t="64028" r="19630" b="20278"/>
          <a:stretch/>
        </p:blipFill>
        <p:spPr>
          <a:xfrm>
            <a:off x="2123728" y="3645023"/>
            <a:ext cx="4338102" cy="1822327"/>
          </a:xfrm>
          <a:prstGeom prst="rect">
            <a:avLst/>
          </a:prstGeom>
        </p:spPr>
      </p:pic>
    </p:spTree>
    <p:extLst>
      <p:ext uri="{BB962C8B-B14F-4D97-AF65-F5344CB8AC3E}">
        <p14:creationId xmlns:p14="http://schemas.microsoft.com/office/powerpoint/2010/main" val="238922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pPr algn="ctr"/>
            <a:r>
              <a:rPr lang="en-CA" dirty="0" smtClean="0"/>
              <a:t>Mail Shipments</a:t>
            </a:r>
            <a:endParaRPr lang="en-CA" dirty="0"/>
          </a:p>
        </p:txBody>
      </p:sp>
      <p:sp>
        <p:nvSpPr>
          <p:cNvPr id="3" name="Content Placeholder 2"/>
          <p:cNvSpPr>
            <a:spLocks noGrp="1"/>
          </p:cNvSpPr>
          <p:nvPr>
            <p:ph idx="1"/>
          </p:nvPr>
        </p:nvSpPr>
        <p:spPr>
          <a:xfrm>
            <a:off x="539552" y="1484784"/>
            <a:ext cx="8136904" cy="1336898"/>
          </a:xfrm>
        </p:spPr>
        <p:txBody>
          <a:bodyPr>
            <a:normAutofit/>
          </a:bodyPr>
          <a:lstStyle/>
          <a:p>
            <a:pPr marL="0" indent="0" algn="ctr">
              <a:buNone/>
            </a:pPr>
            <a:r>
              <a:rPr lang="en-CA" dirty="0" smtClean="0"/>
              <a:t>Include inside the bag, with the item, the shipping label for return of the item to its home branch which does not require additional postage.</a:t>
            </a:r>
            <a:endParaRPr lang="en-CA"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9825" t="3176" r="6383" b="15762"/>
          <a:stretch/>
        </p:blipFill>
        <p:spPr>
          <a:xfrm>
            <a:off x="2915814" y="2821682"/>
            <a:ext cx="2924175" cy="37719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418" r="41005" b="2752"/>
          <a:stretch/>
        </p:blipFill>
        <p:spPr>
          <a:xfrm>
            <a:off x="2806104" y="3573016"/>
            <a:ext cx="3143597" cy="3057525"/>
          </a:xfrm>
          <a:prstGeom prst="rtTriangle">
            <a:avLst/>
          </a:prstGeom>
        </p:spPr>
      </p:pic>
    </p:spTree>
    <p:extLst>
      <p:ext uri="{BB962C8B-B14F-4D97-AF65-F5344CB8AC3E}">
        <p14:creationId xmlns:p14="http://schemas.microsoft.com/office/powerpoint/2010/main" val="23196335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1600</TotalTime>
  <Words>3817</Words>
  <Application>Microsoft Office PowerPoint</Application>
  <PresentationFormat>On-screen Show (4:3)</PresentationFormat>
  <Paragraphs>1900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Shipping  Interlibrary   Loan    Materials</vt:lpstr>
      <vt:lpstr>Outline</vt:lpstr>
      <vt:lpstr>What is “TRAC”?</vt:lpstr>
      <vt:lpstr>Who’s who?</vt:lpstr>
      <vt:lpstr>Who’s who?</vt:lpstr>
      <vt:lpstr>Getting items to and from 170 libraries…</vt:lpstr>
      <vt:lpstr>Mail Shipments</vt:lpstr>
      <vt:lpstr>Mail Shipments</vt:lpstr>
      <vt:lpstr>Mail Shipments</vt:lpstr>
      <vt:lpstr>Canada Post Shipping Tool</vt:lpstr>
      <vt:lpstr>Canada Post Shipping Tool</vt:lpstr>
      <vt:lpstr>Canada Post Shipping Tool</vt:lpstr>
      <vt:lpstr>Canada Post Shipping Tool</vt:lpstr>
      <vt:lpstr>Canada Post Shipping Tool</vt:lpstr>
      <vt:lpstr>Canada Post Shipping Tool</vt:lpstr>
      <vt:lpstr>Canada Post Shipping Tool</vt:lpstr>
      <vt:lpstr>Canada Post Shipping Tool</vt:lpstr>
      <vt:lpstr>Canada Post Shipping Tool</vt:lpstr>
      <vt:lpstr>Canada Post Shipping Tool</vt:lpstr>
      <vt:lpstr>Canada Post Shipping Tool</vt:lpstr>
      <vt:lpstr>Canada Post Shipping Tool</vt:lpstr>
      <vt:lpstr>Canada Post Shipping Tool</vt:lpstr>
      <vt:lpstr>Shipping by Government Courier</vt:lpstr>
      <vt:lpstr>Shipping by Government Courier</vt:lpstr>
      <vt:lpstr>Shipping by Government Courier</vt:lpstr>
      <vt:lpstr>Shipping by Government Courier</vt:lpstr>
      <vt:lpstr>Shipping by Government Courier</vt:lpstr>
      <vt:lpstr>Shipping by Government Courier</vt:lpstr>
      <vt:lpstr>“Mail Only Library” requests</vt:lpstr>
      <vt:lpstr>PLS ILL Mail Only Deliveries</vt:lpstr>
      <vt:lpstr>“System Courier Library” requests</vt:lpstr>
      <vt:lpstr>PLS ILL Mail Only Deliveries</vt:lpstr>
      <vt:lpstr>Getting items to and from libraries outside TRAC…</vt:lpstr>
      <vt:lpstr>Identifying a VDX request in the Polaris request Manager</vt:lpstr>
    </vt:vector>
  </TitlesOfParts>
  <Company>Peace Library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Shipping  Interlibrary   Loan    Materials</dc:title>
  <dc:creator>plsrweniger</dc:creator>
  <cp:lastModifiedBy>Windows User</cp:lastModifiedBy>
  <cp:revision>71</cp:revision>
  <dcterms:created xsi:type="dcterms:W3CDTF">2013-07-12T19:44:09Z</dcterms:created>
  <dcterms:modified xsi:type="dcterms:W3CDTF">2016-11-03T21:21:33Z</dcterms:modified>
</cp:coreProperties>
</file>