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handoutMasterIdLst>
    <p:handoutMasterId r:id="rId17"/>
  </p:handoutMasterIdLst>
  <p:sldIdLst>
    <p:sldId id="256" r:id="rId5"/>
    <p:sldId id="279" r:id="rId6"/>
    <p:sldId id="266" r:id="rId7"/>
    <p:sldId id="280" r:id="rId8"/>
    <p:sldId id="267" r:id="rId9"/>
    <p:sldId id="281" r:id="rId10"/>
    <p:sldId id="263" r:id="rId11"/>
    <p:sldId id="282" r:id="rId12"/>
    <p:sldId id="262" r:id="rId13"/>
    <p:sldId id="283"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67487" autoAdjust="0"/>
  </p:normalViewPr>
  <p:slideViewPr>
    <p:cSldViewPr snapToGrid="0">
      <p:cViewPr varScale="1">
        <p:scale>
          <a:sx n="82" d="100"/>
          <a:sy n="82" d="100"/>
        </p:scale>
        <p:origin x="461" y="67"/>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7/2/2024</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7/2/2024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9</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11</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5AEE24-534A-40F1-99E4-00B7D5FD9124}"/>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8A267F-D142-4D04-9F03-6CB099E6FA32}"/>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14243-F1E4-487A-ABEC-30516A01DF2B}"/>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AEA2D1-B124-4454-AFDC-EA60A14BA121}"/>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4BB3D1-3138-4B69-BF5D-4B1A213451CA}"/>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561BBA-B185-4B45-B152-3D320E15F550}"/>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417A4D-2EC9-4294-BFF4-EAE22EE1099A}"/>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AB50287-81AA-46CA-8CB3-53A7F8313741}"/>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6ACAA5-F8E7-46E9-8BA7-A510948B62CC}"/>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8562E-E6F1-449B-909C-98426BA86B36}"/>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3293F4-2B70-4BB5-A982-219E4133E251}"/>
              </a:ext>
            </a:extLst>
          </p:cNvPr>
          <p:cNvSpPr>
            <a:spLocks noGrp="1"/>
          </p:cNvSpPr>
          <p:nvPr>
            <p:ph type="dt" sz="half" idx="10"/>
          </p:nvPr>
        </p:nvSpPr>
        <p:spPr/>
        <p:txBody>
          <a:bodyPr/>
          <a:lstStyle/>
          <a:p>
            <a:fld id="{DECF21A4-E71B-4D3A-AF45-E989C23A7BB1}" type="datetimeFigureOut">
              <a:rPr lang="en-US" smtClean="0"/>
              <a:t>7/2/2024</a:t>
            </a:fld>
            <a:endParaRPr lang="en-US" dirty="0"/>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a:lstStyle/>
          <a:p>
            <a:fld id="{A6AF1B4E-90EC-4A51-B6E5-B702C054ECB0}" type="slidenum">
              <a:rPr lang="en-US" smtClean="0"/>
              <a:t>‹#›</a:t>
            </a:fld>
            <a:endParaRPr lang="en-US" dirty="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F21A4-E71B-4D3A-AF45-E989C23A7BB1}" type="datetimeFigureOut">
              <a:rPr lang="en-US" smtClean="0"/>
              <a:t>7/2/2024</a:t>
            </a:fld>
            <a:endParaRPr lang="en-US" dirty="0"/>
          </a:p>
        </p:txBody>
      </p:sp>
      <p:sp>
        <p:nvSpPr>
          <p:cNvPr id="5" name="Footer Placeholder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1B4E-90EC-4A51-B6E5-B702C054ECB0}" type="slidenum">
              <a:rPr lang="en-US" smtClean="0"/>
              <a:t>‹#›</a:t>
            </a:fld>
            <a:endParaRPr lang="en-US" dirty="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8.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3.svg"/><Relationship Id="rId4" Type="http://schemas.openxmlformats.org/officeDocument/2006/relationships/image" Target="../media/image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654295" y="4522156"/>
            <a:ext cx="5609222" cy="1363215"/>
          </a:xfrm>
        </p:spPr>
        <p:txBody>
          <a:bodyPr anchor="t">
            <a:normAutofit/>
          </a:bodyPr>
          <a:lstStyle/>
          <a:p>
            <a:pPr algn="l"/>
            <a:r>
              <a:rPr lang="en-US" sz="4400" dirty="0">
                <a:latin typeface="Franklin Gothic Book" panose="020B0503020102020204" pitchFamily="34" charset="0"/>
                <a:cs typeface="Segoe UI" panose="020B0502040204020203" pitchFamily="34" charset="0"/>
              </a:rPr>
              <a:t>[NAME] Library Board Presentation</a:t>
            </a:r>
          </a:p>
        </p:txBody>
      </p:sp>
      <p:sp>
        <p:nvSpPr>
          <p:cNvPr id="29" name="Freeform: Shape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1" name="Freeform: Shape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3" name="Freeform: Shape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80302" y="1293093"/>
            <a:ext cx="1827742" cy="1827742"/>
          </a:xfrm>
          <a:prstGeom prst="rect">
            <a:avLst/>
          </a:prstGeom>
        </p:spPr>
      </p:pic>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30924" y="3621724"/>
            <a:ext cx="2594886" cy="2594886"/>
          </a:xfrm>
          <a:prstGeom prst="rect">
            <a:avLst/>
          </a:prstGeom>
        </p:spPr>
      </p:pic>
      <p:sp>
        <p:nvSpPr>
          <p:cNvPr id="41" name="Freeform: Shape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3" name="Freeform: Shape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B0F0B-74CF-C23C-84E6-6A4FD7A5BE35}"/>
              </a:ext>
            </a:extLst>
          </p:cNvPr>
          <p:cNvSpPr>
            <a:spLocks noGrp="1"/>
          </p:cNvSpPr>
          <p:nvPr>
            <p:ph type="title"/>
          </p:nvPr>
        </p:nvSpPr>
        <p:spPr/>
        <p:txBody>
          <a:bodyPr/>
          <a:lstStyle/>
          <a:p>
            <a:r>
              <a:rPr lang="en-CA" dirty="0"/>
              <a:t>2025 BUDGET</a:t>
            </a:r>
          </a:p>
        </p:txBody>
      </p:sp>
      <p:sp>
        <p:nvSpPr>
          <p:cNvPr id="3" name="Content Placeholder 2">
            <a:extLst>
              <a:ext uri="{FF2B5EF4-FFF2-40B4-BE49-F238E27FC236}">
                <a16:creationId xmlns:a16="http://schemas.microsoft.com/office/drawing/2014/main" id="{D6BCB671-2F59-96E3-8EFE-A23B612ABD8D}"/>
              </a:ext>
            </a:extLst>
          </p:cNvPr>
          <p:cNvSpPr>
            <a:spLocks noGrp="1"/>
          </p:cNvSpPr>
          <p:nvPr>
            <p:ph idx="1"/>
          </p:nvPr>
        </p:nvSpPr>
        <p:spPr/>
        <p:txBody>
          <a:bodyPr/>
          <a:lstStyle/>
          <a:p>
            <a:r>
              <a:rPr lang="en-CA" dirty="0"/>
              <a:t>Outline your 2025 budget requirements</a:t>
            </a:r>
          </a:p>
          <a:p>
            <a:r>
              <a:rPr lang="en-CA" dirty="0"/>
              <a:t>Link any increases to supporting municipal priorities</a:t>
            </a:r>
          </a:p>
          <a:p>
            <a:endParaRPr lang="en-CA" dirty="0"/>
          </a:p>
          <a:p>
            <a:r>
              <a:rPr lang="en-CA" dirty="0"/>
              <a:t>Be prepared to answer any questions or objections. What have you been asked before by Councillors? What initiatives in your budget are new?</a:t>
            </a:r>
          </a:p>
          <a:p>
            <a:pPr marL="0" indent="0">
              <a:buNone/>
            </a:pPr>
            <a:endParaRPr lang="en-CA" dirty="0"/>
          </a:p>
        </p:txBody>
      </p:sp>
    </p:spTree>
    <p:extLst>
      <p:ext uri="{BB962C8B-B14F-4D97-AF65-F5344CB8AC3E}">
        <p14:creationId xmlns:p14="http://schemas.microsoft.com/office/powerpoint/2010/main" val="293463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0041" y="982364"/>
            <a:ext cx="2659472" cy="2659472"/>
          </a:xfrm>
          <a:prstGeom prst="rect">
            <a:avLst/>
          </a:prstGeom>
        </p:spPr>
      </p:pic>
      <p:cxnSp>
        <p:nvCxnSpPr>
          <p:cNvPr id="16" name="Straight Connector 15">
            <a:extLst>
              <a:ext uri="{FF2B5EF4-FFF2-40B4-BE49-F238E27FC236}">
                <a16:creationId xmlns:a16="http://schemas.microsoft.com/office/drawing/2014/main" id="{DFDA47BC-3069-47F5-8257-24B3B1F76A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12927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290143" y="983211"/>
            <a:ext cx="2646677" cy="2646677"/>
          </a:xfrm>
          <a:prstGeom prst="rect">
            <a:avLst/>
          </a:prstGeom>
        </p:spPr>
      </p:pic>
      <p:cxnSp>
        <p:nvCxnSpPr>
          <p:cNvPr id="20" name="Straight Connector 19">
            <a:extLst>
              <a:ext uri="{FF2B5EF4-FFF2-40B4-BE49-F238E27FC236}">
                <a16:creationId xmlns:a16="http://schemas.microsoft.com/office/drawing/2014/main" id="{942B920A-73AD-402A-8EEF-B88E1A9398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768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256859" y="982364"/>
            <a:ext cx="2648371" cy="2648371"/>
          </a:xfrm>
          <a:prstGeom prst="rect">
            <a:avLst/>
          </a:prstGeom>
        </p:spPr>
      </p:pic>
      <p:cxnSp>
        <p:nvCxnSpPr>
          <p:cNvPr id="22" name="Straight Connector 21">
            <a:extLst>
              <a:ext uri="{FF2B5EF4-FFF2-40B4-BE49-F238E27FC236}">
                <a16:creationId xmlns:a16="http://schemas.microsoft.com/office/drawing/2014/main" id="{00C9EB70-BC82-414A-BF8D-AD7FC67276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066096"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25269" y="1004677"/>
            <a:ext cx="2648372" cy="2648372"/>
          </a:xfrm>
          <a:prstGeom prst="rect">
            <a:avLst/>
          </a:prstGeom>
        </p:spPr>
      </p:pic>
      <p:sp>
        <p:nvSpPr>
          <p:cNvPr id="18" name="Rectangle 17">
            <a:extLst>
              <a:ext uri="{FF2B5EF4-FFF2-40B4-BE49-F238E27FC236}">
                <a16:creationId xmlns:a16="http://schemas.microsoft.com/office/drawing/2014/main" id="{7AE95D8F-9825-4222-8846-E3461598CC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527538" y="4756638"/>
            <a:ext cx="11139854" cy="930447"/>
          </a:xfrm>
        </p:spPr>
        <p:txBody>
          <a:bodyPr>
            <a:normAutofit/>
          </a:bodyPr>
          <a:lstStyle/>
          <a:p>
            <a:r>
              <a:rPr lang="en-US" sz="5400" dirty="0">
                <a:solidFill>
                  <a:srgbClr val="FFFFFF"/>
                </a:solidFill>
                <a:latin typeface="Franklin Gothic Book" panose="020B0503020102020204" pitchFamily="34" charset="0"/>
                <a:cs typeface="Segoe UI" panose="020B0502040204020203" pitchFamily="34" charset="0"/>
              </a:rPr>
              <a:t>[NAME] LIBRARY</a:t>
            </a:r>
          </a:p>
        </p:txBody>
      </p:sp>
      <p:cxnSp>
        <p:nvCxnSpPr>
          <p:cNvPr id="24" name="Straight Connector 23">
            <a:extLst>
              <a:ext uri="{FF2B5EF4-FFF2-40B4-BE49-F238E27FC236}">
                <a16:creationId xmlns:a16="http://schemas.microsoft.com/office/drawing/2014/main" id="{3217665F-0036-444A-8D4A-33AF36A36A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339362" y="5815698"/>
            <a:ext cx="9144000" cy="420001"/>
          </a:xfrm>
        </p:spPr>
        <p:txBody>
          <a:bodyPr>
            <a:normAutofit/>
          </a:bodyPr>
          <a:lstStyle/>
          <a:p>
            <a:r>
              <a:rPr lang="en-US" sz="2000" dirty="0">
                <a:solidFill>
                  <a:srgbClr val="E7E6E6"/>
                </a:solidFill>
                <a:latin typeface="Segoe UI" panose="020B0502040204020203" pitchFamily="34" charset="0"/>
                <a:cs typeface="Segoe UI" panose="020B0502040204020203" pitchFamily="34" charset="0"/>
              </a:rPr>
              <a:t>ESSENTIAL TO [MUNICIPALITY’S] QUALITY OF LIFE</a:t>
            </a: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EE308A-50FB-6AF4-0D75-ED083ACDBA56}"/>
              </a:ext>
            </a:extLst>
          </p:cNvPr>
          <p:cNvSpPr>
            <a:spLocks noGrp="1"/>
          </p:cNvSpPr>
          <p:nvPr>
            <p:ph type="sldNum" sz="quarter" idx="12"/>
          </p:nvPr>
        </p:nvSpPr>
        <p:spPr/>
        <p:txBody>
          <a:bodyPr/>
          <a:lstStyle/>
          <a:p>
            <a:fld id="{295F2E31-8BD7-4686-969D-F8DD4164579D}" type="slidenum">
              <a:rPr lang="en-CA" smtClean="0"/>
              <a:t>2</a:t>
            </a:fld>
            <a:endParaRPr lang="en-CA"/>
          </a:p>
        </p:txBody>
      </p:sp>
      <p:sp>
        <p:nvSpPr>
          <p:cNvPr id="2" name="TextBox 1">
            <a:extLst>
              <a:ext uri="{FF2B5EF4-FFF2-40B4-BE49-F238E27FC236}">
                <a16:creationId xmlns:a16="http://schemas.microsoft.com/office/drawing/2014/main" id="{238FBD1C-AFED-875D-4694-FEE295519788}"/>
              </a:ext>
            </a:extLst>
          </p:cNvPr>
          <p:cNvSpPr txBox="1"/>
          <p:nvPr/>
        </p:nvSpPr>
        <p:spPr>
          <a:xfrm>
            <a:off x="651436" y="1274563"/>
            <a:ext cx="4207435" cy="4308872"/>
          </a:xfrm>
          <a:prstGeom prst="rect">
            <a:avLst/>
          </a:prstGeom>
          <a:noFill/>
        </p:spPr>
        <p:txBody>
          <a:bodyPr wrap="square" rtlCol="0">
            <a:spAutoFit/>
          </a:bodyPr>
          <a:lstStyle/>
          <a:p>
            <a:r>
              <a:rPr lang="en-CA" sz="3200" dirty="0"/>
              <a:t>Our library is a member of the Peace Library System.</a:t>
            </a:r>
          </a:p>
          <a:p>
            <a:endParaRPr lang="en-CA" dirty="0"/>
          </a:p>
          <a:p>
            <a:r>
              <a:rPr lang="en-CA" sz="3200" dirty="0"/>
              <a:t>They created this graphic to better explain the role and impact that libraries have on communities.</a:t>
            </a:r>
          </a:p>
        </p:txBody>
      </p:sp>
      <p:pic>
        <p:nvPicPr>
          <p:cNvPr id="8" name="Content Placeholder 7">
            <a:extLst>
              <a:ext uri="{FF2B5EF4-FFF2-40B4-BE49-F238E27FC236}">
                <a16:creationId xmlns:a16="http://schemas.microsoft.com/office/drawing/2014/main" id="{69DDEE52-234C-41CA-835A-5329C3C4B49F}"/>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8654" r="44380"/>
          <a:stretch/>
        </p:blipFill>
        <p:spPr>
          <a:xfrm>
            <a:off x="5099398" y="-632636"/>
            <a:ext cx="6254402" cy="7490636"/>
          </a:xfrm>
        </p:spPr>
      </p:pic>
    </p:spTree>
    <p:extLst>
      <p:ext uri="{BB962C8B-B14F-4D97-AF65-F5344CB8AC3E}">
        <p14:creationId xmlns:p14="http://schemas.microsoft.com/office/powerpoint/2010/main" val="425794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2257214" y="269401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2024 YTD Results</a:t>
            </a:r>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9" name="Graphic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57D19-B7A6-1CB2-C966-EFAFC923546A}"/>
              </a:ext>
            </a:extLst>
          </p:cNvPr>
          <p:cNvSpPr>
            <a:spLocks noGrp="1"/>
          </p:cNvSpPr>
          <p:nvPr>
            <p:ph type="title"/>
          </p:nvPr>
        </p:nvSpPr>
        <p:spPr/>
        <p:txBody>
          <a:bodyPr/>
          <a:lstStyle/>
          <a:p>
            <a:r>
              <a:rPr lang="en-CA" dirty="0"/>
              <a:t>2024 Statistics</a:t>
            </a:r>
          </a:p>
        </p:txBody>
      </p:sp>
      <p:sp>
        <p:nvSpPr>
          <p:cNvPr id="3" name="Content Placeholder 2">
            <a:extLst>
              <a:ext uri="{FF2B5EF4-FFF2-40B4-BE49-F238E27FC236}">
                <a16:creationId xmlns:a16="http://schemas.microsoft.com/office/drawing/2014/main" id="{B2CC23AA-3E3D-F430-72E1-76618DDFA761}"/>
              </a:ext>
            </a:extLst>
          </p:cNvPr>
          <p:cNvSpPr>
            <a:spLocks noGrp="1"/>
          </p:cNvSpPr>
          <p:nvPr>
            <p:ph idx="1"/>
          </p:nvPr>
        </p:nvSpPr>
        <p:spPr/>
        <p:txBody>
          <a:bodyPr/>
          <a:lstStyle/>
          <a:p>
            <a:r>
              <a:rPr lang="en-CA" dirty="0"/>
              <a:t>Create an infographic or chart to show your stats, including things like:</a:t>
            </a:r>
          </a:p>
          <a:p>
            <a:r>
              <a:rPr lang="en-CA" dirty="0"/>
              <a:t>Number of library cards (trending up or down?)</a:t>
            </a:r>
          </a:p>
          <a:p>
            <a:r>
              <a:rPr lang="en-CA" dirty="0"/>
              <a:t>Number of items borrowed</a:t>
            </a:r>
          </a:p>
          <a:p>
            <a:r>
              <a:rPr lang="en-CA" dirty="0"/>
              <a:t>Number of programs offered</a:t>
            </a:r>
          </a:p>
          <a:p>
            <a:r>
              <a:rPr lang="en-CA" dirty="0"/>
              <a:t>Examples/stories of impacts for all ages (toddlers, children, youth, adults, seniors)</a:t>
            </a:r>
          </a:p>
        </p:txBody>
      </p:sp>
    </p:spTree>
    <p:extLst>
      <p:ext uri="{BB962C8B-B14F-4D97-AF65-F5344CB8AC3E}">
        <p14:creationId xmlns:p14="http://schemas.microsoft.com/office/powerpoint/2010/main" val="3546496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2257214" y="2694018"/>
            <a:ext cx="5406902" cy="1469965"/>
          </a:xfrm>
        </p:spPr>
        <p:txBody>
          <a:bodyPr anchor="ctr">
            <a:normAutofit/>
          </a:bodyPr>
          <a:lstStyle/>
          <a:p>
            <a:r>
              <a:rPr lang="en-US" dirty="0">
                <a:latin typeface="Franklin Gothic Book" panose="020B0503020102020204" pitchFamily="34" charset="0"/>
                <a:cs typeface="Segoe UI" panose="020B0502040204020203" pitchFamily="34" charset="0"/>
              </a:rPr>
              <a:t>2025 Plans</a:t>
            </a:r>
          </a:p>
        </p:txBody>
      </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2257214" y="3875955"/>
            <a:ext cx="5406902" cy="1688746"/>
          </a:xfrm>
        </p:spPr>
        <p:txBody>
          <a:bodyPr vert="horz" lIns="91440" tIns="45720" rIns="91440" bIns="45720" rtlCol="0" anchor="t">
            <a:normAutofit/>
          </a:bodyPr>
          <a:lstStyle/>
          <a:p>
            <a:pPr marL="0" indent="0">
              <a:buNone/>
            </a:pPr>
            <a:r>
              <a:rPr lang="en-US" dirty="0">
                <a:latin typeface="Segoe UI" panose="020B0502040204020203" pitchFamily="34" charset="0"/>
                <a:cs typeface="Segoe UI" panose="020B0502040204020203" pitchFamily="34" charset="0"/>
              </a:rPr>
              <a:t>Libraries support education, employment, economic development and much more.</a:t>
            </a:r>
          </a:p>
        </p:txBody>
      </p:sp>
      <p:pic>
        <p:nvPicPr>
          <p:cNvPr id="8" name="Graphic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1C6E-B271-5070-46E8-299B82CF59FA}"/>
              </a:ext>
            </a:extLst>
          </p:cNvPr>
          <p:cNvSpPr>
            <a:spLocks noGrp="1"/>
          </p:cNvSpPr>
          <p:nvPr>
            <p:ph type="title"/>
          </p:nvPr>
        </p:nvSpPr>
        <p:spPr/>
        <p:txBody>
          <a:bodyPr/>
          <a:lstStyle/>
          <a:p>
            <a:r>
              <a:rPr lang="en-CA" dirty="0"/>
              <a:t>2025 Plan of Service</a:t>
            </a:r>
          </a:p>
        </p:txBody>
      </p:sp>
      <p:sp>
        <p:nvSpPr>
          <p:cNvPr id="3" name="Content Placeholder 2">
            <a:extLst>
              <a:ext uri="{FF2B5EF4-FFF2-40B4-BE49-F238E27FC236}">
                <a16:creationId xmlns:a16="http://schemas.microsoft.com/office/drawing/2014/main" id="{03D3FA41-0E6C-B6C5-5E61-AD4667DBDAF9}"/>
              </a:ext>
            </a:extLst>
          </p:cNvPr>
          <p:cNvSpPr>
            <a:spLocks noGrp="1"/>
          </p:cNvSpPr>
          <p:nvPr>
            <p:ph idx="1"/>
          </p:nvPr>
        </p:nvSpPr>
        <p:spPr/>
        <p:txBody>
          <a:bodyPr/>
          <a:lstStyle/>
          <a:p>
            <a:r>
              <a:rPr lang="en-CA" dirty="0"/>
              <a:t>INSERT INFO ABOUT YOUR PLAN OF SERVICE</a:t>
            </a:r>
          </a:p>
        </p:txBody>
      </p:sp>
    </p:spTree>
    <p:extLst>
      <p:ext uri="{BB962C8B-B14F-4D97-AF65-F5344CB8AC3E}">
        <p14:creationId xmlns:p14="http://schemas.microsoft.com/office/powerpoint/2010/main" val="3556162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2165533" y="2507675"/>
            <a:ext cx="6303126" cy="1469965"/>
          </a:xfrm>
        </p:spPr>
        <p:txBody>
          <a:bodyPr anchor="ctr">
            <a:normAutofit/>
          </a:bodyPr>
          <a:lstStyle/>
          <a:p>
            <a:r>
              <a:rPr lang="en-US" dirty="0">
                <a:latin typeface="Franklin Gothic Book" panose="020B0503020102020204" pitchFamily="34" charset="0"/>
                <a:cs typeface="Segoe UI" panose="020B0502040204020203" pitchFamily="34" charset="0"/>
              </a:rPr>
              <a:t>Supporting your priorities</a:t>
            </a:r>
          </a:p>
        </p:txBody>
      </p:sp>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2257726" y="3748946"/>
            <a:ext cx="4923693" cy="2292717"/>
          </a:xfrm>
        </p:spPr>
        <p:txBody>
          <a:bodyPr vert="horz" lIns="91440" tIns="45720" rIns="91440" bIns="45720" rtlCol="0" anchor="t">
            <a:normAutofit/>
          </a:bodyPr>
          <a:lstStyle/>
          <a:p>
            <a:pPr marL="0" indent="0">
              <a:spcAft>
                <a:spcPts val="600"/>
              </a:spcAft>
              <a:buNone/>
            </a:pPr>
            <a:r>
              <a:rPr lang="en-US" sz="2400" dirty="0">
                <a:latin typeface="Segoe UI" panose="020B0502040204020203" pitchFamily="34" charset="0"/>
                <a:cs typeface="Segoe UI" panose="020B0502040204020203" pitchFamily="34" charset="0"/>
              </a:rPr>
              <a:t>Libraries are a community hub that provide information, social connections and programs that support </a:t>
            </a:r>
            <a:r>
              <a:rPr lang="en-US" sz="2400" i="1" dirty="0">
                <a:latin typeface="Segoe UI" panose="020B0502040204020203" pitchFamily="34" charset="0"/>
                <a:cs typeface="Segoe UI" panose="020B0502040204020203" pitchFamily="34" charset="0"/>
              </a:rPr>
              <a:t>your</a:t>
            </a:r>
            <a:r>
              <a:rPr lang="en-US" sz="2400" dirty="0">
                <a:latin typeface="Segoe UI" panose="020B0502040204020203" pitchFamily="34" charset="0"/>
                <a:cs typeface="Segoe UI" panose="020B0502040204020203" pitchFamily="34" charset="0"/>
              </a:rPr>
              <a:t> priorities.</a:t>
            </a:r>
          </a:p>
          <a:p>
            <a:endParaRPr lang="en-US" dirty="0">
              <a:latin typeface="Segoe UI" panose="020B0502040204020203" pitchFamily="34" charset="0"/>
              <a:cs typeface="Segoe UI" panose="020B0502040204020203" pitchFamily="34" charset="0"/>
            </a:endParaRPr>
          </a:p>
        </p:txBody>
      </p:sp>
      <p:pic>
        <p:nvPicPr>
          <p:cNvPr id="8" name="Graphic 7">
            <a:extLst>
              <a:ext uri="{FF2B5EF4-FFF2-40B4-BE49-F238E27FC236}">
                <a16:creationId xmlns:a16="http://schemas.microsoft.com/office/drawing/2014/main" id="{B6C7BDF7-D7AC-4209-A6A9-11B953F882E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5B7A9-C88D-3D9A-419F-0F95F1BDE5A4}"/>
              </a:ext>
            </a:extLst>
          </p:cNvPr>
          <p:cNvSpPr>
            <a:spLocks noGrp="1"/>
          </p:cNvSpPr>
          <p:nvPr>
            <p:ph type="title"/>
          </p:nvPr>
        </p:nvSpPr>
        <p:spPr/>
        <p:txBody>
          <a:bodyPr/>
          <a:lstStyle/>
          <a:p>
            <a:r>
              <a:rPr lang="en-CA" dirty="0"/>
              <a:t>[NAME] LIBRARY SUPPORTS MUNICIPAL PRIORITIES</a:t>
            </a:r>
          </a:p>
        </p:txBody>
      </p:sp>
      <p:sp>
        <p:nvSpPr>
          <p:cNvPr id="3" name="Content Placeholder 2">
            <a:extLst>
              <a:ext uri="{FF2B5EF4-FFF2-40B4-BE49-F238E27FC236}">
                <a16:creationId xmlns:a16="http://schemas.microsoft.com/office/drawing/2014/main" id="{3CA7C554-960C-7D79-892B-0DBD9E1A3A19}"/>
              </a:ext>
            </a:extLst>
          </p:cNvPr>
          <p:cNvSpPr>
            <a:spLocks noGrp="1"/>
          </p:cNvSpPr>
          <p:nvPr>
            <p:ph idx="1"/>
          </p:nvPr>
        </p:nvSpPr>
        <p:spPr/>
        <p:txBody>
          <a:bodyPr/>
          <a:lstStyle/>
          <a:p>
            <a:r>
              <a:rPr lang="en-CA" dirty="0"/>
              <a:t>SHOW LINKS TO MUNICIPAL STRATEGIC PLAN PRIORITIES</a:t>
            </a:r>
          </a:p>
          <a:p>
            <a:r>
              <a:rPr lang="en-CA" dirty="0"/>
              <a:t>FOR EXAMPLE, economic development, safety, quality of life, youth programs, etc.</a:t>
            </a:r>
          </a:p>
        </p:txBody>
      </p:sp>
    </p:spTree>
    <p:extLst>
      <p:ext uri="{BB962C8B-B14F-4D97-AF65-F5344CB8AC3E}">
        <p14:creationId xmlns:p14="http://schemas.microsoft.com/office/powerpoint/2010/main" val="397706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257214" y="2694018"/>
            <a:ext cx="5406902" cy="1469965"/>
          </a:xfrm>
        </p:spPr>
        <p:txBody>
          <a:bodyPr anchor="ctr">
            <a:normAutofit fontScale="90000"/>
          </a:bodyPr>
          <a:lstStyle/>
          <a:p>
            <a:r>
              <a:rPr lang="en-US" dirty="0">
                <a:latin typeface="Franklin Gothic Book" panose="020B0503020102020204" pitchFamily="34" charset="0"/>
                <a:cs typeface="Segoe UI" panose="020B0502040204020203" pitchFamily="34" charset="0"/>
              </a:rPr>
              <a:t>Residents agree that libraries are important</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2257215" y="4352917"/>
            <a:ext cx="5406902" cy="1688746"/>
          </a:xfrm>
        </p:spPr>
        <p:txBody>
          <a:bodyPr vert="horz" lIns="91440" tIns="45720" rIns="91440" bIns="45720" rtlCol="0" anchor="t">
            <a:normAutofit/>
          </a:bodyPr>
          <a:lstStyle/>
          <a:p>
            <a:pPr marL="0" indent="0">
              <a:buNone/>
            </a:pPr>
            <a:r>
              <a:rPr lang="en-US" sz="2000" dirty="0">
                <a:latin typeface="Franklin Gothic Book" panose="020B0503020102020204" pitchFamily="34" charset="0"/>
              </a:rPr>
              <a:t>INSERT QUOTES FROM PATRONS OR PROMINENT PEOPLE IN THE COMMUNITY</a:t>
            </a:r>
          </a:p>
        </p:txBody>
      </p:sp>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880909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win32_fixed.potx" id="{FFA6945E-0D2E-49A3-B8AE-0157B47B7617}" vid="{3D53E5D5-FE42-40E3-89B4-70F55FAC32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D5A6157D92C894D8277DB815E7A6041" ma:contentTypeVersion="15" ma:contentTypeDescription="Create a new document." ma:contentTypeScope="" ma:versionID="d5be26ccca69951c28628ea87bf85010">
  <xsd:schema xmlns:xsd="http://www.w3.org/2001/XMLSchema" xmlns:xs="http://www.w3.org/2001/XMLSchema" xmlns:p="http://schemas.microsoft.com/office/2006/metadata/properties" xmlns:ns3="5e312ec4-329d-40de-a184-455a1255d6d3" xmlns:ns4="1e7fa8bc-1d7c-4e58-9c8e-196af09c580e" targetNamespace="http://schemas.microsoft.com/office/2006/metadata/properties" ma:root="true" ma:fieldsID="f1164d93d179b975416ebc329ffcf56f" ns3:_="" ns4:_="">
    <xsd:import namespace="5e312ec4-329d-40de-a184-455a1255d6d3"/>
    <xsd:import namespace="1e7fa8bc-1d7c-4e58-9c8e-196af09c580e"/>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SystemTags" minOccurs="0"/>
                <xsd:element ref="ns3:MediaServiceDateTaken"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12ec4-329d-40de-a184-455a1255d6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e7fa8bc-1d7c-4e58-9c8e-196af09c580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312ec4-329d-40de-a184-455a1255d6d3" xsi:nil="true"/>
  </documentManagement>
</p:properties>
</file>

<file path=customXml/itemProps1.xml><?xml version="1.0" encoding="utf-8"?>
<ds:datastoreItem xmlns:ds="http://schemas.openxmlformats.org/officeDocument/2006/customXml" ds:itemID="{885663C2-A4C7-45C9-ACE5-E14AA27E04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12ec4-329d-40de-a184-455a1255d6d3"/>
    <ds:schemaRef ds:uri="1e7fa8bc-1d7c-4e58-9c8e-196af09c58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0549395-F944-49CB-B028-3F05EF8BD479}">
  <ds:schemaRefs>
    <ds:schemaRef ds:uri="http://schemas.microsoft.com/sharepoint/v3/contenttype/forms"/>
  </ds:schemaRefs>
</ds:datastoreItem>
</file>

<file path=customXml/itemProps3.xml><?xml version="1.0" encoding="utf-8"?>
<ds:datastoreItem xmlns:ds="http://schemas.openxmlformats.org/officeDocument/2006/customXml" ds:itemID="{4434A0B7-8B8E-403B-8786-7B1F6C29B375}">
  <ds:schemaRefs>
    <ds:schemaRef ds:uri="http://www.w3.org/XML/1998/namespace"/>
    <ds:schemaRef ds:uri="http://purl.org/dc/terms/"/>
    <ds:schemaRef ds:uri="http://purl.org/dc/elements/1.1/"/>
    <ds:schemaRef ds:uri="http://purl.org/dc/dcmitype/"/>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1e7fa8bc-1d7c-4e58-9c8e-196af09c580e"/>
    <ds:schemaRef ds:uri="5e312ec4-329d-40de-a184-455a1255d6d3"/>
  </ds:schemaRefs>
</ds:datastoreItem>
</file>

<file path=docProps/app.xml><?xml version="1.0" encoding="utf-8"?>
<Properties xmlns="http://schemas.openxmlformats.org/officeDocument/2006/extended-properties" xmlns:vt="http://schemas.openxmlformats.org/officeDocument/2006/docPropsVTypes">
  <Template>Research presentation</Template>
  <TotalTime>33</TotalTime>
  <Words>1437</Words>
  <Application>Microsoft Office PowerPoint</Application>
  <PresentationFormat>Widescreen</PresentationFormat>
  <Paragraphs>83</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Franklin Gothic Book</vt:lpstr>
      <vt:lpstr>Segoe UI</vt:lpstr>
      <vt:lpstr>Office Theme</vt:lpstr>
      <vt:lpstr>[NAME] Library Board Presentation</vt:lpstr>
      <vt:lpstr>PowerPoint Presentation</vt:lpstr>
      <vt:lpstr>2024 YTD Results</vt:lpstr>
      <vt:lpstr>2024 Statistics</vt:lpstr>
      <vt:lpstr>2025 Plans</vt:lpstr>
      <vt:lpstr>2025 Plan of Service</vt:lpstr>
      <vt:lpstr>Supporting your priorities</vt:lpstr>
      <vt:lpstr>[NAME] LIBRARY SUPPORTS MUNICIPAL PRIORITIES</vt:lpstr>
      <vt:lpstr>Residents agree that libraries are important</vt:lpstr>
      <vt:lpstr>2025 BUDGET</vt:lpstr>
      <vt:lpstr>[NAME] LIBRARY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Library Board Presentation</dc:title>
  <dc:creator>Sue Heuman</dc:creator>
  <cp:lastModifiedBy>Jill Kergan</cp:lastModifiedBy>
  <cp:revision>3</cp:revision>
  <dcterms:created xsi:type="dcterms:W3CDTF">2022-08-31T20:08:10Z</dcterms:created>
  <dcterms:modified xsi:type="dcterms:W3CDTF">2024-07-02T20:40:17Z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0x0101008D5A6157D92C894D8277DB815E7A6041</vt:lpwstr>
  </property>
</Properties>
</file>