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02"/>
  </p:notesMasterIdLst>
  <p:sldIdLst>
    <p:sldId id="257" r:id="rId2"/>
    <p:sldId id="258" r:id="rId3"/>
    <p:sldId id="262" r:id="rId4"/>
    <p:sldId id="385" r:id="rId5"/>
    <p:sldId id="386" r:id="rId6"/>
    <p:sldId id="260" r:id="rId7"/>
    <p:sldId id="261" r:id="rId8"/>
    <p:sldId id="392" r:id="rId9"/>
    <p:sldId id="263" r:id="rId10"/>
    <p:sldId id="259" r:id="rId11"/>
    <p:sldId id="264" r:id="rId12"/>
    <p:sldId id="268" r:id="rId13"/>
    <p:sldId id="269" r:id="rId14"/>
    <p:sldId id="374" r:id="rId15"/>
    <p:sldId id="270" r:id="rId16"/>
    <p:sldId id="271" r:id="rId17"/>
    <p:sldId id="272" r:id="rId18"/>
    <p:sldId id="274" r:id="rId19"/>
    <p:sldId id="275" r:id="rId20"/>
    <p:sldId id="276" r:id="rId21"/>
    <p:sldId id="277" r:id="rId22"/>
    <p:sldId id="278" r:id="rId23"/>
    <p:sldId id="362" r:id="rId24"/>
    <p:sldId id="361" r:id="rId25"/>
    <p:sldId id="280" r:id="rId26"/>
    <p:sldId id="281" r:id="rId27"/>
    <p:sldId id="378" r:id="rId28"/>
    <p:sldId id="398" r:id="rId29"/>
    <p:sldId id="379" r:id="rId30"/>
    <p:sldId id="282" r:id="rId31"/>
    <p:sldId id="273" r:id="rId32"/>
    <p:sldId id="387" r:id="rId33"/>
    <p:sldId id="388" r:id="rId34"/>
    <p:sldId id="324" r:id="rId35"/>
    <p:sldId id="284" r:id="rId36"/>
    <p:sldId id="394" r:id="rId37"/>
    <p:sldId id="395" r:id="rId38"/>
    <p:sldId id="285" r:id="rId39"/>
    <p:sldId id="396" r:id="rId40"/>
    <p:sldId id="289" r:id="rId41"/>
    <p:sldId id="290" r:id="rId42"/>
    <p:sldId id="291" r:id="rId43"/>
    <p:sldId id="292"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23" r:id="rId58"/>
    <p:sldId id="307" r:id="rId59"/>
    <p:sldId id="400" r:id="rId60"/>
    <p:sldId id="309" r:id="rId61"/>
    <p:sldId id="310" r:id="rId62"/>
    <p:sldId id="311" r:id="rId63"/>
    <p:sldId id="312" r:id="rId64"/>
    <p:sldId id="389" r:id="rId65"/>
    <p:sldId id="313" r:id="rId66"/>
    <p:sldId id="314" r:id="rId67"/>
    <p:sldId id="315" r:id="rId68"/>
    <p:sldId id="316" r:id="rId69"/>
    <p:sldId id="390" r:id="rId70"/>
    <p:sldId id="317" r:id="rId71"/>
    <p:sldId id="318" r:id="rId72"/>
    <p:sldId id="380" r:id="rId73"/>
    <p:sldId id="399" r:id="rId74"/>
    <p:sldId id="384" r:id="rId75"/>
    <p:sldId id="319" r:id="rId76"/>
    <p:sldId id="391" r:id="rId77"/>
    <p:sldId id="329" r:id="rId78"/>
    <p:sldId id="376" r:id="rId79"/>
    <p:sldId id="375" r:id="rId80"/>
    <p:sldId id="286" r:id="rId81"/>
    <p:sldId id="287" r:id="rId82"/>
    <p:sldId id="288" r:id="rId83"/>
    <p:sldId id="377" r:id="rId84"/>
    <p:sldId id="401" r:id="rId85"/>
    <p:sldId id="397" r:id="rId86"/>
    <p:sldId id="333" r:id="rId87"/>
    <p:sldId id="334" r:id="rId88"/>
    <p:sldId id="336" r:id="rId89"/>
    <p:sldId id="338" r:id="rId90"/>
    <p:sldId id="382" r:id="rId91"/>
    <p:sldId id="342" r:id="rId92"/>
    <p:sldId id="344" r:id="rId93"/>
    <p:sldId id="346" r:id="rId94"/>
    <p:sldId id="348" r:id="rId95"/>
    <p:sldId id="350" r:id="rId96"/>
    <p:sldId id="351" r:id="rId97"/>
    <p:sldId id="354" r:id="rId98"/>
    <p:sldId id="356" r:id="rId99"/>
    <p:sldId id="358" r:id="rId100"/>
    <p:sldId id="363" r:id="rId101"/>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C2F6"/>
    <a:srgbClr val="F2F2F2"/>
    <a:srgbClr val="4DE1EA"/>
    <a:srgbClr val="046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5" d="100"/>
          <a:sy n="125"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8200AD26-A166-410A-B9E9-33D5B89BFA74}" type="datetimeFigureOut">
              <a:rPr lang="en-CA" smtClean="0"/>
              <a:t>2018-12-03</a:t>
            </a:fld>
            <a:endParaRPr lang="en-CA"/>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73813330-F0B1-4FB6-9389-4B29AC6FF0D1}" type="slidenum">
              <a:rPr lang="en-CA" smtClean="0"/>
              <a:t>‹#›</a:t>
            </a:fld>
            <a:endParaRPr lang="en-CA"/>
          </a:p>
        </p:txBody>
      </p:sp>
    </p:spTree>
    <p:extLst>
      <p:ext uri="{BB962C8B-B14F-4D97-AF65-F5344CB8AC3E}">
        <p14:creationId xmlns:p14="http://schemas.microsoft.com/office/powerpoint/2010/main" val="339108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5582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38</a:t>
            </a:fld>
            <a:endParaRPr lang="en-CA"/>
          </a:p>
        </p:txBody>
      </p:sp>
    </p:spTree>
    <p:extLst>
      <p:ext uri="{BB962C8B-B14F-4D97-AF65-F5344CB8AC3E}">
        <p14:creationId xmlns:p14="http://schemas.microsoft.com/office/powerpoint/2010/main" val="2073214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42</a:t>
            </a:fld>
            <a:endParaRPr lang="en-CA"/>
          </a:p>
        </p:txBody>
      </p:sp>
    </p:spTree>
    <p:extLst>
      <p:ext uri="{BB962C8B-B14F-4D97-AF65-F5344CB8AC3E}">
        <p14:creationId xmlns:p14="http://schemas.microsoft.com/office/powerpoint/2010/main" val="406917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13330-F0B1-4FB6-9389-4B29AC6FF0D1}" type="slidenum">
              <a:rPr lang="en-CA" smtClean="0"/>
              <a:t>76</a:t>
            </a:fld>
            <a:endParaRPr lang="en-CA"/>
          </a:p>
        </p:txBody>
      </p:sp>
    </p:spTree>
    <p:extLst>
      <p:ext uri="{BB962C8B-B14F-4D97-AF65-F5344CB8AC3E}">
        <p14:creationId xmlns:p14="http://schemas.microsoft.com/office/powerpoint/2010/main" val="31569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7</a:t>
            </a:fld>
            <a:endParaRPr lang="en-CA"/>
          </a:p>
        </p:txBody>
      </p:sp>
    </p:spTree>
    <p:extLst>
      <p:ext uri="{BB962C8B-B14F-4D97-AF65-F5344CB8AC3E}">
        <p14:creationId xmlns:p14="http://schemas.microsoft.com/office/powerpoint/2010/main" val="332587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8</a:t>
            </a:fld>
            <a:endParaRPr lang="en-CA"/>
          </a:p>
        </p:txBody>
      </p:sp>
    </p:spTree>
    <p:extLst>
      <p:ext uri="{BB962C8B-B14F-4D97-AF65-F5344CB8AC3E}">
        <p14:creationId xmlns:p14="http://schemas.microsoft.com/office/powerpoint/2010/main" val="31896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13330-F0B1-4FB6-9389-4B29AC6FF0D1}" type="slidenum">
              <a:rPr lang="en-CA" smtClean="0"/>
              <a:t>10</a:t>
            </a:fld>
            <a:endParaRPr lang="en-CA"/>
          </a:p>
        </p:txBody>
      </p:sp>
    </p:spTree>
    <p:extLst>
      <p:ext uri="{BB962C8B-B14F-4D97-AF65-F5344CB8AC3E}">
        <p14:creationId xmlns:p14="http://schemas.microsoft.com/office/powerpoint/2010/main" val="4040143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25</a:t>
            </a:fld>
            <a:endParaRPr lang="en-CA"/>
          </a:p>
        </p:txBody>
      </p:sp>
    </p:spTree>
    <p:extLst>
      <p:ext uri="{BB962C8B-B14F-4D97-AF65-F5344CB8AC3E}">
        <p14:creationId xmlns:p14="http://schemas.microsoft.com/office/powerpoint/2010/main" val="784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26</a:t>
            </a:fld>
            <a:endParaRPr lang="en-CA"/>
          </a:p>
        </p:txBody>
      </p:sp>
    </p:spTree>
    <p:extLst>
      <p:ext uri="{BB962C8B-B14F-4D97-AF65-F5344CB8AC3E}">
        <p14:creationId xmlns:p14="http://schemas.microsoft.com/office/powerpoint/2010/main" val="3011637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28</a:t>
            </a:fld>
            <a:endParaRPr lang="en-CA"/>
          </a:p>
        </p:txBody>
      </p:sp>
    </p:spTree>
    <p:extLst>
      <p:ext uri="{BB962C8B-B14F-4D97-AF65-F5344CB8AC3E}">
        <p14:creationId xmlns:p14="http://schemas.microsoft.com/office/powerpoint/2010/main" val="23982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813330-F0B1-4FB6-9389-4B29AC6FF0D1}" type="slidenum">
              <a:rPr lang="en-CA" smtClean="0"/>
              <a:t>29</a:t>
            </a:fld>
            <a:endParaRPr lang="en-CA"/>
          </a:p>
        </p:txBody>
      </p:sp>
    </p:spTree>
    <p:extLst>
      <p:ext uri="{BB962C8B-B14F-4D97-AF65-F5344CB8AC3E}">
        <p14:creationId xmlns:p14="http://schemas.microsoft.com/office/powerpoint/2010/main" val="369966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13330-F0B1-4FB6-9389-4B29AC6FF0D1}" type="slidenum">
              <a:rPr lang="en-CA" smtClean="0"/>
              <a:t>30</a:t>
            </a:fld>
            <a:endParaRPr lang="en-CA"/>
          </a:p>
        </p:txBody>
      </p:sp>
    </p:spTree>
    <p:extLst>
      <p:ext uri="{BB962C8B-B14F-4D97-AF65-F5344CB8AC3E}">
        <p14:creationId xmlns:p14="http://schemas.microsoft.com/office/powerpoint/2010/main" val="39821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0238A8-A4AD-4A6C-90B9-C1D09FB1D665}" type="datetime1">
              <a:rPr lang="en-US" smtClean="0"/>
              <a:t>12/3/2018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5566F2-0F04-4A20-9C3A-D3DA4272197E}"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BED670-A54E-412A-8CE2-325025FD5015}"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6EC23A-A609-4988-A711-5B10A70E280D}"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317A3B-7C9E-4C0F-8956-B3EB26CD6B12}" type="datetime1">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2BE551-B52B-4ED5-A544-AFB970ED3E54}" type="datetime1">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386C67-2EB1-4BEC-BBEF-59358C88B563}" type="datetime1">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D31ADF-1CC6-427B-ABAF-0A55C041EFE7}" type="datetime1">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EB48CD-2D2D-41DA-B34D-2D04770EA9F7}" type="datetime1">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8E67C6-BA42-4DF4-AD10-3EF6A31E0612}" type="datetime1">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F00151-995E-4718-8EA6-1CDA2E9B032D}" type="datetime1">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17CE36-6F14-4833-97EB-D951799EE3FD}" type="datetime1">
              <a:rPr lang="en-US" smtClean="0"/>
              <a:t>12/3/2018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6.jpg"/></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 Id="rId5" Type="http://schemas.openxmlformats.org/officeDocument/2006/relationships/image" Target="../media/image73.jp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jp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89.jpeg"/><Relationship Id="rId1" Type="http://schemas.openxmlformats.org/officeDocument/2006/relationships/slideLayout" Target="../slideLayouts/slideLayout7.xml"/><Relationship Id="rId5" Type="http://schemas.openxmlformats.org/officeDocument/2006/relationships/image" Target="../media/image92.jpg"/><Relationship Id="rId4" Type="http://schemas.openxmlformats.org/officeDocument/2006/relationships/image" Target="../media/image91.jpg"/></Relationships>
</file>

<file path=ppt/slides/_rels/slide7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7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74.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105.jp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56792"/>
            <a:ext cx="7851648" cy="2705472"/>
          </a:xfrm>
        </p:spPr>
        <p:txBody>
          <a:bodyPr>
            <a:normAutofit fontScale="90000"/>
          </a:bodyPr>
          <a:lstStyle/>
          <a:p>
            <a:pPr algn="ctr"/>
            <a:r>
              <a:rPr lang="en-CA" dirty="0" smtClean="0"/>
              <a:t/>
            </a:r>
            <a:br>
              <a:rPr lang="en-CA" dirty="0" smtClean="0"/>
            </a:br>
            <a:r>
              <a:rPr lang="en-CA" dirty="0"/>
              <a:t>Creating and </a:t>
            </a:r>
            <a:r>
              <a:rPr lang="en-CA" dirty="0" smtClean="0"/>
              <a:t>Editing</a:t>
            </a:r>
            <a:br>
              <a:rPr lang="en-CA" dirty="0" smtClean="0"/>
            </a:br>
            <a:r>
              <a:rPr lang="en-CA" dirty="0" smtClean="0"/>
              <a:t>Item Records</a:t>
            </a:r>
            <a:br>
              <a:rPr lang="en-CA" dirty="0" smtClean="0"/>
            </a:br>
            <a:r>
              <a:rPr lang="en-CA" sz="4400" dirty="0" smtClean="0"/>
              <a:t>Part 2</a:t>
            </a:r>
            <a:endParaRPr lang="en-CA" sz="4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332" y="5016202"/>
            <a:ext cx="2569247" cy="1060201"/>
          </a:xfrm>
          <a:prstGeom prst="rect">
            <a:avLst/>
          </a:prstGeom>
          <a:ln>
            <a:noFill/>
          </a:ln>
        </p:spPr>
      </p:pic>
    </p:spTree>
    <p:extLst>
      <p:ext uri="{BB962C8B-B14F-4D97-AF65-F5344CB8AC3E}">
        <p14:creationId xmlns:p14="http://schemas.microsoft.com/office/powerpoint/2010/main" val="985657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527" y="4464887"/>
            <a:ext cx="3970441" cy="830997"/>
          </a:xfrm>
          <a:prstGeom prst="rect">
            <a:avLst/>
          </a:prstGeom>
          <a:noFill/>
          <a:ln>
            <a:solidFill>
              <a:schemeClr val="accent1">
                <a:shade val="50000"/>
              </a:schemeClr>
            </a:solidFill>
          </a:ln>
        </p:spPr>
        <p:txBody>
          <a:bodyPr wrap="square" rtlCol="0">
            <a:spAutoFit/>
          </a:bodyPr>
          <a:lstStyle/>
          <a:p>
            <a:pPr algn="ctr"/>
            <a:r>
              <a:rPr lang="en-CA" sz="1600" dirty="0" smtClean="0"/>
              <a:t>1. Results after “</a:t>
            </a:r>
            <a:r>
              <a:rPr lang="en-CA" sz="1600" i="1" dirty="0" err="1" smtClean="0"/>
              <a:t>Ctrl+Shift+A</a:t>
            </a:r>
            <a:r>
              <a:rPr lang="en-CA" sz="1600" dirty="0" smtClean="0"/>
              <a:t>”, and then  clicking on “Title” the heading in the first column, to obtain a primary sort by title.</a:t>
            </a:r>
            <a:endParaRPr lang="en-CA" sz="1600" dirty="0"/>
          </a:p>
        </p:txBody>
      </p:sp>
      <p:sp>
        <p:nvSpPr>
          <p:cNvPr id="10" name="TextBox 9"/>
          <p:cNvSpPr txBox="1"/>
          <p:nvPr/>
        </p:nvSpPr>
        <p:spPr>
          <a:xfrm>
            <a:off x="4657720" y="4472225"/>
            <a:ext cx="4293053" cy="2308324"/>
          </a:xfrm>
          <a:prstGeom prst="rect">
            <a:avLst/>
          </a:prstGeom>
          <a:noFill/>
          <a:ln>
            <a:solidFill>
              <a:schemeClr val="accent1">
                <a:shade val="50000"/>
              </a:schemeClr>
            </a:solidFill>
          </a:ln>
        </p:spPr>
        <p:txBody>
          <a:bodyPr wrap="square" rtlCol="0">
            <a:spAutoFit/>
          </a:bodyPr>
          <a:lstStyle/>
          <a:p>
            <a:pPr algn="ctr"/>
            <a:r>
              <a:rPr lang="en-CA" sz="1600" dirty="0" smtClean="0"/>
              <a:t>2. Next, click on Publication Date to secondarily sort by date.  Nine at the top of the list show no publication date information available from the Bib record.  All the records with the same publication date are still in alphabetical order by title.  The next slide shows the results after clicking </a:t>
            </a:r>
            <a:r>
              <a:rPr lang="en-CA" sz="1600" u="sng" dirty="0" smtClean="0"/>
              <a:t>a second time</a:t>
            </a:r>
            <a:r>
              <a:rPr lang="en-CA" sz="1600" dirty="0" smtClean="0"/>
              <a:t> on Publication Date for a sort in reverse (newest at the top) retaining title order.</a:t>
            </a:r>
            <a:endParaRPr lang="en-CA" sz="1600" dirty="0"/>
          </a:p>
        </p:txBody>
      </p:sp>
      <p:sp>
        <p:nvSpPr>
          <p:cNvPr id="14" name="Slide Number Placeholder 13"/>
          <p:cNvSpPr>
            <a:spLocks noGrp="1"/>
          </p:cNvSpPr>
          <p:nvPr>
            <p:ph type="sldNum" sz="quarter" idx="12"/>
          </p:nvPr>
        </p:nvSpPr>
        <p:spPr/>
        <p:txBody>
          <a:bodyPr/>
          <a:lstStyle/>
          <a:p>
            <a:fld id="{59DE6EB8-52AB-45EA-A660-3E1EBFA72987}" type="slidenum">
              <a:rPr lang="en-US" smtClean="0"/>
              <a:t>10</a:t>
            </a:fld>
            <a:endParaRPr lang="en-US"/>
          </a:p>
        </p:txBody>
      </p:sp>
      <p:sp>
        <p:nvSpPr>
          <p:cNvPr id="2" name="TextBox 1"/>
          <p:cNvSpPr txBox="1"/>
          <p:nvPr/>
        </p:nvSpPr>
        <p:spPr>
          <a:xfrm>
            <a:off x="1115616" y="194585"/>
            <a:ext cx="2376263" cy="584775"/>
          </a:xfrm>
          <a:prstGeom prst="rect">
            <a:avLst/>
          </a:prstGeom>
          <a:solidFill>
            <a:schemeClr val="bg1">
              <a:alpha val="48000"/>
            </a:schemeClr>
          </a:solidFill>
        </p:spPr>
        <p:txBody>
          <a:bodyPr wrap="square" rtlCol="0">
            <a:spAutoFit/>
          </a:bodyPr>
          <a:lstStyle/>
          <a:p>
            <a:r>
              <a:rPr lang="en-CA" sz="3200" dirty="0" smtClean="0"/>
              <a:t>Primary sort</a:t>
            </a:r>
            <a:endParaRPr lang="en-CA" sz="3200" dirty="0"/>
          </a:p>
        </p:txBody>
      </p:sp>
      <p:sp>
        <p:nvSpPr>
          <p:cNvPr id="17" name="TextBox 16"/>
          <p:cNvSpPr txBox="1"/>
          <p:nvPr/>
        </p:nvSpPr>
        <p:spPr>
          <a:xfrm>
            <a:off x="5391442" y="198671"/>
            <a:ext cx="2825610" cy="584775"/>
          </a:xfrm>
          <a:prstGeom prst="rect">
            <a:avLst/>
          </a:prstGeom>
          <a:solidFill>
            <a:schemeClr val="bg1">
              <a:alpha val="60000"/>
            </a:schemeClr>
          </a:solidFill>
        </p:spPr>
        <p:txBody>
          <a:bodyPr wrap="square" rtlCol="0">
            <a:spAutoFit/>
          </a:bodyPr>
          <a:lstStyle/>
          <a:p>
            <a:r>
              <a:rPr lang="en-CA" sz="3200" dirty="0" smtClean="0"/>
              <a:t>Secondary sort</a:t>
            </a:r>
            <a:endParaRPr lang="en-CA" sz="3200" dirty="0"/>
          </a:p>
        </p:txBody>
      </p:sp>
      <p:pic>
        <p:nvPicPr>
          <p:cNvPr id="19" name="Picture 18"/>
          <p:cNvPicPr>
            <a:picLocks noChangeAspect="1"/>
          </p:cNvPicPr>
          <p:nvPr/>
        </p:nvPicPr>
        <p:blipFill>
          <a:blip r:embed="rId3"/>
          <a:stretch>
            <a:fillRect/>
          </a:stretch>
        </p:blipFill>
        <p:spPr>
          <a:xfrm>
            <a:off x="313527" y="897046"/>
            <a:ext cx="3970441" cy="3252033"/>
          </a:xfrm>
          <a:prstGeom prst="rect">
            <a:avLst/>
          </a:prstGeom>
        </p:spPr>
      </p:pic>
      <p:sp>
        <p:nvSpPr>
          <p:cNvPr id="7" name="Down Arrow 6"/>
          <p:cNvSpPr/>
          <p:nvPr/>
        </p:nvSpPr>
        <p:spPr>
          <a:xfrm>
            <a:off x="179512" y="897045"/>
            <a:ext cx="540061" cy="139472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2519772" y="3948574"/>
            <a:ext cx="2016224" cy="306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p:cNvPicPr>
            <a:picLocks noChangeAspect="1"/>
          </p:cNvPicPr>
          <p:nvPr/>
        </p:nvPicPr>
        <p:blipFill>
          <a:blip r:embed="rId4"/>
          <a:stretch>
            <a:fillRect/>
          </a:stretch>
        </p:blipFill>
        <p:spPr>
          <a:xfrm>
            <a:off x="4936389" y="902117"/>
            <a:ext cx="3966216" cy="3239623"/>
          </a:xfrm>
          <a:prstGeom prst="rect">
            <a:avLst/>
          </a:prstGeom>
        </p:spPr>
      </p:pic>
      <p:sp>
        <p:nvSpPr>
          <p:cNvPr id="15" name="Oval 14"/>
          <p:cNvSpPr/>
          <p:nvPr/>
        </p:nvSpPr>
        <p:spPr>
          <a:xfrm>
            <a:off x="7154069" y="3934273"/>
            <a:ext cx="1944216" cy="3158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426534" y="2287966"/>
            <a:ext cx="699643" cy="17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Down Arrow 8"/>
          <p:cNvSpPr/>
          <p:nvPr/>
        </p:nvSpPr>
        <p:spPr>
          <a:xfrm>
            <a:off x="7524327" y="1014126"/>
            <a:ext cx="504055" cy="12738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78519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496944" cy="1872208"/>
          </a:xfrm>
          <a:ln>
            <a:solidFill>
              <a:schemeClr val="accent1"/>
            </a:solidFill>
          </a:ln>
        </p:spPr>
        <p:txBody>
          <a:bodyPr>
            <a:normAutofit/>
          </a:bodyPr>
          <a:lstStyle/>
          <a:p>
            <a:pPr marL="0" indent="0">
              <a:buNone/>
            </a:pPr>
            <a:r>
              <a:rPr lang="en-CA" sz="2400" dirty="0" smtClean="0"/>
              <a:t>15. You are adding a travel guide to your collection:  The Lonely Planet guide to Hawaii,  12</a:t>
            </a:r>
            <a:r>
              <a:rPr lang="en-CA" sz="2400" baseline="30000" dirty="0" smtClean="0"/>
              <a:t>th</a:t>
            </a:r>
            <a:r>
              <a:rPr lang="en-CA" sz="2400" dirty="0" smtClean="0"/>
              <a:t> edition.  What goes in the volume field?  Review “All keyword searching” to find the record!</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100</a:t>
            </a:fld>
            <a:endParaRPr lang="en-US"/>
          </a:p>
        </p:txBody>
      </p:sp>
    </p:spTree>
    <p:extLst>
      <p:ext uri="{BB962C8B-B14F-4D97-AF65-F5344CB8AC3E}">
        <p14:creationId xmlns:p14="http://schemas.microsoft.com/office/powerpoint/2010/main" val="3745398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9DE6EB8-52AB-45EA-A660-3E1EBFA72987}" type="slidenum">
              <a:rPr lang="en-US" smtClean="0"/>
              <a:t>11</a:t>
            </a:fld>
            <a:endParaRPr lang="en-US"/>
          </a:p>
        </p:txBody>
      </p:sp>
      <p:sp>
        <p:nvSpPr>
          <p:cNvPr id="7" name="TextBox 6"/>
          <p:cNvSpPr txBox="1"/>
          <p:nvPr/>
        </p:nvSpPr>
        <p:spPr>
          <a:xfrm>
            <a:off x="116286" y="1452218"/>
            <a:ext cx="2799529" cy="2062103"/>
          </a:xfrm>
          <a:prstGeom prst="rect">
            <a:avLst/>
          </a:prstGeom>
          <a:noFill/>
        </p:spPr>
        <p:txBody>
          <a:bodyPr wrap="square" rtlCol="0">
            <a:spAutoFit/>
          </a:bodyPr>
          <a:lstStyle/>
          <a:p>
            <a:r>
              <a:rPr lang="en-CA" sz="1600" dirty="0" smtClean="0"/>
              <a:t>Starting with the newest Bib records is a faster way to find the right record to add your new magazine. </a:t>
            </a:r>
          </a:p>
          <a:p>
            <a:endParaRPr lang="en-CA" sz="1600" dirty="0"/>
          </a:p>
          <a:p>
            <a:r>
              <a:rPr lang="en-CA" sz="1600" dirty="0" smtClean="0"/>
              <a:t>Remember from the first training module:</a:t>
            </a:r>
          </a:p>
          <a:p>
            <a:endParaRPr lang="en-CA" sz="1600" dirty="0"/>
          </a:p>
        </p:txBody>
      </p:sp>
      <p:sp>
        <p:nvSpPr>
          <p:cNvPr id="2" name="TextBox 1"/>
          <p:cNvSpPr txBox="1"/>
          <p:nvPr/>
        </p:nvSpPr>
        <p:spPr>
          <a:xfrm>
            <a:off x="116286" y="3349306"/>
            <a:ext cx="2664295" cy="1661993"/>
          </a:xfrm>
          <a:prstGeom prst="rect">
            <a:avLst/>
          </a:prstGeom>
          <a:noFill/>
          <a:ln>
            <a:solidFill>
              <a:schemeClr val="accent1">
                <a:shade val="50000"/>
                <a:satMod val="103000"/>
              </a:schemeClr>
            </a:solidFill>
          </a:ln>
        </p:spPr>
        <p:txBody>
          <a:bodyPr wrap="square" rtlCol="0">
            <a:spAutoFit/>
          </a:bodyPr>
          <a:lstStyle/>
          <a:p>
            <a:pPr marL="342900" indent="-342900">
              <a:buAutoNum type="arabicPeriod"/>
            </a:pPr>
            <a:r>
              <a:rPr lang="en-CA" sz="1700" dirty="0" smtClean="0"/>
              <a:t>Examine </a:t>
            </a:r>
            <a:r>
              <a:rPr lang="en-CA" sz="1700" dirty="0"/>
              <a:t>the physical </a:t>
            </a:r>
            <a:r>
              <a:rPr lang="en-CA" sz="1700" dirty="0" smtClean="0"/>
              <a:t>copy. </a:t>
            </a:r>
          </a:p>
          <a:p>
            <a:pPr marL="342900" indent="-342900">
              <a:buAutoNum type="arabicPeriod"/>
            </a:pPr>
            <a:r>
              <a:rPr lang="en-CA" sz="1700" dirty="0" smtClean="0"/>
              <a:t>Check </a:t>
            </a:r>
            <a:r>
              <a:rPr lang="en-CA" sz="1700" dirty="0"/>
              <a:t>the Bib </a:t>
            </a:r>
            <a:r>
              <a:rPr lang="en-CA" sz="1700" dirty="0" smtClean="0"/>
              <a:t>record.</a:t>
            </a:r>
          </a:p>
          <a:p>
            <a:pPr marL="342900" indent="-342900">
              <a:buAutoNum type="arabicPeriod"/>
            </a:pPr>
            <a:r>
              <a:rPr lang="en-CA" sz="1700" dirty="0" smtClean="0"/>
              <a:t>Add </a:t>
            </a:r>
            <a:r>
              <a:rPr lang="en-CA" sz="1700" dirty="0"/>
              <a:t>the holding by creating a new item record.</a:t>
            </a:r>
          </a:p>
        </p:txBody>
      </p:sp>
      <p:pic>
        <p:nvPicPr>
          <p:cNvPr id="3" name="Picture 2"/>
          <p:cNvPicPr>
            <a:picLocks noChangeAspect="1"/>
          </p:cNvPicPr>
          <p:nvPr/>
        </p:nvPicPr>
        <p:blipFill>
          <a:blip r:embed="rId2"/>
          <a:stretch>
            <a:fillRect/>
          </a:stretch>
        </p:blipFill>
        <p:spPr>
          <a:xfrm>
            <a:off x="2978806" y="1005883"/>
            <a:ext cx="5733654" cy="4686846"/>
          </a:xfrm>
          <a:prstGeom prst="rect">
            <a:avLst/>
          </a:prstGeom>
        </p:spPr>
      </p:pic>
      <p:sp>
        <p:nvSpPr>
          <p:cNvPr id="8" name="Oval 7"/>
          <p:cNvSpPr/>
          <p:nvPr/>
        </p:nvSpPr>
        <p:spPr>
          <a:xfrm>
            <a:off x="6804248" y="2924944"/>
            <a:ext cx="648072" cy="29523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203848" y="5877272"/>
            <a:ext cx="5184576" cy="738664"/>
          </a:xfrm>
          <a:prstGeom prst="rect">
            <a:avLst/>
          </a:prstGeom>
          <a:noFill/>
        </p:spPr>
        <p:txBody>
          <a:bodyPr wrap="square" rtlCol="0">
            <a:spAutoFit/>
          </a:bodyPr>
          <a:lstStyle/>
          <a:p>
            <a:r>
              <a:rPr lang="en-US" sz="1400" dirty="0" smtClean="0"/>
              <a:t>Notice that two new records were added since the writing of this searching tip was started?   The database is constantly in a state of flux as new records are added and old are removed!</a:t>
            </a:r>
            <a:endParaRPr lang="en-CA" sz="1400" dirty="0"/>
          </a:p>
        </p:txBody>
      </p:sp>
    </p:spTree>
    <p:extLst>
      <p:ext uri="{BB962C8B-B14F-4D97-AF65-F5344CB8AC3E}">
        <p14:creationId xmlns:p14="http://schemas.microsoft.com/office/powerpoint/2010/main" val="4104728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48680"/>
            <a:ext cx="8712968" cy="720080"/>
          </a:xfrm>
        </p:spPr>
        <p:txBody>
          <a:bodyPr>
            <a:normAutofit/>
          </a:bodyPr>
          <a:lstStyle/>
          <a:p>
            <a:pPr algn="ctr"/>
            <a:r>
              <a:rPr lang="en-CA" sz="4000" dirty="0" smtClean="0"/>
              <a:t>“All keyword fields”</a:t>
            </a:r>
            <a:endParaRPr lang="en-CA" sz="4000" dirty="0"/>
          </a:p>
        </p:txBody>
      </p:sp>
      <p:sp>
        <p:nvSpPr>
          <p:cNvPr id="3" name="Content Placeholder 2"/>
          <p:cNvSpPr>
            <a:spLocks noGrp="1"/>
          </p:cNvSpPr>
          <p:nvPr>
            <p:ph idx="1"/>
          </p:nvPr>
        </p:nvSpPr>
        <p:spPr>
          <a:xfrm>
            <a:off x="179512" y="1412776"/>
            <a:ext cx="8784976" cy="5184576"/>
          </a:xfrm>
        </p:spPr>
        <p:txBody>
          <a:bodyPr>
            <a:noAutofit/>
          </a:bodyPr>
          <a:lstStyle/>
          <a:p>
            <a:r>
              <a:rPr lang="en-CA" sz="2200" dirty="0" smtClean="0"/>
              <a:t>The “Search by” drop down menus in Bib record or Item record search tools contain lengthy field lists to help you narrow your search.  </a:t>
            </a:r>
          </a:p>
          <a:p>
            <a:pPr marL="0" indent="0">
              <a:buNone/>
            </a:pPr>
            <a:endParaRPr lang="en-CA" sz="2200" dirty="0" smtClean="0"/>
          </a:p>
          <a:p>
            <a:r>
              <a:rPr lang="en-CA" sz="2200" dirty="0" smtClean="0"/>
              <a:t>Searching by “</a:t>
            </a:r>
            <a:r>
              <a:rPr lang="en-CA" sz="2200" i="1" dirty="0" smtClean="0"/>
              <a:t>All keyword fields</a:t>
            </a:r>
            <a:r>
              <a:rPr lang="en-CA" sz="2200" dirty="0" smtClean="0"/>
              <a:t>” (at the top of the alphabetic list) is a very powerful way of pulling more results into your search.  </a:t>
            </a:r>
          </a:p>
          <a:p>
            <a:pPr marL="0" indent="0">
              <a:buNone/>
            </a:pPr>
            <a:endParaRPr lang="en-CA" sz="2200" dirty="0" smtClean="0"/>
          </a:p>
          <a:p>
            <a:r>
              <a:rPr lang="en-CA" sz="2200" dirty="0" smtClean="0"/>
              <a:t>Compare a Bib record “</a:t>
            </a:r>
            <a:r>
              <a:rPr lang="en-CA" sz="2200" i="1" dirty="0" smtClean="0"/>
              <a:t>Title</a:t>
            </a:r>
            <a:r>
              <a:rPr lang="en-CA" sz="2200" dirty="0" smtClean="0"/>
              <a:t>” search for the word “Legacy” with an “</a:t>
            </a:r>
            <a:r>
              <a:rPr lang="en-CA" sz="2200" i="1" dirty="0" smtClean="0"/>
              <a:t>All keyword fields</a:t>
            </a:r>
            <a:r>
              <a:rPr lang="en-CA" sz="2200" dirty="0" smtClean="0"/>
              <a:t>” search for the same.  A “</a:t>
            </a:r>
            <a:r>
              <a:rPr lang="en-CA" sz="2200" i="1" dirty="0" smtClean="0"/>
              <a:t>Title</a:t>
            </a:r>
            <a:r>
              <a:rPr lang="en-CA" sz="2200" dirty="0" smtClean="0"/>
              <a:t>” search returns over three hundred results, but an “</a:t>
            </a:r>
            <a:r>
              <a:rPr lang="en-CA" sz="2200" i="1" dirty="0" smtClean="0"/>
              <a:t>All keyword fields</a:t>
            </a:r>
            <a:r>
              <a:rPr lang="en-CA" sz="2200" dirty="0" smtClean="0"/>
              <a:t>” search returns over three thousand! </a:t>
            </a:r>
          </a:p>
          <a:p>
            <a:pPr marL="0" indent="0">
              <a:buNone/>
            </a:pPr>
            <a:endParaRPr lang="en-CA" sz="2200" dirty="0" smtClean="0"/>
          </a:p>
          <a:p>
            <a:r>
              <a:rPr lang="en-CA" sz="2200" dirty="0" smtClean="0"/>
              <a:t>After “</a:t>
            </a:r>
            <a:r>
              <a:rPr lang="en-CA" sz="2200" i="1" dirty="0" err="1" smtClean="0"/>
              <a:t>Ctrl+Shift+A</a:t>
            </a:r>
            <a:r>
              <a:rPr lang="en-CA" sz="2200" dirty="0" smtClean="0"/>
              <a:t>” to retrieve all records, click on format,  then author. On the next slide see how all items by Nora Roberts are grouped by format!  </a:t>
            </a:r>
          </a:p>
        </p:txBody>
      </p:sp>
      <p:sp>
        <p:nvSpPr>
          <p:cNvPr id="4" name="Slide Number Placeholder 3"/>
          <p:cNvSpPr>
            <a:spLocks noGrp="1"/>
          </p:cNvSpPr>
          <p:nvPr>
            <p:ph type="sldNum" sz="quarter" idx="12"/>
          </p:nvPr>
        </p:nvSpPr>
        <p:spPr/>
        <p:txBody>
          <a:bodyPr/>
          <a:lstStyle/>
          <a:p>
            <a:fld id="{59DE6EB8-52AB-45EA-A660-3E1EBFA72987}" type="slidenum">
              <a:rPr lang="en-US" smtClean="0"/>
              <a:t>12</a:t>
            </a:fld>
            <a:endParaRPr lang="en-US"/>
          </a:p>
        </p:txBody>
      </p:sp>
    </p:spTree>
    <p:extLst>
      <p:ext uri="{BB962C8B-B14F-4D97-AF65-F5344CB8AC3E}">
        <p14:creationId xmlns:p14="http://schemas.microsoft.com/office/powerpoint/2010/main" val="1619110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67544" y="836712"/>
            <a:ext cx="2559450" cy="5909310"/>
          </a:xfrm>
          <a:prstGeom prst="rect">
            <a:avLst/>
          </a:prstGeom>
          <a:noFill/>
        </p:spPr>
        <p:txBody>
          <a:bodyPr wrap="square" rtlCol="0">
            <a:spAutoFit/>
          </a:bodyPr>
          <a:lstStyle/>
          <a:p>
            <a:pPr marL="342900" indent="-342900">
              <a:buAutoNum type="arabicPeriod"/>
            </a:pPr>
            <a:r>
              <a:rPr lang="en-CA" dirty="0" smtClean="0"/>
              <a:t>Search Bib records by “All keyword fields” for “Legacy”</a:t>
            </a:r>
          </a:p>
          <a:p>
            <a:pPr marL="342900" indent="-342900">
              <a:buAutoNum type="arabicPeriod"/>
            </a:pPr>
            <a:r>
              <a:rPr lang="en-CA" dirty="0" smtClean="0"/>
              <a:t>Karate chop! (</a:t>
            </a:r>
            <a:r>
              <a:rPr lang="en-CA" i="1" dirty="0" err="1" smtClean="0"/>
              <a:t>Ctrl+Shift+A</a:t>
            </a:r>
            <a:r>
              <a:rPr lang="en-CA" dirty="0" smtClean="0"/>
              <a:t>)</a:t>
            </a:r>
          </a:p>
          <a:p>
            <a:pPr marL="342900" indent="-342900">
              <a:buAutoNum type="arabicPeriod"/>
            </a:pPr>
            <a:r>
              <a:rPr lang="en-CA" dirty="0" smtClean="0"/>
              <a:t>Click on “Format”</a:t>
            </a:r>
          </a:p>
          <a:p>
            <a:pPr marL="342900" indent="-342900">
              <a:buAutoNum type="arabicPeriod"/>
            </a:pPr>
            <a:r>
              <a:rPr lang="en-CA" dirty="0" smtClean="0"/>
              <a:t>Click on “Author”</a:t>
            </a:r>
          </a:p>
          <a:p>
            <a:pPr marL="342900" indent="-342900">
              <a:buAutoNum type="arabicPeriod"/>
            </a:pPr>
            <a:endParaRPr lang="en-CA" dirty="0"/>
          </a:p>
          <a:p>
            <a:r>
              <a:rPr lang="en-CA" dirty="0" smtClean="0"/>
              <a:t>Formats (i.e. books, audiobooks, etc.) by Nora Roberts (author)</a:t>
            </a:r>
          </a:p>
          <a:p>
            <a:r>
              <a:rPr lang="en-CA" dirty="0" smtClean="0"/>
              <a:t>are grouped together.</a:t>
            </a:r>
          </a:p>
          <a:p>
            <a:endParaRPr lang="en-CA" dirty="0"/>
          </a:p>
          <a:p>
            <a:r>
              <a:rPr lang="en-CA" dirty="0" smtClean="0"/>
              <a:t>Eight of the 3201 Bib records are “books” by Nora Roberts.  </a:t>
            </a:r>
          </a:p>
          <a:p>
            <a:endParaRPr lang="en-CA" dirty="0"/>
          </a:p>
          <a:p>
            <a:r>
              <a:rPr lang="en-CA" dirty="0" smtClean="0"/>
              <a:t>“Legacy” will be found either in the title or in the Bib record somewhere!</a:t>
            </a: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13</a:t>
            </a:fld>
            <a:endParaRPr lang="en-US"/>
          </a:p>
        </p:txBody>
      </p:sp>
      <p:pic>
        <p:nvPicPr>
          <p:cNvPr id="3" name="Picture 2"/>
          <p:cNvPicPr>
            <a:picLocks noChangeAspect="1"/>
          </p:cNvPicPr>
          <p:nvPr/>
        </p:nvPicPr>
        <p:blipFill>
          <a:blip r:embed="rId2"/>
          <a:stretch>
            <a:fillRect/>
          </a:stretch>
        </p:blipFill>
        <p:spPr>
          <a:xfrm>
            <a:off x="3275856" y="836712"/>
            <a:ext cx="4828605" cy="5040560"/>
          </a:xfrm>
          <a:prstGeom prst="rect">
            <a:avLst/>
          </a:prstGeom>
        </p:spPr>
      </p:pic>
      <p:sp>
        <p:nvSpPr>
          <p:cNvPr id="14" name="Oval 13"/>
          <p:cNvSpPr/>
          <p:nvPr/>
        </p:nvSpPr>
        <p:spPr>
          <a:xfrm>
            <a:off x="6335874" y="5674437"/>
            <a:ext cx="1787979" cy="288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131840" y="1550742"/>
            <a:ext cx="249589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131840" y="2132856"/>
            <a:ext cx="25202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3107452" y="3717032"/>
            <a:ext cx="3336756"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7936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14</a:t>
            </a:fld>
            <a:endParaRPr lang="en-US"/>
          </a:p>
        </p:txBody>
      </p:sp>
      <p:sp>
        <p:nvSpPr>
          <p:cNvPr id="12" name="TextBox 11"/>
          <p:cNvSpPr txBox="1"/>
          <p:nvPr/>
        </p:nvSpPr>
        <p:spPr>
          <a:xfrm>
            <a:off x="179512" y="1707049"/>
            <a:ext cx="2376264" cy="3416320"/>
          </a:xfrm>
          <a:prstGeom prst="rect">
            <a:avLst/>
          </a:prstGeom>
          <a:noFill/>
        </p:spPr>
        <p:txBody>
          <a:bodyPr wrap="square" rtlCol="0">
            <a:spAutoFit/>
          </a:bodyPr>
          <a:lstStyle/>
          <a:p>
            <a:r>
              <a:rPr lang="en-CA" dirty="0" smtClean="0"/>
              <a:t>Question…</a:t>
            </a:r>
          </a:p>
          <a:p>
            <a:endParaRPr lang="en-CA" dirty="0" smtClean="0"/>
          </a:p>
          <a:p>
            <a:r>
              <a:rPr lang="en-CA" dirty="0" smtClean="0"/>
              <a:t>In addition to this primary sort by author and secondary sort by format, can you also return a tertiary (3</a:t>
            </a:r>
            <a:r>
              <a:rPr lang="en-CA" baseline="30000" dirty="0" smtClean="0"/>
              <a:t>rd</a:t>
            </a:r>
            <a:r>
              <a:rPr lang="en-CA" dirty="0" smtClean="0"/>
              <a:t> level) sort by year of publication, so the books within this sort are in order of publication date?</a:t>
            </a:r>
            <a:endParaRPr lang="en-CA" dirty="0"/>
          </a:p>
        </p:txBody>
      </p:sp>
      <p:pic>
        <p:nvPicPr>
          <p:cNvPr id="16" name="Picture 15"/>
          <p:cNvPicPr>
            <a:picLocks noChangeAspect="1"/>
          </p:cNvPicPr>
          <p:nvPr/>
        </p:nvPicPr>
        <p:blipFill>
          <a:blip r:embed="rId2"/>
          <a:stretch>
            <a:fillRect/>
          </a:stretch>
        </p:blipFill>
        <p:spPr>
          <a:xfrm>
            <a:off x="3280156" y="841200"/>
            <a:ext cx="4824306" cy="5036072"/>
          </a:xfrm>
          <a:prstGeom prst="rect">
            <a:avLst/>
          </a:prstGeom>
        </p:spPr>
      </p:pic>
      <p:sp>
        <p:nvSpPr>
          <p:cNvPr id="11" name="Action Button: Help 10">
            <a:hlinkClick r:id="" action="ppaction://noaction" highlightClick="1"/>
          </p:cNvPr>
          <p:cNvSpPr/>
          <p:nvPr/>
        </p:nvSpPr>
        <p:spPr>
          <a:xfrm>
            <a:off x="8391447" y="3897051"/>
            <a:ext cx="432048" cy="432049"/>
          </a:xfrm>
          <a:prstGeom prst="actionButtonHelp">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Brace 8"/>
          <p:cNvSpPr/>
          <p:nvPr/>
        </p:nvSpPr>
        <p:spPr>
          <a:xfrm>
            <a:off x="6961052" y="3743692"/>
            <a:ext cx="288032" cy="10534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 </a:t>
            </a:r>
            <a:endParaRPr lang="en-CA" dirty="0"/>
          </a:p>
        </p:txBody>
      </p:sp>
      <p:sp>
        <p:nvSpPr>
          <p:cNvPr id="14" name="Oval 13"/>
          <p:cNvSpPr/>
          <p:nvPr/>
        </p:nvSpPr>
        <p:spPr>
          <a:xfrm>
            <a:off x="6520302" y="5576749"/>
            <a:ext cx="1755545" cy="3600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CA" dirty="0"/>
          </a:p>
        </p:txBody>
      </p:sp>
      <p:sp>
        <p:nvSpPr>
          <p:cNvPr id="13" name="Rectangle 12"/>
          <p:cNvSpPr/>
          <p:nvPr/>
        </p:nvSpPr>
        <p:spPr>
          <a:xfrm>
            <a:off x="3296568" y="3717032"/>
            <a:ext cx="3223734"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108771" y="1412776"/>
            <a:ext cx="2427560" cy="2097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3108772" y="1788833"/>
            <a:ext cx="2427560" cy="2000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45029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15</a:t>
            </a:fld>
            <a:endParaRPr lang="en-US"/>
          </a:p>
        </p:txBody>
      </p:sp>
      <p:sp>
        <p:nvSpPr>
          <p:cNvPr id="12" name="TextBox 11"/>
          <p:cNvSpPr txBox="1"/>
          <p:nvPr/>
        </p:nvSpPr>
        <p:spPr>
          <a:xfrm>
            <a:off x="251520" y="908720"/>
            <a:ext cx="2448272" cy="4616648"/>
          </a:xfrm>
          <a:prstGeom prst="rect">
            <a:avLst/>
          </a:prstGeom>
          <a:noFill/>
        </p:spPr>
        <p:txBody>
          <a:bodyPr wrap="square" rtlCol="0">
            <a:spAutoFit/>
          </a:bodyPr>
          <a:lstStyle/>
          <a:p>
            <a:pPr algn="ctr"/>
            <a:r>
              <a:rPr lang="en-CA" sz="2400" dirty="0" smtClean="0"/>
              <a:t>Answer:  YES</a:t>
            </a:r>
          </a:p>
          <a:p>
            <a:endParaRPr lang="en-CA" dirty="0" smtClean="0"/>
          </a:p>
          <a:p>
            <a:pPr marL="342900" indent="-342900">
              <a:buAutoNum type="arabicPeriod"/>
            </a:pPr>
            <a:r>
              <a:rPr lang="en-CA" dirty="0" smtClean="0"/>
              <a:t>Search Bib records by “All keyword fields” for “Legacy”</a:t>
            </a:r>
          </a:p>
          <a:p>
            <a:pPr marL="342900" indent="-342900">
              <a:buAutoNum type="arabicPeriod"/>
            </a:pPr>
            <a:r>
              <a:rPr lang="en-CA" dirty="0" smtClean="0"/>
              <a:t>Karate chop! (</a:t>
            </a:r>
            <a:r>
              <a:rPr lang="en-CA" i="1" dirty="0" err="1" smtClean="0"/>
              <a:t>Ctrl+Shift+A</a:t>
            </a:r>
            <a:r>
              <a:rPr lang="en-CA" dirty="0" smtClean="0"/>
              <a:t>)</a:t>
            </a:r>
          </a:p>
          <a:p>
            <a:pPr marL="342900" indent="-342900">
              <a:buAutoNum type="arabicPeriod"/>
            </a:pPr>
            <a:r>
              <a:rPr lang="en-CA" dirty="0" smtClean="0"/>
              <a:t>Click on “Publication Year” </a:t>
            </a:r>
          </a:p>
          <a:p>
            <a:pPr marL="342900" indent="-342900">
              <a:buAutoNum type="arabicPeriod"/>
            </a:pPr>
            <a:r>
              <a:rPr lang="en-CA" dirty="0" smtClean="0"/>
              <a:t>Click on “Format”</a:t>
            </a:r>
          </a:p>
          <a:p>
            <a:pPr marL="342900" indent="-342900">
              <a:buAutoNum type="arabicPeriod"/>
            </a:pPr>
            <a:r>
              <a:rPr lang="en-CA" dirty="0" smtClean="0"/>
              <a:t>Click on “Author”</a:t>
            </a:r>
          </a:p>
          <a:p>
            <a:pPr marL="342900" indent="-342900">
              <a:buAutoNum type="arabicPeriod"/>
            </a:pPr>
            <a:endParaRPr lang="en-CA" dirty="0"/>
          </a:p>
          <a:p>
            <a:r>
              <a:rPr lang="en-CA" dirty="0" smtClean="0"/>
              <a:t>Books (formats) by Nora Roberts (author)</a:t>
            </a:r>
          </a:p>
          <a:p>
            <a:r>
              <a:rPr lang="en-CA" dirty="0" smtClean="0"/>
              <a:t>are grouped together </a:t>
            </a:r>
            <a:r>
              <a:rPr lang="en-CA" i="1" dirty="0" smtClean="0"/>
              <a:t>and</a:t>
            </a:r>
            <a:r>
              <a:rPr lang="en-CA" dirty="0" smtClean="0"/>
              <a:t> sorted by date!</a:t>
            </a:r>
            <a:endParaRPr lang="en-CA" dirty="0"/>
          </a:p>
        </p:txBody>
      </p:sp>
      <p:sp>
        <p:nvSpPr>
          <p:cNvPr id="13" name="TextBox 12"/>
          <p:cNvSpPr txBox="1"/>
          <p:nvPr/>
        </p:nvSpPr>
        <p:spPr>
          <a:xfrm>
            <a:off x="755576" y="6016802"/>
            <a:ext cx="7488832" cy="646331"/>
          </a:xfrm>
          <a:prstGeom prst="rect">
            <a:avLst/>
          </a:prstGeom>
          <a:noFill/>
          <a:ln>
            <a:solidFill>
              <a:schemeClr val="accent1">
                <a:shade val="50000"/>
              </a:schemeClr>
            </a:solidFill>
          </a:ln>
        </p:spPr>
        <p:txBody>
          <a:bodyPr wrap="square" rtlCol="0">
            <a:spAutoFit/>
          </a:bodyPr>
          <a:lstStyle/>
          <a:p>
            <a:pPr algn="ctr"/>
            <a:r>
              <a:rPr lang="en-CA" dirty="0" smtClean="0"/>
              <a:t>Have fun experimenting with </a:t>
            </a:r>
            <a:r>
              <a:rPr lang="en-CA" dirty="0"/>
              <a:t>“Find Tools</a:t>
            </a:r>
            <a:r>
              <a:rPr lang="en-CA" dirty="0" smtClean="0"/>
              <a:t>”.  The </a:t>
            </a:r>
            <a:r>
              <a:rPr lang="en-CA" dirty="0"/>
              <a:t>more practice </a:t>
            </a:r>
            <a:r>
              <a:rPr lang="en-CA" dirty="0" smtClean="0"/>
              <a:t>you </a:t>
            </a:r>
            <a:r>
              <a:rPr lang="en-CA" dirty="0"/>
              <a:t>have, the better </a:t>
            </a:r>
            <a:r>
              <a:rPr lang="en-CA" dirty="0" smtClean="0"/>
              <a:t>you </a:t>
            </a:r>
            <a:r>
              <a:rPr lang="en-CA" dirty="0"/>
              <a:t>will be </a:t>
            </a:r>
            <a:r>
              <a:rPr lang="en-CA" dirty="0" smtClean="0"/>
              <a:t>at finding the </a:t>
            </a:r>
            <a:r>
              <a:rPr lang="en-CA" dirty="0"/>
              <a:t>Bib or item record you need! </a:t>
            </a:r>
          </a:p>
        </p:txBody>
      </p:sp>
      <p:sp>
        <p:nvSpPr>
          <p:cNvPr id="3" name="Smiley Face 2"/>
          <p:cNvSpPr/>
          <p:nvPr/>
        </p:nvSpPr>
        <p:spPr>
          <a:xfrm>
            <a:off x="8352308" y="4077072"/>
            <a:ext cx="360040" cy="36004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2"/>
          <a:stretch>
            <a:fillRect/>
          </a:stretch>
        </p:blipFill>
        <p:spPr>
          <a:xfrm>
            <a:off x="3261946" y="787680"/>
            <a:ext cx="4900058" cy="5170780"/>
          </a:xfrm>
          <a:prstGeom prst="rect">
            <a:avLst/>
          </a:prstGeom>
        </p:spPr>
      </p:pic>
      <p:sp>
        <p:nvSpPr>
          <p:cNvPr id="15" name="Rectangle 14"/>
          <p:cNvSpPr/>
          <p:nvPr/>
        </p:nvSpPr>
        <p:spPr>
          <a:xfrm>
            <a:off x="3261946" y="3755700"/>
            <a:ext cx="3686318" cy="10414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Brace 8"/>
          <p:cNvSpPr/>
          <p:nvPr/>
        </p:nvSpPr>
        <p:spPr>
          <a:xfrm>
            <a:off x="7138568" y="3755700"/>
            <a:ext cx="296394" cy="1041452"/>
          </a:xfrm>
          <a:prstGeom prst="rightBrace">
            <a:avLst>
              <a:gd name="adj1" fmla="val 5595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292852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204864"/>
            <a:ext cx="7772400" cy="1362456"/>
          </a:xfrm>
        </p:spPr>
        <p:txBody>
          <a:bodyPr/>
          <a:lstStyle/>
          <a:p>
            <a:pPr algn="ctr"/>
            <a:r>
              <a:rPr lang="en-CA" dirty="0" smtClean="0">
                <a:solidFill>
                  <a:srgbClr val="4DE1EA"/>
                </a:solidFill>
              </a:rPr>
              <a:t>Editing Item </a:t>
            </a:r>
            <a:r>
              <a:rPr lang="en-CA" dirty="0">
                <a:solidFill>
                  <a:srgbClr val="4DE1EA"/>
                </a:solidFill>
              </a:rPr>
              <a:t>R</a:t>
            </a:r>
            <a:r>
              <a:rPr lang="en-CA" dirty="0" smtClean="0">
                <a:solidFill>
                  <a:srgbClr val="4DE1EA"/>
                </a:solidFill>
              </a:rPr>
              <a:t>ecords</a:t>
            </a:r>
            <a:endParaRPr lang="en-CA" dirty="0">
              <a:solidFill>
                <a:srgbClr val="4DE1EA"/>
              </a:solidFill>
            </a:endParaRPr>
          </a:p>
        </p:txBody>
      </p:sp>
      <p:sp>
        <p:nvSpPr>
          <p:cNvPr id="2" name="Slide Number Placeholder 1"/>
          <p:cNvSpPr>
            <a:spLocks noGrp="1"/>
          </p:cNvSpPr>
          <p:nvPr>
            <p:ph type="sldNum" sz="quarter" idx="12"/>
          </p:nvPr>
        </p:nvSpPr>
        <p:spPr/>
        <p:txBody>
          <a:bodyPr/>
          <a:lstStyle/>
          <a:p>
            <a:fld id="{59DE6EB8-52AB-45EA-A660-3E1EBFA72987}" type="slidenum">
              <a:rPr lang="en-US" smtClean="0"/>
              <a:pPr/>
              <a:t>16</a:t>
            </a:fld>
            <a:endParaRPr lang="en-US"/>
          </a:p>
        </p:txBody>
      </p:sp>
    </p:spTree>
    <p:extLst>
      <p:ext uri="{BB962C8B-B14F-4D97-AF65-F5344CB8AC3E}">
        <p14:creationId xmlns:p14="http://schemas.microsoft.com/office/powerpoint/2010/main" val="651075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852704"/>
          </a:xfrm>
        </p:spPr>
        <p:txBody>
          <a:bodyPr/>
          <a:lstStyle/>
          <a:p>
            <a:pPr algn="ctr"/>
            <a:r>
              <a:rPr lang="en-CA" dirty="0" smtClean="0"/>
              <a:t>Editing Item Records</a:t>
            </a:r>
            <a:endParaRPr lang="en-CA" dirty="0"/>
          </a:p>
        </p:txBody>
      </p:sp>
      <p:sp>
        <p:nvSpPr>
          <p:cNvPr id="6" name="Content Placeholder 5"/>
          <p:cNvSpPr>
            <a:spLocks noGrp="1"/>
          </p:cNvSpPr>
          <p:nvPr>
            <p:ph idx="1"/>
          </p:nvPr>
        </p:nvSpPr>
        <p:spPr>
          <a:xfrm>
            <a:off x="1187624" y="1556792"/>
            <a:ext cx="6768752" cy="4608512"/>
          </a:xfrm>
        </p:spPr>
        <p:txBody>
          <a:bodyPr>
            <a:normAutofit fontScale="40000" lnSpcReduction="20000"/>
          </a:bodyPr>
          <a:lstStyle/>
          <a:p>
            <a:pPr marL="514350" indent="-514350">
              <a:lnSpc>
                <a:spcPct val="120000"/>
              </a:lnSpc>
              <a:buFont typeface="+mj-lt"/>
              <a:buAutoNum type="arabicPeriod"/>
            </a:pPr>
            <a:r>
              <a:rPr lang="en-CA" sz="4000" dirty="0" smtClean="0"/>
              <a:t>Find and open the item record (usually by scanning a barcode into an Item Record Find Tool, or by checking the item in, and double clicking on the line to open it).</a:t>
            </a:r>
          </a:p>
          <a:p>
            <a:pPr marL="514350" indent="-514350">
              <a:lnSpc>
                <a:spcPct val="120000"/>
              </a:lnSpc>
              <a:buFont typeface="+mj-lt"/>
              <a:buAutoNum type="arabicPeriod"/>
            </a:pPr>
            <a:r>
              <a:rPr lang="en-CA" sz="4000" dirty="0" smtClean="0"/>
              <a:t>Change the field requiring correction…for example…</a:t>
            </a:r>
          </a:p>
          <a:p>
            <a:pPr marL="1136142" lvl="1" indent="-742950">
              <a:lnSpc>
                <a:spcPct val="120000"/>
              </a:lnSpc>
              <a:buFont typeface="+mj-lt"/>
              <a:buAutoNum type="alphaLcParenR"/>
            </a:pPr>
            <a:r>
              <a:rPr lang="en-CA" sz="4000" dirty="0" smtClean="0"/>
              <a:t>Change the collection code by clicking on the drop down arrow in that field and selecting another from the list.</a:t>
            </a:r>
          </a:p>
          <a:p>
            <a:pPr marL="1136142" lvl="1" indent="-742950">
              <a:lnSpc>
                <a:spcPct val="120000"/>
              </a:lnSpc>
              <a:buFont typeface="+mj-lt"/>
              <a:buAutoNum type="alphaLcParenR"/>
            </a:pPr>
            <a:r>
              <a:rPr lang="en-CA" sz="4000" dirty="0" smtClean="0"/>
              <a:t>Change the shelving location (if used by your library) by selecting another from the drop down list.</a:t>
            </a:r>
          </a:p>
          <a:p>
            <a:pPr marL="1136142" lvl="1" indent="-742950">
              <a:lnSpc>
                <a:spcPct val="120000"/>
              </a:lnSpc>
              <a:buFont typeface="+mj-lt"/>
              <a:buAutoNum type="alphaLcParenR"/>
            </a:pPr>
            <a:r>
              <a:rPr lang="en-CA" sz="4000" dirty="0" smtClean="0"/>
              <a:t>Correct the spine label by entering information into the correct call number fields.  Follow formatting rules.</a:t>
            </a:r>
          </a:p>
          <a:p>
            <a:pPr marL="1136142" lvl="1" indent="-742950">
              <a:lnSpc>
                <a:spcPct val="120000"/>
              </a:lnSpc>
              <a:buFont typeface="+mj-lt"/>
              <a:buAutoNum type="alphaLcParenR"/>
            </a:pPr>
            <a:r>
              <a:rPr lang="en-CA" sz="4000" dirty="0" smtClean="0"/>
              <a:t>Link to another Bib record by entering another Bib Control Number in the top right area of the item record.</a:t>
            </a:r>
          </a:p>
          <a:p>
            <a:pPr marL="1136142" lvl="1" indent="-742950">
              <a:lnSpc>
                <a:spcPct val="120000"/>
              </a:lnSpc>
              <a:buFont typeface="+mj-lt"/>
              <a:buAutoNum type="alphaLcParenR"/>
            </a:pPr>
            <a:r>
              <a:rPr lang="en-CA" sz="4000" dirty="0" smtClean="0"/>
              <a:t>Replace a tattered barcode by highlighting the old barcode and overwriting it by scanning the new barcode.</a:t>
            </a:r>
          </a:p>
          <a:p>
            <a:pPr marL="514350" indent="-514350">
              <a:buFont typeface="+mj-lt"/>
              <a:buAutoNum type="arabicPeriod"/>
            </a:pPr>
            <a:r>
              <a:rPr lang="en-CA" sz="4000" dirty="0" smtClean="0"/>
              <a:t>Save your changes.  Polaris will prompt you to save your changes when you close the record. Click “Ctrl + S” or the </a:t>
            </a:r>
            <a:r>
              <a:rPr lang="en-CA" sz="4000" dirty="0"/>
              <a:t>s</a:t>
            </a:r>
            <a:r>
              <a:rPr lang="en-CA" sz="4000" dirty="0" smtClean="0"/>
              <a:t>ave icon.</a:t>
            </a:r>
          </a:p>
          <a:p>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17</a:t>
            </a:fld>
            <a:endParaRPr lang="en-US"/>
          </a:p>
        </p:txBody>
      </p:sp>
      <p:cxnSp>
        <p:nvCxnSpPr>
          <p:cNvPr id="3" name="Straight Arrow Connector 2"/>
          <p:cNvCxnSpPr/>
          <p:nvPr/>
        </p:nvCxnSpPr>
        <p:spPr>
          <a:xfrm>
            <a:off x="6436339" y="5686685"/>
            <a:ext cx="583933" cy="82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14858" t="15266" r="13821" b="14122"/>
          <a:stretch/>
        </p:blipFill>
        <p:spPr>
          <a:xfrm>
            <a:off x="7089583" y="5589240"/>
            <a:ext cx="360040" cy="360040"/>
          </a:xfrm>
          <a:prstGeom prst="rect">
            <a:avLst/>
          </a:prstGeom>
        </p:spPr>
      </p:pic>
    </p:spTree>
    <p:extLst>
      <p:ext uri="{BB962C8B-B14F-4D97-AF65-F5344CB8AC3E}">
        <p14:creationId xmlns:p14="http://schemas.microsoft.com/office/powerpoint/2010/main" val="2528419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8640"/>
            <a:ext cx="8229600" cy="1143000"/>
          </a:xfrm>
        </p:spPr>
        <p:txBody>
          <a:bodyPr>
            <a:normAutofit/>
          </a:bodyPr>
          <a:lstStyle/>
          <a:p>
            <a:r>
              <a:rPr lang="en-CA" dirty="0" smtClean="0"/>
              <a:t>Editing Item Records-Example 1</a:t>
            </a: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18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692449"/>
            <a:ext cx="5320518" cy="4098404"/>
          </a:xfrm>
          <a:prstGeom prst="rect">
            <a:avLst/>
          </a:prstGeom>
        </p:spPr>
      </p:pic>
      <p:sp>
        <p:nvSpPr>
          <p:cNvPr id="3" name="TextBox 2"/>
          <p:cNvSpPr txBox="1"/>
          <p:nvPr/>
        </p:nvSpPr>
        <p:spPr>
          <a:xfrm>
            <a:off x="179512" y="1692449"/>
            <a:ext cx="3168352" cy="3293209"/>
          </a:xfrm>
          <a:prstGeom prst="rect">
            <a:avLst/>
          </a:prstGeom>
          <a:noFill/>
        </p:spPr>
        <p:txBody>
          <a:bodyPr wrap="square" rtlCol="0">
            <a:spAutoFit/>
          </a:bodyPr>
          <a:lstStyle/>
          <a:p>
            <a:r>
              <a:rPr lang="en-CA" sz="1600" dirty="0" smtClean="0"/>
              <a:t>“George and the robbers”, an older book, was found shelved in the juvenile section, but it should be with the picture books, and you intend to move it there…</a:t>
            </a:r>
          </a:p>
          <a:p>
            <a:endParaRPr lang="en-CA" sz="1600" dirty="0" smtClean="0"/>
          </a:p>
          <a:p>
            <a:pPr marL="342900" indent="-342900">
              <a:buAutoNum type="arabicPeriod"/>
            </a:pPr>
            <a:r>
              <a:rPr lang="en-CA" sz="1600" dirty="0" smtClean="0"/>
              <a:t>Change the collection code.</a:t>
            </a:r>
          </a:p>
          <a:p>
            <a:pPr marL="342900" indent="-342900">
              <a:buAutoNum type="arabicPeriod"/>
            </a:pPr>
            <a:r>
              <a:rPr lang="en-CA" sz="1600" dirty="0" smtClean="0"/>
              <a:t>Change the shelf location.</a:t>
            </a:r>
          </a:p>
          <a:p>
            <a:pPr marL="342900" indent="-342900">
              <a:buAutoNum type="arabicPeriod"/>
            </a:pPr>
            <a:r>
              <a:rPr lang="en-CA" sz="1600" dirty="0" smtClean="0"/>
              <a:t>Change the call number prefix.</a:t>
            </a:r>
          </a:p>
          <a:p>
            <a:pPr marL="342900" indent="-342900">
              <a:buAutoNum type="arabicPeriod"/>
            </a:pPr>
            <a:r>
              <a:rPr lang="en-CA" sz="1600" dirty="0" smtClean="0"/>
              <a:t>Save changes and print a new spine label. </a:t>
            </a:r>
          </a:p>
          <a:p>
            <a:pPr marL="342900" indent="-342900">
              <a:buAutoNum type="arabicPeriod"/>
            </a:pPr>
            <a:r>
              <a:rPr lang="en-CA" sz="1600" dirty="0" smtClean="0"/>
              <a:t>Shelve in the correct section.</a:t>
            </a:r>
            <a:endParaRPr lang="en-CA" sz="1600" dirty="0"/>
          </a:p>
        </p:txBody>
      </p:sp>
      <p:sp>
        <p:nvSpPr>
          <p:cNvPr id="7" name="Oval 6"/>
          <p:cNvSpPr/>
          <p:nvPr/>
        </p:nvSpPr>
        <p:spPr>
          <a:xfrm>
            <a:off x="3779912" y="3292243"/>
            <a:ext cx="2628292"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6732240" y="2979594"/>
            <a:ext cx="200815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5724128" y="3965823"/>
            <a:ext cx="136815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4067944" y="3292242"/>
            <a:ext cx="432048" cy="369332"/>
          </a:xfrm>
          <a:prstGeom prst="rect">
            <a:avLst/>
          </a:prstGeom>
          <a:noFill/>
        </p:spPr>
        <p:txBody>
          <a:bodyPr wrap="square" rtlCol="0">
            <a:spAutoFit/>
          </a:bodyPr>
          <a:lstStyle/>
          <a:p>
            <a:r>
              <a:rPr lang="en-US" dirty="0" smtClean="0">
                <a:latin typeface="Wingdings 2" panose="05020102010507070707" pitchFamily="18" charset="2"/>
              </a:rPr>
              <a:t>j</a:t>
            </a:r>
            <a:endParaRPr lang="en-US" dirty="0">
              <a:latin typeface="Wingdings 2" panose="05020102010507070707" pitchFamily="18" charset="2"/>
            </a:endParaRPr>
          </a:p>
        </p:txBody>
      </p:sp>
      <p:sp>
        <p:nvSpPr>
          <p:cNvPr id="16" name="TextBox 15"/>
          <p:cNvSpPr txBox="1"/>
          <p:nvPr/>
        </p:nvSpPr>
        <p:spPr>
          <a:xfrm>
            <a:off x="7736314" y="2979594"/>
            <a:ext cx="364077" cy="338554"/>
          </a:xfrm>
          <a:prstGeom prst="rect">
            <a:avLst/>
          </a:prstGeom>
          <a:noFill/>
        </p:spPr>
        <p:txBody>
          <a:bodyPr wrap="square" rtlCol="0">
            <a:spAutoFit/>
          </a:bodyPr>
          <a:lstStyle/>
          <a:p>
            <a:r>
              <a:rPr lang="en-US" sz="1600" dirty="0">
                <a:latin typeface="Wingdings 2" panose="05020102010507070707" pitchFamily="18" charset="2"/>
              </a:rPr>
              <a:t>k</a:t>
            </a:r>
            <a:endParaRPr lang="en-US" sz="1600" dirty="0" smtClean="0">
              <a:latin typeface="Wingdings 2" panose="05020102010507070707" pitchFamily="18" charset="2"/>
            </a:endParaRPr>
          </a:p>
        </p:txBody>
      </p:sp>
      <p:sp>
        <p:nvSpPr>
          <p:cNvPr id="17" name="TextBox 16"/>
          <p:cNvSpPr txBox="1"/>
          <p:nvPr/>
        </p:nvSpPr>
        <p:spPr>
          <a:xfrm>
            <a:off x="6516216" y="3925173"/>
            <a:ext cx="360040" cy="369332"/>
          </a:xfrm>
          <a:prstGeom prst="rect">
            <a:avLst/>
          </a:prstGeom>
          <a:noFill/>
        </p:spPr>
        <p:txBody>
          <a:bodyPr wrap="square" rtlCol="0">
            <a:spAutoFit/>
          </a:bodyPr>
          <a:lstStyle/>
          <a:p>
            <a:r>
              <a:rPr lang="en-US" dirty="0" smtClean="0">
                <a:latin typeface="Wingdings 2" panose="05020102010507070707" pitchFamily="18" charset="2"/>
              </a:rPr>
              <a:t>l</a:t>
            </a:r>
            <a:endParaRPr lang="en-US" dirty="0">
              <a:latin typeface="Wingdings 2" panose="05020102010507070707" pitchFamily="18" charset="2"/>
            </a:endParaRPr>
          </a:p>
        </p:txBody>
      </p:sp>
    </p:spTree>
    <p:extLst>
      <p:ext uri="{BB962C8B-B14F-4D97-AF65-F5344CB8AC3E}">
        <p14:creationId xmlns:p14="http://schemas.microsoft.com/office/powerpoint/2010/main" val="442964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628800"/>
            <a:ext cx="5535006" cy="4253755"/>
          </a:xfrm>
          <a:prstGeom prst="rect">
            <a:avLst/>
          </a:prstGeom>
        </p:spPr>
      </p:pic>
      <p:sp>
        <p:nvSpPr>
          <p:cNvPr id="5" name="Title 4"/>
          <p:cNvSpPr>
            <a:spLocks noGrp="1"/>
          </p:cNvSpPr>
          <p:nvPr>
            <p:ph type="title"/>
          </p:nvPr>
        </p:nvSpPr>
        <p:spPr>
          <a:xfrm>
            <a:off x="467544" y="548680"/>
            <a:ext cx="8229600" cy="720080"/>
          </a:xfrm>
        </p:spPr>
        <p:txBody>
          <a:bodyPr>
            <a:normAutofit/>
          </a:bodyPr>
          <a:lstStyle/>
          <a:p>
            <a:r>
              <a:rPr lang="en-CA" sz="4000" dirty="0" smtClean="0"/>
              <a:t>Editing Item Records-Example 1 cont’d.</a:t>
            </a:r>
            <a:endParaRPr lang="en-CA" sz="4000" dirty="0"/>
          </a:p>
        </p:txBody>
      </p:sp>
      <p:sp>
        <p:nvSpPr>
          <p:cNvPr id="4" name="Slide Number Placeholder 3"/>
          <p:cNvSpPr>
            <a:spLocks noGrp="1"/>
          </p:cNvSpPr>
          <p:nvPr>
            <p:ph type="sldNum" sz="quarter" idx="12"/>
          </p:nvPr>
        </p:nvSpPr>
        <p:spPr/>
        <p:txBody>
          <a:bodyPr/>
          <a:lstStyle/>
          <a:p>
            <a:fld id="{59DE6EB8-52AB-45EA-A660-3E1EBFA72987}" type="slidenum">
              <a:rPr lang="en-US" smtClean="0"/>
              <a:t>19</a:t>
            </a:fld>
            <a:endParaRPr lang="en-US"/>
          </a:p>
        </p:txBody>
      </p:sp>
      <p:sp>
        <p:nvSpPr>
          <p:cNvPr id="7" name="Oval 6"/>
          <p:cNvSpPr/>
          <p:nvPr/>
        </p:nvSpPr>
        <p:spPr>
          <a:xfrm>
            <a:off x="3779912" y="3372991"/>
            <a:ext cx="262829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6732240" y="2979594"/>
            <a:ext cx="200815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5724128" y="3965823"/>
            <a:ext cx="136815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251520" y="2132856"/>
            <a:ext cx="2880320" cy="2308324"/>
          </a:xfrm>
          <a:prstGeom prst="rect">
            <a:avLst/>
          </a:prstGeom>
          <a:noFill/>
        </p:spPr>
        <p:txBody>
          <a:bodyPr wrap="square" rtlCol="0">
            <a:spAutoFit/>
          </a:bodyPr>
          <a:lstStyle/>
          <a:p>
            <a:r>
              <a:rPr lang="en-CA" dirty="0" smtClean="0"/>
              <a:t>Finished edits and saved!</a:t>
            </a:r>
          </a:p>
          <a:p>
            <a:endParaRPr lang="en-CA" dirty="0"/>
          </a:p>
          <a:p>
            <a:r>
              <a:rPr lang="en-CA" dirty="0" smtClean="0"/>
              <a:t>Your consultant may be able to add new collection codes and shelf locations to the drop down menus.</a:t>
            </a:r>
          </a:p>
          <a:p>
            <a:endParaRPr lang="en-CA" dirty="0"/>
          </a:p>
          <a:p>
            <a:r>
              <a:rPr lang="en-CA" dirty="0" smtClean="0"/>
              <a:t>Call or email headquarters!</a:t>
            </a:r>
            <a:endParaRPr lang="en-CA" dirty="0"/>
          </a:p>
        </p:txBody>
      </p:sp>
    </p:spTree>
    <p:extLst>
      <p:ext uri="{BB962C8B-B14F-4D97-AF65-F5344CB8AC3E}">
        <p14:creationId xmlns:p14="http://schemas.microsoft.com/office/powerpoint/2010/main" val="338732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640960" cy="852704"/>
          </a:xfrm>
        </p:spPr>
        <p:txBody>
          <a:bodyPr>
            <a:noAutofit/>
          </a:bodyPr>
          <a:lstStyle/>
          <a:p>
            <a:pPr algn="ctr"/>
            <a:r>
              <a:rPr lang="en-CA" sz="4000" dirty="0" smtClean="0">
                <a:solidFill>
                  <a:srgbClr val="04617B"/>
                </a:solidFill>
              </a:rPr>
              <a:t>Table of Contents for Part 2</a:t>
            </a:r>
            <a:endParaRPr lang="en-CA" sz="4000" dirty="0">
              <a:solidFill>
                <a:srgbClr val="04617B"/>
              </a:solidFill>
            </a:endParaRPr>
          </a:p>
        </p:txBody>
      </p:sp>
      <p:sp>
        <p:nvSpPr>
          <p:cNvPr id="3" name="Content Placeholder 2"/>
          <p:cNvSpPr>
            <a:spLocks noGrp="1"/>
          </p:cNvSpPr>
          <p:nvPr>
            <p:ph idx="1"/>
          </p:nvPr>
        </p:nvSpPr>
        <p:spPr>
          <a:xfrm>
            <a:off x="539552" y="1340768"/>
            <a:ext cx="8136904" cy="5040560"/>
          </a:xfrm>
          <a:ln>
            <a:solidFill>
              <a:schemeClr val="accent1"/>
            </a:solidFill>
          </a:ln>
        </p:spPr>
        <p:txBody>
          <a:bodyPr>
            <a:normAutofit/>
          </a:bodyPr>
          <a:lstStyle/>
          <a:p>
            <a:pPr marL="514350" indent="-514350">
              <a:buFont typeface="+mj-lt"/>
              <a:buAutoNum type="arabicPeriod"/>
            </a:pPr>
            <a:r>
              <a:rPr lang="en-CA" b="1" dirty="0" smtClean="0"/>
              <a:t>Search tips</a:t>
            </a:r>
            <a:r>
              <a:rPr lang="en-CA" dirty="0" smtClean="0"/>
              <a:t> (pages 3-15)</a:t>
            </a:r>
          </a:p>
          <a:p>
            <a:pPr marL="850392" lvl="1" indent="-457200">
              <a:buFont typeface="+mj-lt"/>
              <a:buAutoNum type="alphaLcParenR"/>
            </a:pPr>
            <a:r>
              <a:rPr lang="en-CA" dirty="0" smtClean="0"/>
              <a:t>The “Karate Chop” – “</a:t>
            </a:r>
            <a:r>
              <a:rPr lang="en-CA" i="1" dirty="0" err="1" smtClean="0"/>
              <a:t>Ctrl+Shift+A</a:t>
            </a:r>
            <a:r>
              <a:rPr lang="en-CA" dirty="0" smtClean="0"/>
              <a:t>”</a:t>
            </a:r>
          </a:p>
          <a:p>
            <a:pPr marL="850392" lvl="1" indent="-457200">
              <a:buFont typeface="+mj-lt"/>
              <a:buAutoNum type="alphaLcParenR"/>
            </a:pPr>
            <a:r>
              <a:rPr lang="en-CA" dirty="0" smtClean="0"/>
              <a:t>Secondary Sorting</a:t>
            </a:r>
          </a:p>
          <a:p>
            <a:pPr marL="850392" lvl="1" indent="-457200">
              <a:buFont typeface="+mj-lt"/>
              <a:buAutoNum type="alphaLcParenR"/>
            </a:pPr>
            <a:r>
              <a:rPr lang="en-CA" dirty="0" smtClean="0"/>
              <a:t>“All Keyword Fields” searching</a:t>
            </a:r>
          </a:p>
          <a:p>
            <a:pPr marL="514350" indent="-514350">
              <a:buFont typeface="+mj-lt"/>
              <a:buAutoNum type="arabicPeriod"/>
            </a:pPr>
            <a:r>
              <a:rPr lang="en-CA" b="1" dirty="0" smtClean="0"/>
              <a:t>Editing item records</a:t>
            </a:r>
            <a:r>
              <a:rPr lang="en-CA" dirty="0" smtClean="0"/>
              <a:t> (pages 16-26)</a:t>
            </a:r>
          </a:p>
          <a:p>
            <a:pPr marL="514350" indent="-514350">
              <a:buFont typeface="+mj-lt"/>
              <a:buAutoNum type="arabicPeriod"/>
            </a:pPr>
            <a:r>
              <a:rPr lang="en-CA" b="1" dirty="0" smtClean="0"/>
              <a:t>Entering item record “</a:t>
            </a:r>
            <a:r>
              <a:rPr lang="en-CA" b="1" i="1" dirty="0" smtClean="0"/>
              <a:t>volume field”</a:t>
            </a:r>
            <a:r>
              <a:rPr lang="en-CA" b="1" dirty="0" smtClean="0"/>
              <a:t> data</a:t>
            </a:r>
            <a:r>
              <a:rPr lang="en-CA" dirty="0" smtClean="0"/>
              <a:t> for multiple–volume (multi-part) Bib records (p. 27-78)</a:t>
            </a:r>
          </a:p>
          <a:p>
            <a:pPr marL="850392" lvl="1" indent="-457200">
              <a:buFont typeface="+mj-lt"/>
              <a:buAutoNum type="alphaLcParenR"/>
            </a:pPr>
            <a:r>
              <a:rPr lang="en-CA" dirty="0"/>
              <a:t>Definitions and </a:t>
            </a:r>
            <a:r>
              <a:rPr lang="en-CA" dirty="0" smtClean="0"/>
              <a:t>protocols</a:t>
            </a:r>
            <a:endParaRPr lang="en-CA" dirty="0"/>
          </a:p>
          <a:p>
            <a:pPr marL="850392" lvl="1" indent="-457200">
              <a:buFont typeface="+mj-lt"/>
              <a:buAutoNum type="alphaLcParenR"/>
            </a:pPr>
            <a:r>
              <a:rPr lang="en-CA" dirty="0"/>
              <a:t>Magazines, serials, discs and other multiple volume Bib record examples</a:t>
            </a:r>
          </a:p>
          <a:p>
            <a:pPr marL="514350" indent="-514350">
              <a:buFont typeface="+mj-lt"/>
              <a:buAutoNum type="arabicPeriod"/>
            </a:pPr>
            <a:r>
              <a:rPr lang="en-CA" b="1" dirty="0" smtClean="0"/>
              <a:t>Quiz questions</a:t>
            </a:r>
            <a:r>
              <a:rPr lang="en-CA" dirty="0" smtClean="0"/>
              <a:t> (pages 79-end)</a:t>
            </a:r>
          </a:p>
          <a:p>
            <a:pPr marL="393192" lvl="1" indent="0">
              <a:buNone/>
            </a:pPr>
            <a:endParaRPr lang="en-CA" dirty="0"/>
          </a:p>
          <a:p>
            <a:pPr marL="393192" lvl="1" indent="0">
              <a:buNone/>
            </a:pPr>
            <a:endParaRPr lang="en-CA" dirty="0" smtClean="0"/>
          </a:p>
          <a:p>
            <a:pPr marL="393192" lvl="1" indent="0">
              <a:buNone/>
            </a:pPr>
            <a:endParaRPr lang="en-CA" dirty="0" smtClean="0"/>
          </a:p>
          <a:p>
            <a:pPr lvl="1">
              <a:buFont typeface="Arial" pitchFamily="34" charset="0"/>
              <a:buChar char="•"/>
            </a:pPr>
            <a:endParaRPr lang="en-CA" dirty="0"/>
          </a:p>
          <a:p>
            <a:pPr lvl="1">
              <a:buFont typeface="Arial" pitchFamily="34" charset="0"/>
              <a:buChar char="•"/>
            </a:pP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2</a:t>
            </a:fld>
            <a:endParaRPr lang="en-US"/>
          </a:p>
        </p:txBody>
      </p:sp>
    </p:spTree>
    <p:extLst>
      <p:ext uri="{BB962C8B-B14F-4D97-AF65-F5344CB8AC3E}">
        <p14:creationId xmlns:p14="http://schemas.microsoft.com/office/powerpoint/2010/main" val="2550713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690" y="1658541"/>
            <a:ext cx="5345774" cy="4146723"/>
          </a:xfrm>
          <a:prstGeom prst="rect">
            <a:avLst/>
          </a:prstGeom>
        </p:spPr>
      </p:pic>
      <p:sp>
        <p:nvSpPr>
          <p:cNvPr id="4" name="Slide Number Placeholder 3"/>
          <p:cNvSpPr>
            <a:spLocks noGrp="1"/>
          </p:cNvSpPr>
          <p:nvPr>
            <p:ph type="sldNum" sz="quarter" idx="12"/>
          </p:nvPr>
        </p:nvSpPr>
        <p:spPr/>
        <p:txBody>
          <a:bodyPr/>
          <a:lstStyle/>
          <a:p>
            <a:fld id="{59DE6EB8-52AB-45EA-A660-3E1EBFA72987}" type="slidenum">
              <a:rPr lang="en-US" smtClean="0"/>
              <a:t>20</a:t>
            </a:fld>
            <a:endParaRPr lang="en-US"/>
          </a:p>
        </p:txBody>
      </p:sp>
      <p:sp>
        <p:nvSpPr>
          <p:cNvPr id="9" name="Oval 8"/>
          <p:cNvSpPr/>
          <p:nvPr/>
        </p:nvSpPr>
        <p:spPr>
          <a:xfrm>
            <a:off x="5436096" y="3933056"/>
            <a:ext cx="1584176"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107504" y="1458496"/>
            <a:ext cx="3295186" cy="5262979"/>
          </a:xfrm>
          <a:prstGeom prst="rect">
            <a:avLst/>
          </a:prstGeom>
          <a:noFill/>
        </p:spPr>
        <p:txBody>
          <a:bodyPr wrap="square" rtlCol="0">
            <a:spAutoFit/>
          </a:bodyPr>
          <a:lstStyle/>
          <a:p>
            <a:r>
              <a:rPr lang="en-CA" sz="1600" dirty="0" smtClean="0"/>
              <a:t>In this example, the first six digits of the classification number should NOT be in the prefix field-they should all be in the </a:t>
            </a:r>
            <a:r>
              <a:rPr lang="en-CA" sz="1600" dirty="0"/>
              <a:t>C</a:t>
            </a:r>
            <a:r>
              <a:rPr lang="en-CA" sz="1600" dirty="0" smtClean="0"/>
              <a:t>lass field! </a:t>
            </a:r>
          </a:p>
          <a:p>
            <a:endParaRPr lang="en-CA" sz="1600" dirty="0"/>
          </a:p>
          <a:p>
            <a:r>
              <a:rPr lang="en-CA" sz="1600" dirty="0" smtClean="0"/>
              <a:t>Enter the complete classification number in the Class field, and leave the Prefix field blank. </a:t>
            </a:r>
          </a:p>
          <a:p>
            <a:endParaRPr lang="en-CA" sz="1600" dirty="0"/>
          </a:p>
          <a:p>
            <a:r>
              <a:rPr lang="en-CA" sz="1600" dirty="0" smtClean="0"/>
              <a:t>Three digits after the period are usually sufficient, but more can be used.</a:t>
            </a:r>
          </a:p>
          <a:p>
            <a:endParaRPr lang="en-CA" sz="1600" dirty="0"/>
          </a:p>
          <a:p>
            <a:r>
              <a:rPr lang="en-CA" sz="1600" dirty="0" smtClean="0"/>
              <a:t>If you split the call number by using a space or by putting some of the class number in the prefix field, your shelf list </a:t>
            </a:r>
            <a:r>
              <a:rPr lang="en-CA" sz="1600" u="sng" dirty="0" smtClean="0"/>
              <a:t>will not</a:t>
            </a:r>
            <a:r>
              <a:rPr lang="en-CA" sz="1600" dirty="0" smtClean="0"/>
              <a:t> print in the correct order.</a:t>
            </a:r>
            <a:endParaRPr lang="en-CA" sz="1600" dirty="0"/>
          </a:p>
          <a:p>
            <a:endParaRPr lang="en-CA" sz="1600" dirty="0"/>
          </a:p>
          <a:p>
            <a:pPr algn="ctr"/>
            <a:r>
              <a:rPr lang="en-CA" sz="1600" b="1" dirty="0" smtClean="0"/>
              <a:t>DO NOT LEAVE SPACES nor other non-numeric characters!</a:t>
            </a:r>
            <a:endParaRPr lang="en-CA" sz="1600" b="1" dirty="0"/>
          </a:p>
        </p:txBody>
      </p:sp>
      <p:sp>
        <p:nvSpPr>
          <p:cNvPr id="7" name="Title 4"/>
          <p:cNvSpPr txBox="1">
            <a:spLocks/>
          </p:cNvSpPr>
          <p:nvPr/>
        </p:nvSpPr>
        <p:spPr>
          <a:xfrm>
            <a:off x="467544" y="188640"/>
            <a:ext cx="8229600" cy="1143000"/>
          </a:xfrm>
          <a:prstGeom prst="rect">
            <a:avLst/>
          </a:prstGeom>
        </p:spPr>
        <p:txBody>
          <a:bodyPr vert="horz" lIns="0" rIns="0" bIns="0" anchor="b">
            <a:normAutofit fontScale="85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dirty="0" smtClean="0"/>
              <a:t>Changing the call number-Example 2</a:t>
            </a:r>
            <a:endParaRPr lang="en-CA" dirty="0"/>
          </a:p>
        </p:txBody>
      </p:sp>
    </p:spTree>
    <p:extLst>
      <p:ext uri="{BB962C8B-B14F-4D97-AF65-F5344CB8AC3E}">
        <p14:creationId xmlns:p14="http://schemas.microsoft.com/office/powerpoint/2010/main" val="3927234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155" y="1526882"/>
            <a:ext cx="5650064" cy="4395961"/>
          </a:xfrm>
          <a:prstGeom prst="rect">
            <a:avLst/>
          </a:prstGeom>
        </p:spPr>
      </p:pic>
      <p:sp>
        <p:nvSpPr>
          <p:cNvPr id="4" name="Slide Number Placeholder 3"/>
          <p:cNvSpPr>
            <a:spLocks noGrp="1"/>
          </p:cNvSpPr>
          <p:nvPr>
            <p:ph type="sldNum" sz="quarter" idx="12"/>
          </p:nvPr>
        </p:nvSpPr>
        <p:spPr/>
        <p:txBody>
          <a:bodyPr/>
          <a:lstStyle/>
          <a:p>
            <a:fld id="{59DE6EB8-52AB-45EA-A660-3E1EBFA72987}" type="slidenum">
              <a:rPr lang="en-US" smtClean="0"/>
              <a:t>21</a:t>
            </a:fld>
            <a:endParaRPr lang="en-US"/>
          </a:p>
        </p:txBody>
      </p:sp>
      <p:sp>
        <p:nvSpPr>
          <p:cNvPr id="9" name="Oval 8"/>
          <p:cNvSpPr/>
          <p:nvPr/>
        </p:nvSpPr>
        <p:spPr>
          <a:xfrm>
            <a:off x="5580112" y="4221087"/>
            <a:ext cx="1656184" cy="2880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251520" y="1379492"/>
            <a:ext cx="2736304" cy="5062924"/>
          </a:xfrm>
          <a:prstGeom prst="rect">
            <a:avLst/>
          </a:prstGeom>
          <a:noFill/>
        </p:spPr>
        <p:txBody>
          <a:bodyPr wrap="square" rtlCol="0">
            <a:spAutoFit/>
          </a:bodyPr>
          <a:lstStyle/>
          <a:p>
            <a:r>
              <a:rPr lang="en-CA" sz="1700" dirty="0" smtClean="0"/>
              <a:t>You may want to use just two of the “Class” digits after the period (971.23).  Three numerals after the decimal point are normal practice.</a:t>
            </a:r>
          </a:p>
          <a:p>
            <a:endParaRPr lang="en-CA" sz="1700" dirty="0" smtClean="0"/>
          </a:p>
          <a:p>
            <a:r>
              <a:rPr lang="en-CA" sz="1700" dirty="0" smtClean="0"/>
              <a:t>Class field rules:</a:t>
            </a:r>
          </a:p>
          <a:p>
            <a:pPr marL="342900" indent="-342900">
              <a:buAutoNum type="arabicPeriod"/>
            </a:pPr>
            <a:r>
              <a:rPr lang="en-CA" sz="1700" dirty="0" smtClean="0"/>
              <a:t>Use the format: </a:t>
            </a:r>
            <a:r>
              <a:rPr lang="en-CA" sz="1700" dirty="0" err="1" smtClean="0"/>
              <a:t>xxx.xxx</a:t>
            </a:r>
            <a:endParaRPr lang="en-CA" sz="1700" dirty="0" smtClean="0"/>
          </a:p>
          <a:p>
            <a:pPr marL="342900" indent="-342900">
              <a:buAutoNum type="arabicPeriod"/>
            </a:pPr>
            <a:r>
              <a:rPr lang="en-CA" sz="1700" dirty="0" smtClean="0"/>
              <a:t>NO alpha characters.</a:t>
            </a:r>
          </a:p>
          <a:p>
            <a:pPr marL="342900" indent="-342900">
              <a:buAutoNum type="arabicPeriod"/>
            </a:pPr>
            <a:r>
              <a:rPr lang="en-CA" sz="1700" dirty="0" smtClean="0"/>
              <a:t>Classification numbers should </a:t>
            </a:r>
            <a:r>
              <a:rPr lang="en-CA" sz="1700" b="1" u="sng" dirty="0" smtClean="0"/>
              <a:t>never end in zero</a:t>
            </a:r>
            <a:r>
              <a:rPr lang="en-CA" sz="1700" dirty="0" smtClean="0"/>
              <a:t>.</a:t>
            </a:r>
          </a:p>
          <a:p>
            <a:pPr marL="342900" indent="-342900">
              <a:buAutoNum type="arabicPeriod"/>
            </a:pPr>
            <a:r>
              <a:rPr lang="en-CA" sz="1700" dirty="0" smtClean="0"/>
              <a:t>Use no period if using three digits only. (i.e. 971)</a:t>
            </a:r>
          </a:p>
          <a:p>
            <a:pPr marL="342900" indent="-342900">
              <a:buAutoNum type="arabicPeriod"/>
            </a:pPr>
            <a:r>
              <a:rPr lang="en-CA" sz="1700" dirty="0" smtClean="0"/>
              <a:t>Do not use spaces or slashes, to keep reports in sequential order.</a:t>
            </a:r>
            <a:endParaRPr lang="en-CA" sz="1700" dirty="0"/>
          </a:p>
        </p:txBody>
      </p:sp>
      <p:sp>
        <p:nvSpPr>
          <p:cNvPr id="8" name="Title 4"/>
          <p:cNvSpPr>
            <a:spLocks noGrp="1"/>
          </p:cNvSpPr>
          <p:nvPr>
            <p:ph type="title"/>
          </p:nvPr>
        </p:nvSpPr>
        <p:spPr>
          <a:xfrm>
            <a:off x="467544" y="548680"/>
            <a:ext cx="8229600" cy="720080"/>
          </a:xfrm>
        </p:spPr>
        <p:txBody>
          <a:bodyPr>
            <a:normAutofit fontScale="90000"/>
          </a:bodyPr>
          <a:lstStyle/>
          <a:p>
            <a:r>
              <a:rPr lang="en-CA" sz="4000" dirty="0" smtClean="0"/>
              <a:t>Changing the call number-Example 2 cont’d.</a:t>
            </a:r>
            <a:endParaRPr lang="en-CA" sz="4000" dirty="0"/>
          </a:p>
        </p:txBody>
      </p:sp>
    </p:spTree>
    <p:extLst>
      <p:ext uri="{BB962C8B-B14F-4D97-AF65-F5344CB8AC3E}">
        <p14:creationId xmlns:p14="http://schemas.microsoft.com/office/powerpoint/2010/main" val="55689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3764" y="1616252"/>
            <a:ext cx="5527115" cy="4261020"/>
          </a:xfrm>
          <a:prstGeom prst="rect">
            <a:avLst/>
          </a:prstGeom>
        </p:spPr>
      </p:pic>
      <p:sp>
        <p:nvSpPr>
          <p:cNvPr id="5" name="Title 4"/>
          <p:cNvSpPr>
            <a:spLocks noGrp="1"/>
          </p:cNvSpPr>
          <p:nvPr>
            <p:ph type="title"/>
          </p:nvPr>
        </p:nvSpPr>
        <p:spPr>
          <a:xfrm>
            <a:off x="467544" y="188640"/>
            <a:ext cx="8229600" cy="1143000"/>
          </a:xfrm>
        </p:spPr>
        <p:txBody>
          <a:bodyPr>
            <a:normAutofit/>
          </a:bodyPr>
          <a:lstStyle/>
          <a:p>
            <a:r>
              <a:rPr lang="en-CA" dirty="0" smtClean="0"/>
              <a:t>Editing Item Records-Example 3</a:t>
            </a: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22</a:t>
            </a:fld>
            <a:endParaRPr lang="en-US"/>
          </a:p>
        </p:txBody>
      </p:sp>
      <p:sp>
        <p:nvSpPr>
          <p:cNvPr id="10" name="TextBox 9"/>
          <p:cNvSpPr txBox="1"/>
          <p:nvPr/>
        </p:nvSpPr>
        <p:spPr>
          <a:xfrm>
            <a:off x="163910" y="1629375"/>
            <a:ext cx="2895922" cy="4031873"/>
          </a:xfrm>
          <a:prstGeom prst="rect">
            <a:avLst/>
          </a:prstGeom>
          <a:noFill/>
        </p:spPr>
        <p:txBody>
          <a:bodyPr wrap="square" rtlCol="0">
            <a:spAutoFit/>
          </a:bodyPr>
          <a:lstStyle/>
          <a:p>
            <a:r>
              <a:rPr lang="en-CA" sz="1600" dirty="0" smtClean="0"/>
              <a:t>What if, while doing inventory, you find a book whose title is wrong on the item record!  </a:t>
            </a:r>
          </a:p>
          <a:p>
            <a:endParaRPr lang="en-CA" sz="1600" dirty="0"/>
          </a:p>
          <a:p>
            <a:r>
              <a:rPr lang="en-CA" sz="1600" dirty="0" smtClean="0"/>
              <a:t>The item record for this barcode says Baroque Music, but the book in your hand is called “Music in the classic period”!!!</a:t>
            </a:r>
          </a:p>
          <a:p>
            <a:endParaRPr lang="en-CA" sz="1600" dirty="0"/>
          </a:p>
          <a:p>
            <a:r>
              <a:rPr lang="en-CA" sz="1600" dirty="0" smtClean="0"/>
              <a:t>How can you change the title in an item record, when the field is grey (cannot be edited)?</a:t>
            </a:r>
          </a:p>
          <a:p>
            <a:endParaRPr lang="en-CA" sz="1600" dirty="0"/>
          </a:p>
          <a:p>
            <a:r>
              <a:rPr lang="en-CA" sz="1600" dirty="0" smtClean="0"/>
              <a:t>Hint…….</a:t>
            </a:r>
          </a:p>
        </p:txBody>
      </p:sp>
      <p:sp>
        <p:nvSpPr>
          <p:cNvPr id="8" name="Oval 7"/>
          <p:cNvSpPr/>
          <p:nvPr/>
        </p:nvSpPr>
        <p:spPr>
          <a:xfrm>
            <a:off x="3734104" y="2420888"/>
            <a:ext cx="165618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Straight Arrow Connector 12"/>
          <p:cNvCxnSpPr/>
          <p:nvPr/>
        </p:nvCxnSpPr>
        <p:spPr>
          <a:xfrm flipH="1" flipV="1">
            <a:off x="4860032" y="2852936"/>
            <a:ext cx="1117290" cy="971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508104" y="3717032"/>
            <a:ext cx="1944216" cy="201622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21736" y="6201308"/>
            <a:ext cx="8038696" cy="461665"/>
          </a:xfrm>
          <a:prstGeom prst="rect">
            <a:avLst/>
          </a:prstGeom>
          <a:noFill/>
        </p:spPr>
        <p:txBody>
          <a:bodyPr wrap="square" rtlCol="0">
            <a:spAutoFit/>
          </a:bodyPr>
          <a:lstStyle/>
          <a:p>
            <a:pPr algn="ctr"/>
            <a:r>
              <a:rPr lang="en-CA" sz="2400" dirty="0"/>
              <a:t> </a:t>
            </a:r>
            <a:r>
              <a:rPr lang="en-CA" sz="2000" b="1" u="sng" dirty="0"/>
              <a:t>This </a:t>
            </a:r>
            <a:r>
              <a:rPr lang="en-CA" sz="2000" b="1" u="sng" dirty="0" smtClean="0"/>
              <a:t>item record is </a:t>
            </a:r>
            <a:r>
              <a:rPr lang="en-CA" sz="2000" b="1" u="sng" dirty="0"/>
              <a:t>linked </a:t>
            </a:r>
            <a:r>
              <a:rPr lang="en-CA" sz="2000" b="1" u="sng" dirty="0" smtClean="0"/>
              <a:t>(or attached) to </a:t>
            </a:r>
            <a:r>
              <a:rPr lang="en-CA" sz="2000" b="1" u="sng" dirty="0"/>
              <a:t>the wrong Bib record!</a:t>
            </a:r>
          </a:p>
        </p:txBody>
      </p:sp>
      <p:cxnSp>
        <p:nvCxnSpPr>
          <p:cNvPr id="9" name="Straight Arrow Connector 8"/>
          <p:cNvCxnSpPr/>
          <p:nvPr/>
        </p:nvCxnSpPr>
        <p:spPr>
          <a:xfrm>
            <a:off x="1187624" y="6093296"/>
            <a:ext cx="288032"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308305" y="2420888"/>
            <a:ext cx="115212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3274906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23</a:t>
            </a:fld>
            <a:endParaRPr lang="en-US"/>
          </a:p>
        </p:txBody>
      </p:sp>
      <p:sp>
        <p:nvSpPr>
          <p:cNvPr id="9" name="TextBox 8"/>
          <p:cNvSpPr txBox="1"/>
          <p:nvPr/>
        </p:nvSpPr>
        <p:spPr>
          <a:xfrm>
            <a:off x="159214" y="1399397"/>
            <a:ext cx="3696505" cy="4708981"/>
          </a:xfrm>
          <a:prstGeom prst="rect">
            <a:avLst/>
          </a:prstGeom>
          <a:noFill/>
        </p:spPr>
        <p:txBody>
          <a:bodyPr wrap="square" rtlCol="0">
            <a:spAutoFit/>
          </a:bodyPr>
          <a:lstStyle/>
          <a:p>
            <a:pPr algn="ctr"/>
            <a:r>
              <a:rPr lang="en-CA" sz="2000" dirty="0" smtClean="0"/>
              <a:t>Think of each </a:t>
            </a:r>
            <a:r>
              <a:rPr lang="en-CA" sz="2000" b="1" dirty="0" smtClean="0"/>
              <a:t>Bibliographic  record </a:t>
            </a:r>
            <a:r>
              <a:rPr lang="en-CA" sz="2000" dirty="0" smtClean="0"/>
              <a:t>as a solar system </a:t>
            </a:r>
            <a:r>
              <a:rPr lang="en-CA" sz="2000" b="1" dirty="0" smtClean="0"/>
              <a:t>sun</a:t>
            </a:r>
            <a:r>
              <a:rPr lang="en-CA" sz="2000" dirty="0" smtClean="0"/>
              <a:t> in the Polaris galaxy.</a:t>
            </a:r>
          </a:p>
          <a:p>
            <a:pPr algn="ctr"/>
            <a:endParaRPr lang="en-CA" sz="2000" dirty="0"/>
          </a:p>
          <a:p>
            <a:pPr algn="ctr"/>
            <a:r>
              <a:rPr lang="en-CA" sz="2000" dirty="0" smtClean="0"/>
              <a:t>The planets circling the sun are the </a:t>
            </a:r>
            <a:r>
              <a:rPr lang="en-CA" sz="2000" b="1" dirty="0" smtClean="0"/>
              <a:t>item records, and should be alike</a:t>
            </a:r>
            <a:r>
              <a:rPr lang="en-CA" sz="2000" dirty="0" smtClean="0"/>
              <a:t>.  The blue planet here is orbiting the wrong sun!</a:t>
            </a:r>
          </a:p>
          <a:p>
            <a:pPr algn="ctr"/>
            <a:endParaRPr lang="en-CA" sz="2000" dirty="0"/>
          </a:p>
          <a:p>
            <a:pPr algn="ctr"/>
            <a:r>
              <a:rPr lang="en-CA" sz="2000" b="1" dirty="0" smtClean="0"/>
              <a:t>The Bib control number is found in the top right area of the item record.  It shows the linked Bibliographic record by number.  Title and author fields identify the Bib name.</a:t>
            </a:r>
            <a:endParaRPr lang="en-CA" sz="2000" b="1" dirty="0"/>
          </a:p>
        </p:txBody>
      </p:sp>
      <p:cxnSp>
        <p:nvCxnSpPr>
          <p:cNvPr id="19" name="Straight Arrow Connector 18"/>
          <p:cNvCxnSpPr/>
          <p:nvPr/>
        </p:nvCxnSpPr>
        <p:spPr>
          <a:xfrm flipH="1" flipV="1">
            <a:off x="4602656" y="2312858"/>
            <a:ext cx="1265490" cy="75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8" name="Picture 2" descr="C:\Users\plsrweniger\AppData\Local\Microsoft\Windows\Temporary Internet Files\Content.IE5\YS7P40FY\5-Free-Summer-Clipart-Illustration-Of-A-Happy-Smiling-Su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523" y="2564904"/>
            <a:ext cx="2179171" cy="184151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lsrweniger\AppData\Local\Microsoft\Windows\Temporary Internet Files\Content.IE5\PSD3HZNU\6244510279_e0c63a8028_z[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85" r="16778" b="53418"/>
          <a:stretch/>
        </p:blipFill>
        <p:spPr bwMode="auto">
          <a:xfrm>
            <a:off x="6211212" y="4581128"/>
            <a:ext cx="1286247" cy="9086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plsrweniger\AppData\Local\Microsoft\Windows\Temporary Internet Files\Content.IE5\PSD3HZNU\6244510279_e0c63a8028_z[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85" r="16778" b="53418"/>
          <a:stretch/>
        </p:blipFill>
        <p:spPr bwMode="auto">
          <a:xfrm>
            <a:off x="3875534" y="1404173"/>
            <a:ext cx="1286247" cy="9086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plsrweniger\AppData\Local\Microsoft\Windows\Temporary Internet Files\Content.IE5\PSD3HZNU\6244510279_e0c63a8028_z[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85" r="16778" b="53418"/>
          <a:stretch/>
        </p:blipFill>
        <p:spPr bwMode="auto">
          <a:xfrm>
            <a:off x="5984702" y="1122364"/>
            <a:ext cx="1286247" cy="9086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lsrweniger\AppData\Local\Microsoft\Windows\Temporary Internet Files\Content.IE5\YS7P40FY\134058520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3854" y="4282126"/>
            <a:ext cx="1178330" cy="598003"/>
          </a:xfrm>
          <a:prstGeom prst="rect">
            <a:avLst/>
          </a:prstGeom>
          <a:noFill/>
          <a:extLst>
            <a:ext uri="{909E8E84-426E-40DD-AFC4-6F175D3DCCD1}">
              <a14:hiddenFill xmlns:a14="http://schemas.microsoft.com/office/drawing/2010/main">
                <a:solidFill>
                  <a:srgbClr val="FFFFFF"/>
                </a:solidFill>
              </a14:hiddenFill>
            </a:ext>
          </a:extLst>
        </p:spPr>
      </p:pic>
      <p:cxnSp>
        <p:nvCxnSpPr>
          <p:cNvPr id="4097" name="Straight Arrow Connector 4096"/>
          <p:cNvCxnSpPr/>
          <p:nvPr/>
        </p:nvCxnSpPr>
        <p:spPr>
          <a:xfrm flipH="1">
            <a:off x="4732928" y="3767983"/>
            <a:ext cx="1080123" cy="5874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itle 4"/>
          <p:cNvSpPr txBox="1">
            <a:spLocks/>
          </p:cNvSpPr>
          <p:nvPr/>
        </p:nvSpPr>
        <p:spPr>
          <a:xfrm>
            <a:off x="467544" y="548680"/>
            <a:ext cx="8229600" cy="72008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4000" dirty="0" smtClean="0"/>
              <a:t>Editing Item Records-Example 3 cont’d.</a:t>
            </a:r>
            <a:endParaRPr lang="en-CA" sz="4000" dirty="0"/>
          </a:p>
        </p:txBody>
      </p:sp>
      <p:sp>
        <p:nvSpPr>
          <p:cNvPr id="2" name="TextBox 1"/>
          <p:cNvSpPr txBox="1"/>
          <p:nvPr/>
        </p:nvSpPr>
        <p:spPr>
          <a:xfrm>
            <a:off x="7355100" y="1268760"/>
            <a:ext cx="284717" cy="584775"/>
          </a:xfrm>
          <a:prstGeom prst="rect">
            <a:avLst/>
          </a:prstGeom>
          <a:noFill/>
        </p:spPr>
        <p:txBody>
          <a:bodyPr wrap="square" rtlCol="0">
            <a:spAutoFit/>
          </a:bodyPr>
          <a:lstStyle/>
          <a:p>
            <a:r>
              <a:rPr lang="en-US" sz="3200" b="1" dirty="0">
                <a:latin typeface="Wingdings 2" panose="05020102010507070707" pitchFamily="18" charset="2"/>
              </a:rPr>
              <a:t>P</a:t>
            </a:r>
          </a:p>
        </p:txBody>
      </p:sp>
      <p:sp>
        <p:nvSpPr>
          <p:cNvPr id="16" name="TextBox 15"/>
          <p:cNvSpPr txBox="1"/>
          <p:nvPr/>
        </p:nvSpPr>
        <p:spPr>
          <a:xfrm>
            <a:off x="5161781" y="1268759"/>
            <a:ext cx="284717" cy="584775"/>
          </a:xfrm>
          <a:prstGeom prst="rect">
            <a:avLst/>
          </a:prstGeom>
          <a:noFill/>
        </p:spPr>
        <p:txBody>
          <a:bodyPr wrap="square" rtlCol="0">
            <a:spAutoFit/>
          </a:bodyPr>
          <a:lstStyle/>
          <a:p>
            <a:r>
              <a:rPr lang="en-US" sz="3200" b="1" dirty="0">
                <a:latin typeface="Wingdings 2" panose="05020102010507070707" pitchFamily="18" charset="2"/>
              </a:rPr>
              <a:t>P</a:t>
            </a:r>
          </a:p>
        </p:txBody>
      </p:sp>
      <p:sp>
        <p:nvSpPr>
          <p:cNvPr id="17" name="TextBox 16"/>
          <p:cNvSpPr txBox="1"/>
          <p:nvPr/>
        </p:nvSpPr>
        <p:spPr>
          <a:xfrm>
            <a:off x="7270949" y="5229200"/>
            <a:ext cx="284717" cy="584775"/>
          </a:xfrm>
          <a:prstGeom prst="rect">
            <a:avLst/>
          </a:prstGeom>
          <a:noFill/>
        </p:spPr>
        <p:txBody>
          <a:bodyPr wrap="square" rtlCol="0">
            <a:spAutoFit/>
          </a:bodyPr>
          <a:lstStyle/>
          <a:p>
            <a:r>
              <a:rPr lang="en-US" sz="3200" b="1" dirty="0">
                <a:latin typeface="Wingdings 2" panose="05020102010507070707" pitchFamily="18" charset="2"/>
              </a:rPr>
              <a:t>P</a:t>
            </a:r>
          </a:p>
        </p:txBody>
      </p:sp>
      <p:cxnSp>
        <p:nvCxnSpPr>
          <p:cNvPr id="21" name="Straight Arrow Connector 20"/>
          <p:cNvCxnSpPr/>
          <p:nvPr/>
        </p:nvCxnSpPr>
        <p:spPr>
          <a:xfrm>
            <a:off x="6537977" y="4061715"/>
            <a:ext cx="122255" cy="735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193210" y="1858516"/>
            <a:ext cx="0" cy="987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77467" y="4504764"/>
            <a:ext cx="284717" cy="584775"/>
          </a:xfrm>
          <a:prstGeom prst="rect">
            <a:avLst/>
          </a:prstGeom>
          <a:noFill/>
        </p:spPr>
        <p:txBody>
          <a:bodyPr wrap="square" rtlCol="0">
            <a:spAutoFit/>
          </a:bodyPr>
          <a:lstStyle/>
          <a:p>
            <a:r>
              <a:rPr lang="en-US" sz="3200" b="1" dirty="0" smtClean="0">
                <a:latin typeface="Wingdings 2" panose="05020102010507070707" pitchFamily="18" charset="2"/>
              </a:rPr>
              <a:t>O</a:t>
            </a:r>
            <a:endParaRPr lang="en-US" sz="3200" b="1" dirty="0">
              <a:latin typeface="Wingdings 2" panose="05020102010507070707" pitchFamily="18" charset="2"/>
            </a:endParaRPr>
          </a:p>
        </p:txBody>
      </p:sp>
      <p:pic>
        <p:nvPicPr>
          <p:cNvPr id="20" name="Picture 3" descr="C:\Users\plsrweniger\AppData\Local\Microsoft\Windows\Temporary Internet Files\Content.IE5\PSD3HZNU\6244510279_e0c63a8028_z[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85" r="16778" b="53418"/>
          <a:stretch/>
        </p:blipFill>
        <p:spPr bwMode="auto">
          <a:xfrm>
            <a:off x="7446758" y="1937387"/>
            <a:ext cx="1286247" cy="90868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590646" y="2521333"/>
            <a:ext cx="284717" cy="584775"/>
          </a:xfrm>
          <a:prstGeom prst="rect">
            <a:avLst/>
          </a:prstGeom>
          <a:noFill/>
        </p:spPr>
        <p:txBody>
          <a:bodyPr wrap="square" rtlCol="0">
            <a:spAutoFit/>
          </a:bodyPr>
          <a:lstStyle/>
          <a:p>
            <a:r>
              <a:rPr lang="en-US" sz="3200" b="1" dirty="0">
                <a:latin typeface="Wingdings 2" panose="05020102010507070707" pitchFamily="18" charset="2"/>
              </a:rPr>
              <a:t>P</a:t>
            </a:r>
          </a:p>
        </p:txBody>
      </p:sp>
      <p:cxnSp>
        <p:nvCxnSpPr>
          <p:cNvPr id="6" name="Straight Arrow Connector 5"/>
          <p:cNvCxnSpPr/>
          <p:nvPr/>
        </p:nvCxnSpPr>
        <p:spPr>
          <a:xfrm flipV="1">
            <a:off x="6948264" y="2813720"/>
            <a:ext cx="691553" cy="399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039393" y="3717032"/>
            <a:ext cx="724487" cy="230832"/>
          </a:xfrm>
          <a:prstGeom prst="rect">
            <a:avLst/>
          </a:prstGeom>
          <a:noFill/>
        </p:spPr>
        <p:txBody>
          <a:bodyPr wrap="square" rtlCol="0">
            <a:spAutoFit/>
          </a:bodyPr>
          <a:lstStyle/>
          <a:p>
            <a:r>
              <a:rPr lang="en-US" sz="900" dirty="0" smtClean="0"/>
              <a:t>Bib record</a:t>
            </a:r>
            <a:endParaRPr lang="en-CA" sz="900" dirty="0"/>
          </a:p>
        </p:txBody>
      </p:sp>
      <p:sp>
        <p:nvSpPr>
          <p:cNvPr id="27" name="TextBox 26"/>
          <p:cNvSpPr txBox="1"/>
          <p:nvPr/>
        </p:nvSpPr>
        <p:spPr>
          <a:xfrm>
            <a:off x="7245409" y="4615813"/>
            <a:ext cx="854983" cy="230832"/>
          </a:xfrm>
          <a:prstGeom prst="rect">
            <a:avLst/>
          </a:prstGeom>
          <a:noFill/>
        </p:spPr>
        <p:txBody>
          <a:bodyPr wrap="square" rtlCol="0">
            <a:spAutoFit/>
          </a:bodyPr>
          <a:lstStyle/>
          <a:p>
            <a:r>
              <a:rPr lang="en-US" sz="900" dirty="0" smtClean="0"/>
              <a:t>Item record</a:t>
            </a:r>
            <a:endParaRPr lang="en-CA" sz="900" dirty="0"/>
          </a:p>
        </p:txBody>
      </p:sp>
      <p:sp>
        <p:nvSpPr>
          <p:cNvPr id="28" name="TextBox 27"/>
          <p:cNvSpPr txBox="1"/>
          <p:nvPr/>
        </p:nvSpPr>
        <p:spPr>
          <a:xfrm>
            <a:off x="7823970" y="2824788"/>
            <a:ext cx="854983" cy="230832"/>
          </a:xfrm>
          <a:prstGeom prst="rect">
            <a:avLst/>
          </a:prstGeom>
          <a:noFill/>
        </p:spPr>
        <p:txBody>
          <a:bodyPr wrap="square" rtlCol="0">
            <a:spAutoFit/>
          </a:bodyPr>
          <a:lstStyle/>
          <a:p>
            <a:r>
              <a:rPr lang="en-US" sz="900" dirty="0" smtClean="0"/>
              <a:t>Item record</a:t>
            </a:r>
            <a:endParaRPr lang="en-CA" sz="900" dirty="0"/>
          </a:p>
        </p:txBody>
      </p:sp>
      <p:sp>
        <p:nvSpPr>
          <p:cNvPr id="29" name="TextBox 28"/>
          <p:cNvSpPr txBox="1"/>
          <p:nvPr/>
        </p:nvSpPr>
        <p:spPr>
          <a:xfrm>
            <a:off x="6985815" y="1620279"/>
            <a:ext cx="854983" cy="230832"/>
          </a:xfrm>
          <a:prstGeom prst="rect">
            <a:avLst/>
          </a:prstGeom>
          <a:noFill/>
        </p:spPr>
        <p:txBody>
          <a:bodyPr wrap="square" rtlCol="0">
            <a:spAutoFit/>
          </a:bodyPr>
          <a:lstStyle/>
          <a:p>
            <a:r>
              <a:rPr lang="en-US" sz="900" dirty="0" smtClean="0"/>
              <a:t>Item record</a:t>
            </a:r>
            <a:endParaRPr lang="en-CA" sz="900" dirty="0"/>
          </a:p>
        </p:txBody>
      </p:sp>
      <p:sp>
        <p:nvSpPr>
          <p:cNvPr id="30" name="TextBox 29"/>
          <p:cNvSpPr txBox="1"/>
          <p:nvPr/>
        </p:nvSpPr>
        <p:spPr>
          <a:xfrm>
            <a:off x="5058597" y="1735695"/>
            <a:ext cx="854983" cy="230832"/>
          </a:xfrm>
          <a:prstGeom prst="rect">
            <a:avLst/>
          </a:prstGeom>
          <a:noFill/>
        </p:spPr>
        <p:txBody>
          <a:bodyPr wrap="square" rtlCol="0">
            <a:spAutoFit/>
          </a:bodyPr>
          <a:lstStyle/>
          <a:p>
            <a:r>
              <a:rPr lang="en-US" sz="900" dirty="0" smtClean="0"/>
              <a:t>Item record</a:t>
            </a:r>
            <a:endParaRPr lang="en-CA" sz="900" dirty="0"/>
          </a:p>
        </p:txBody>
      </p:sp>
      <p:sp>
        <p:nvSpPr>
          <p:cNvPr id="31" name="TextBox 30"/>
          <p:cNvSpPr txBox="1"/>
          <p:nvPr/>
        </p:nvSpPr>
        <p:spPr>
          <a:xfrm>
            <a:off x="4053569" y="4084523"/>
            <a:ext cx="854983" cy="230832"/>
          </a:xfrm>
          <a:prstGeom prst="rect">
            <a:avLst/>
          </a:prstGeom>
          <a:noFill/>
        </p:spPr>
        <p:txBody>
          <a:bodyPr wrap="square" rtlCol="0">
            <a:spAutoFit/>
          </a:bodyPr>
          <a:lstStyle/>
          <a:p>
            <a:r>
              <a:rPr lang="en-US" sz="900" dirty="0" smtClean="0"/>
              <a:t>Item record</a:t>
            </a:r>
            <a:endParaRPr lang="en-CA" sz="900" dirty="0"/>
          </a:p>
        </p:txBody>
      </p:sp>
    </p:spTree>
    <p:extLst>
      <p:ext uri="{BB962C8B-B14F-4D97-AF65-F5344CB8AC3E}">
        <p14:creationId xmlns:p14="http://schemas.microsoft.com/office/powerpoint/2010/main" val="372418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826" y="1159324"/>
            <a:ext cx="4796484" cy="3697754"/>
          </a:xfrm>
          <a:prstGeom prst="rect">
            <a:avLst/>
          </a:prstGeom>
        </p:spPr>
      </p:pic>
      <p:sp>
        <p:nvSpPr>
          <p:cNvPr id="4" name="Slide Number Placeholder 3"/>
          <p:cNvSpPr>
            <a:spLocks noGrp="1"/>
          </p:cNvSpPr>
          <p:nvPr>
            <p:ph type="sldNum" sz="quarter" idx="12"/>
          </p:nvPr>
        </p:nvSpPr>
        <p:spPr/>
        <p:txBody>
          <a:bodyPr/>
          <a:lstStyle/>
          <a:p>
            <a:fld id="{59DE6EB8-52AB-45EA-A660-3E1EBFA72987}" type="slidenum">
              <a:rPr lang="en-US" smtClean="0"/>
              <a:t>24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5" y="3047345"/>
            <a:ext cx="3929163" cy="3432220"/>
          </a:xfrm>
          <a:prstGeom prst="rect">
            <a:avLst/>
          </a:prstGeom>
          <a:ln>
            <a:solidFill>
              <a:schemeClr val="accent1">
                <a:shade val="50000"/>
              </a:schemeClr>
            </a:solidFill>
          </a:ln>
        </p:spPr>
      </p:pic>
      <p:sp>
        <p:nvSpPr>
          <p:cNvPr id="5" name="TextBox 4"/>
          <p:cNvSpPr txBox="1"/>
          <p:nvPr/>
        </p:nvSpPr>
        <p:spPr>
          <a:xfrm>
            <a:off x="4644008" y="4907054"/>
            <a:ext cx="4053136" cy="1569660"/>
          </a:xfrm>
          <a:prstGeom prst="rect">
            <a:avLst/>
          </a:prstGeom>
          <a:noFill/>
          <a:ln>
            <a:solidFill>
              <a:schemeClr val="accent1"/>
            </a:solidFill>
          </a:ln>
        </p:spPr>
        <p:txBody>
          <a:bodyPr wrap="square" rtlCol="0">
            <a:spAutoFit/>
          </a:bodyPr>
          <a:lstStyle/>
          <a:p>
            <a:pPr algn="ctr"/>
            <a:r>
              <a:rPr lang="en-CA" sz="1600" dirty="0" smtClean="0"/>
              <a:t>This item record is in the wrong solar system, linked there by the Bib control number written in the item record!  The real title on the book you are holding does not match the item record: it is not “Baroque music”, but “Music in the classical period”.</a:t>
            </a:r>
            <a:endParaRPr lang="en-CA" sz="1600" dirty="0"/>
          </a:p>
        </p:txBody>
      </p:sp>
      <p:sp>
        <p:nvSpPr>
          <p:cNvPr id="8" name="Oval 7"/>
          <p:cNvSpPr/>
          <p:nvPr/>
        </p:nvSpPr>
        <p:spPr>
          <a:xfrm>
            <a:off x="7758910" y="1802644"/>
            <a:ext cx="91440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574202" y="3751612"/>
            <a:ext cx="811019"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a:stCxn id="11" idx="6"/>
            <a:endCxn id="8" idx="3"/>
          </p:cNvCxnSpPr>
          <p:nvPr/>
        </p:nvCxnSpPr>
        <p:spPr>
          <a:xfrm flipV="1">
            <a:off x="2385221" y="2048495"/>
            <a:ext cx="5507600" cy="1847133"/>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4" descr="C:\Users\plsrweniger\AppData\Local\Microsoft\Windows\Temporary Internet Files\Content.IE5\YS7P40FY\134058520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329" y="1416388"/>
            <a:ext cx="1178330" cy="5980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plsrweniger\AppData\Local\Microsoft\Windows\Temporary Internet Files\Content.IE5\YS7P40FY\5-Free-Summer-Clipart-Illustration-Of-A-Happy-Smiling-Su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969738"/>
            <a:ext cx="2179171" cy="184151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H="1">
            <a:off x="2051720" y="1586619"/>
            <a:ext cx="1008112" cy="216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198300" y="2370198"/>
            <a:ext cx="541794" cy="1381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itle 4"/>
          <p:cNvSpPr txBox="1">
            <a:spLocks/>
          </p:cNvSpPr>
          <p:nvPr/>
        </p:nvSpPr>
        <p:spPr>
          <a:xfrm>
            <a:off x="467544" y="548680"/>
            <a:ext cx="8229600" cy="720080"/>
          </a:xfrm>
          <a:prstGeom prst="rect">
            <a:avLst/>
          </a:prstGeom>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CA" sz="4000" dirty="0" smtClean="0"/>
              <a:t>Editing Item Records-Example 3 cont’d.</a:t>
            </a:r>
            <a:endParaRPr lang="en-CA" sz="4000" dirty="0"/>
          </a:p>
        </p:txBody>
      </p:sp>
      <p:sp>
        <p:nvSpPr>
          <p:cNvPr id="25" name="Oval 24"/>
          <p:cNvSpPr/>
          <p:nvPr/>
        </p:nvSpPr>
        <p:spPr>
          <a:xfrm>
            <a:off x="971600" y="4475423"/>
            <a:ext cx="1224135" cy="2497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Connector 26"/>
          <p:cNvCxnSpPr>
            <a:endCxn id="8" idx="3"/>
          </p:cNvCxnSpPr>
          <p:nvPr/>
        </p:nvCxnSpPr>
        <p:spPr>
          <a:xfrm flipV="1">
            <a:off x="2195735" y="2048495"/>
            <a:ext cx="5697086" cy="2551789"/>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32612" y="1416388"/>
            <a:ext cx="284717" cy="584775"/>
          </a:xfrm>
          <a:prstGeom prst="rect">
            <a:avLst/>
          </a:prstGeom>
          <a:noFill/>
        </p:spPr>
        <p:txBody>
          <a:bodyPr wrap="square" rtlCol="0">
            <a:spAutoFit/>
          </a:bodyPr>
          <a:lstStyle/>
          <a:p>
            <a:r>
              <a:rPr lang="en-US" sz="3200" b="1" dirty="0" smtClean="0">
                <a:latin typeface="Wingdings 2" panose="05020102010507070707" pitchFamily="18" charset="2"/>
              </a:rPr>
              <a:t>O</a:t>
            </a:r>
            <a:endParaRPr lang="en-US" sz="3200" b="1" dirty="0">
              <a:latin typeface="Wingdings 2" panose="05020102010507070707" pitchFamily="18" charset="2"/>
            </a:endParaRPr>
          </a:p>
        </p:txBody>
      </p:sp>
      <p:sp>
        <p:nvSpPr>
          <p:cNvPr id="31" name="TextBox 30"/>
          <p:cNvSpPr txBox="1"/>
          <p:nvPr/>
        </p:nvSpPr>
        <p:spPr>
          <a:xfrm>
            <a:off x="8309030" y="1694631"/>
            <a:ext cx="284717" cy="584775"/>
          </a:xfrm>
          <a:prstGeom prst="rect">
            <a:avLst/>
          </a:prstGeom>
          <a:noFill/>
        </p:spPr>
        <p:txBody>
          <a:bodyPr wrap="square" rtlCol="0">
            <a:spAutoFit/>
          </a:bodyPr>
          <a:lstStyle/>
          <a:p>
            <a:r>
              <a:rPr lang="en-US" sz="3200" b="1" dirty="0" smtClean="0">
                <a:latin typeface="Wingdings 2" panose="05020102010507070707" pitchFamily="18" charset="2"/>
              </a:rPr>
              <a:t>O</a:t>
            </a:r>
            <a:endParaRPr lang="en-US" sz="3200" b="1" dirty="0">
              <a:latin typeface="Wingdings 2" panose="05020102010507070707" pitchFamily="18" charset="2"/>
            </a:endParaRPr>
          </a:p>
        </p:txBody>
      </p:sp>
    </p:spTree>
    <p:extLst>
      <p:ext uri="{BB962C8B-B14F-4D97-AF65-F5344CB8AC3E}">
        <p14:creationId xmlns:p14="http://schemas.microsoft.com/office/powerpoint/2010/main" val="21235339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lsrweniger\AppData\Local\Microsoft\Windows\Temporary Internet Files\Content.IE5\YS7P40FY\summer-su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19" y="1237928"/>
            <a:ext cx="2245836" cy="1590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202" b="29380"/>
          <a:stretch/>
        </p:blipFill>
        <p:spPr>
          <a:xfrm>
            <a:off x="3132724" y="1237927"/>
            <a:ext cx="5645722" cy="3312281"/>
          </a:xfrm>
          <a:prstGeom prst="rect">
            <a:avLst/>
          </a:prstGeom>
        </p:spPr>
      </p:pic>
      <p:sp>
        <p:nvSpPr>
          <p:cNvPr id="4" name="Slide Number Placeholder 3"/>
          <p:cNvSpPr>
            <a:spLocks noGrp="1"/>
          </p:cNvSpPr>
          <p:nvPr>
            <p:ph type="sldNum" sz="quarter" idx="12"/>
          </p:nvPr>
        </p:nvSpPr>
        <p:spPr/>
        <p:txBody>
          <a:bodyPr/>
          <a:lstStyle/>
          <a:p>
            <a:fld id="{59DE6EB8-52AB-45EA-A660-3E1EBFA72987}" type="slidenum">
              <a:rPr lang="en-US" smtClean="0"/>
              <a:t>25</a:t>
            </a:fld>
            <a:endParaRPr lang="en-US"/>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99" y="3076830"/>
            <a:ext cx="3977493" cy="3464196"/>
          </a:xfrm>
          <a:prstGeom prst="rect">
            <a:avLst/>
          </a:prstGeom>
          <a:ln>
            <a:solidFill>
              <a:schemeClr val="accent1">
                <a:shade val="50000"/>
              </a:schemeClr>
            </a:solidFill>
          </a:ln>
        </p:spPr>
      </p:pic>
      <p:sp>
        <p:nvSpPr>
          <p:cNvPr id="22" name="TextBox 21"/>
          <p:cNvSpPr txBox="1"/>
          <p:nvPr/>
        </p:nvSpPr>
        <p:spPr>
          <a:xfrm>
            <a:off x="4571999" y="4954046"/>
            <a:ext cx="4392487" cy="1077218"/>
          </a:xfrm>
          <a:prstGeom prst="rect">
            <a:avLst/>
          </a:prstGeom>
          <a:noFill/>
          <a:ln>
            <a:noFill/>
          </a:ln>
        </p:spPr>
        <p:txBody>
          <a:bodyPr wrap="square" rtlCol="0">
            <a:spAutoFit/>
          </a:bodyPr>
          <a:lstStyle/>
          <a:p>
            <a:pPr algn="ctr"/>
            <a:r>
              <a:rPr lang="en-CA" sz="1600" dirty="0" smtClean="0"/>
              <a:t>Find the correct Bib record</a:t>
            </a:r>
            <a:r>
              <a:rPr lang="en-CA" sz="1600" dirty="0"/>
              <a:t> </a:t>
            </a:r>
            <a:r>
              <a:rPr lang="en-CA" sz="1600" dirty="0" smtClean="0"/>
              <a:t>with a title search.  </a:t>
            </a:r>
          </a:p>
          <a:p>
            <a:endParaRPr lang="en-CA" sz="1600" dirty="0"/>
          </a:p>
          <a:p>
            <a:pPr algn="ctr"/>
            <a:r>
              <a:rPr lang="en-CA" sz="1600" dirty="0" smtClean="0"/>
              <a:t>Enter the correct Bib control number (98904)  in the item record, and save the change.</a:t>
            </a:r>
            <a:endParaRPr lang="en-CA" sz="1600" dirty="0"/>
          </a:p>
        </p:txBody>
      </p:sp>
      <p:sp>
        <p:nvSpPr>
          <p:cNvPr id="28" name="Oval 27"/>
          <p:cNvSpPr/>
          <p:nvPr/>
        </p:nvSpPr>
        <p:spPr>
          <a:xfrm>
            <a:off x="1331640" y="3717032"/>
            <a:ext cx="792088" cy="29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1143093" y="4550209"/>
            <a:ext cx="1368152" cy="2587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626654" y="2048973"/>
            <a:ext cx="792088" cy="29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a:stCxn id="28" idx="6"/>
            <a:endCxn id="11" idx="3"/>
          </p:cNvCxnSpPr>
          <p:nvPr/>
        </p:nvCxnSpPr>
        <p:spPr>
          <a:xfrm flipV="1">
            <a:off x="2123728" y="2296913"/>
            <a:ext cx="5618925" cy="1565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4" descr="C:\Users\plsrweniger\AppData\Local\Microsoft\Windows\Temporary Internet Files\Content.IE5\YS7P40FY\134058520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3728" y="1124744"/>
            <a:ext cx="1178330" cy="5980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plsrweniger\AppData\Local\Microsoft\Windows\Temporary Internet Files\Content.IE5\YS7P40FY\134058520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7900" y="2452398"/>
            <a:ext cx="1178330" cy="59800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1331640" y="2618938"/>
            <a:ext cx="504056" cy="109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629310" y="1340768"/>
            <a:ext cx="881935" cy="23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29310" y="2555918"/>
            <a:ext cx="494418" cy="1954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itle 4"/>
          <p:cNvSpPr>
            <a:spLocks noGrp="1"/>
          </p:cNvSpPr>
          <p:nvPr>
            <p:ph type="title"/>
          </p:nvPr>
        </p:nvSpPr>
        <p:spPr>
          <a:xfrm>
            <a:off x="539552" y="476672"/>
            <a:ext cx="8229600" cy="720080"/>
          </a:xfrm>
        </p:spPr>
        <p:txBody>
          <a:bodyPr>
            <a:normAutofit/>
          </a:bodyPr>
          <a:lstStyle/>
          <a:p>
            <a:r>
              <a:rPr lang="en-CA" sz="4000" dirty="0" smtClean="0"/>
              <a:t>Editing Item Records-Example 3 cont’d.</a:t>
            </a:r>
            <a:endParaRPr lang="en-CA" sz="4000" dirty="0"/>
          </a:p>
        </p:txBody>
      </p:sp>
      <p:sp>
        <p:nvSpPr>
          <p:cNvPr id="30" name="TextBox 29"/>
          <p:cNvSpPr txBox="1"/>
          <p:nvPr/>
        </p:nvSpPr>
        <p:spPr>
          <a:xfrm>
            <a:off x="8276383" y="2008424"/>
            <a:ext cx="284717" cy="584775"/>
          </a:xfrm>
          <a:prstGeom prst="rect">
            <a:avLst/>
          </a:prstGeom>
          <a:noFill/>
        </p:spPr>
        <p:txBody>
          <a:bodyPr wrap="square" rtlCol="0">
            <a:spAutoFit/>
          </a:bodyPr>
          <a:lstStyle/>
          <a:p>
            <a:r>
              <a:rPr lang="en-US" sz="3200" b="1" dirty="0" smtClean="0">
                <a:latin typeface="Wingdings 2" panose="05020102010507070707" pitchFamily="18" charset="2"/>
              </a:rPr>
              <a:t>O</a:t>
            </a:r>
            <a:endParaRPr lang="en-US" sz="3200" b="1" dirty="0">
              <a:latin typeface="Wingdings 2" panose="05020102010507070707" pitchFamily="18" charset="2"/>
            </a:endParaRPr>
          </a:p>
        </p:txBody>
      </p:sp>
      <p:sp>
        <p:nvSpPr>
          <p:cNvPr id="31" name="TextBox 30"/>
          <p:cNvSpPr txBox="1"/>
          <p:nvPr/>
        </p:nvSpPr>
        <p:spPr>
          <a:xfrm>
            <a:off x="4429640" y="1971143"/>
            <a:ext cx="284717" cy="584775"/>
          </a:xfrm>
          <a:prstGeom prst="rect">
            <a:avLst/>
          </a:prstGeom>
          <a:noFill/>
        </p:spPr>
        <p:txBody>
          <a:bodyPr wrap="square" rtlCol="0">
            <a:spAutoFit/>
          </a:bodyPr>
          <a:lstStyle/>
          <a:p>
            <a:r>
              <a:rPr lang="en-US" sz="3200" b="1" dirty="0" smtClean="0">
                <a:latin typeface="Wingdings 2" panose="05020102010507070707" pitchFamily="18" charset="2"/>
              </a:rPr>
              <a:t>O</a:t>
            </a:r>
            <a:endParaRPr lang="en-US" sz="3200" b="1" dirty="0">
              <a:latin typeface="Wingdings 2" panose="05020102010507070707" pitchFamily="18" charset="2"/>
            </a:endParaRPr>
          </a:p>
        </p:txBody>
      </p:sp>
      <p:sp>
        <p:nvSpPr>
          <p:cNvPr id="32" name="TextBox 31"/>
          <p:cNvSpPr txBox="1"/>
          <p:nvPr/>
        </p:nvSpPr>
        <p:spPr>
          <a:xfrm>
            <a:off x="1412395" y="3717032"/>
            <a:ext cx="284717" cy="369332"/>
          </a:xfrm>
          <a:prstGeom prst="rect">
            <a:avLst/>
          </a:prstGeom>
          <a:noFill/>
        </p:spPr>
        <p:txBody>
          <a:bodyPr wrap="square" rtlCol="0">
            <a:spAutoFit/>
          </a:bodyPr>
          <a:lstStyle/>
          <a:p>
            <a:r>
              <a:rPr lang="en-US" dirty="0">
                <a:latin typeface="Wingdings 2" panose="05020102010507070707" pitchFamily="18" charset="2"/>
              </a:rPr>
              <a:t>P</a:t>
            </a:r>
          </a:p>
        </p:txBody>
      </p:sp>
      <p:sp>
        <p:nvSpPr>
          <p:cNvPr id="33" name="TextBox 32"/>
          <p:cNvSpPr txBox="1"/>
          <p:nvPr/>
        </p:nvSpPr>
        <p:spPr>
          <a:xfrm>
            <a:off x="1298951" y="4494902"/>
            <a:ext cx="284717" cy="369332"/>
          </a:xfrm>
          <a:prstGeom prst="rect">
            <a:avLst/>
          </a:prstGeom>
          <a:noFill/>
        </p:spPr>
        <p:txBody>
          <a:bodyPr wrap="square" rtlCol="0">
            <a:spAutoFit/>
          </a:bodyPr>
          <a:lstStyle/>
          <a:p>
            <a:r>
              <a:rPr lang="en-US" dirty="0">
                <a:latin typeface="Wingdings 2" panose="05020102010507070707" pitchFamily="18" charset="2"/>
              </a:rPr>
              <a:t>P</a:t>
            </a:r>
          </a:p>
        </p:txBody>
      </p:sp>
    </p:spTree>
    <p:extLst>
      <p:ext uri="{BB962C8B-B14F-4D97-AF65-F5344CB8AC3E}">
        <p14:creationId xmlns:p14="http://schemas.microsoft.com/office/powerpoint/2010/main" val="1898165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plsrweniger\AppData\Local\Microsoft\Windows\Temporary Internet Files\Content.IE5\YS7P40FY\summer-sun-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54" y="1202138"/>
            <a:ext cx="1693757" cy="11991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9DE6EB8-52AB-45EA-A660-3E1EBFA72987}" type="slidenum">
              <a:rPr lang="en-US" smtClean="0"/>
              <a:t>26</a:t>
            </a:fld>
            <a:endParaRPr lang="en-US"/>
          </a:p>
        </p:txBody>
      </p:sp>
      <p:sp>
        <p:nvSpPr>
          <p:cNvPr id="22" name="TextBox 21"/>
          <p:cNvSpPr txBox="1"/>
          <p:nvPr/>
        </p:nvSpPr>
        <p:spPr>
          <a:xfrm>
            <a:off x="1000455" y="5591553"/>
            <a:ext cx="3931914" cy="1077218"/>
          </a:xfrm>
          <a:prstGeom prst="rect">
            <a:avLst/>
          </a:prstGeom>
          <a:noFill/>
          <a:ln>
            <a:solidFill>
              <a:schemeClr val="accent1">
                <a:shade val="50000"/>
              </a:schemeClr>
            </a:solidFill>
          </a:ln>
        </p:spPr>
        <p:txBody>
          <a:bodyPr wrap="square" rtlCol="0">
            <a:spAutoFit/>
          </a:bodyPr>
          <a:lstStyle/>
          <a:p>
            <a:pPr algn="ctr"/>
            <a:r>
              <a:rPr lang="en-CA" sz="1600" dirty="0" smtClean="0"/>
              <a:t>Watch for typing errors – you could accidentally “correct” the name by linking to “</a:t>
            </a:r>
            <a:r>
              <a:rPr lang="en-CA" sz="1600" dirty="0" err="1" smtClean="0"/>
              <a:t>CatfantasticV</a:t>
            </a:r>
            <a:r>
              <a:rPr lang="en-CA" sz="1600" dirty="0" smtClean="0"/>
              <a:t>”! (Bib control # 98905). </a:t>
            </a:r>
            <a:r>
              <a:rPr lang="en-CA" sz="1600" b="1" dirty="0"/>
              <a:t>Avoid typos with “copy and paste</a:t>
            </a:r>
            <a:r>
              <a:rPr lang="en-CA" sz="1600" b="1" dirty="0" smtClean="0"/>
              <a:t>”!</a:t>
            </a:r>
            <a:endParaRPr lang="en-CA" sz="1600" b="1" dirty="0"/>
          </a:p>
        </p:txBody>
      </p:sp>
      <p:sp>
        <p:nvSpPr>
          <p:cNvPr id="28" name="Oval 27"/>
          <p:cNvSpPr/>
          <p:nvPr/>
        </p:nvSpPr>
        <p:spPr>
          <a:xfrm>
            <a:off x="5652120" y="4614682"/>
            <a:ext cx="792088" cy="29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2060848"/>
            <a:ext cx="4349607" cy="3361060"/>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2833535"/>
            <a:ext cx="3853621" cy="3296627"/>
          </a:xfrm>
          <a:prstGeom prst="rect">
            <a:avLst/>
          </a:prstGeom>
          <a:ln>
            <a:solidFill>
              <a:schemeClr val="accent1">
                <a:shade val="50000"/>
              </a:schemeClr>
            </a:solidFill>
          </a:ln>
        </p:spPr>
      </p:pic>
      <p:cxnSp>
        <p:nvCxnSpPr>
          <p:cNvPr id="8" name="Straight Arrow Connector 7"/>
          <p:cNvCxnSpPr/>
          <p:nvPr/>
        </p:nvCxnSpPr>
        <p:spPr>
          <a:xfrm flipH="1" flipV="1">
            <a:off x="5004048" y="2780928"/>
            <a:ext cx="1152128" cy="792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3598" y="1399128"/>
            <a:ext cx="3096344" cy="1323439"/>
          </a:xfrm>
          <a:prstGeom prst="rect">
            <a:avLst/>
          </a:prstGeom>
          <a:noFill/>
          <a:ln>
            <a:solidFill>
              <a:schemeClr val="accent1">
                <a:shade val="50000"/>
              </a:schemeClr>
            </a:solidFill>
          </a:ln>
        </p:spPr>
        <p:txBody>
          <a:bodyPr wrap="square" rtlCol="0">
            <a:spAutoFit/>
          </a:bodyPr>
          <a:lstStyle/>
          <a:p>
            <a:pPr algn="ctr"/>
            <a:r>
              <a:rPr lang="en-CA" sz="1600" dirty="0" smtClean="0"/>
              <a:t>Now the item record is in orbit around (linked to) the correct </a:t>
            </a:r>
            <a:r>
              <a:rPr lang="en-CA" sz="1600" dirty="0"/>
              <a:t>Bib record (control # 98904</a:t>
            </a:r>
            <a:r>
              <a:rPr lang="en-CA" sz="1600" dirty="0" smtClean="0"/>
              <a:t>) and the item record title shows correctly!</a:t>
            </a:r>
            <a:endParaRPr lang="en-CA" sz="1600" dirty="0"/>
          </a:p>
        </p:txBody>
      </p:sp>
      <p:pic>
        <p:nvPicPr>
          <p:cNvPr id="17" name="Picture 4" descr="C:\Users\plsrweniger\AppData\Local\Microsoft\Windows\Temporary Internet Files\Content.IE5\YS7P40FY\134058520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677944"/>
            <a:ext cx="792088" cy="40198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plsrweniger\AppData\Local\Microsoft\Windows\Temporary Internet Files\Content.IE5\YS7P40FY\1340585209[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86380" y="1301997"/>
            <a:ext cx="981564" cy="4981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plsrweniger\AppData\Local\Microsoft\Windows\Temporary Internet Files\Content.IE5\YS7P40FY\134058520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68073" y="1202138"/>
            <a:ext cx="883942" cy="4486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1475656" y="1399128"/>
            <a:ext cx="792088" cy="2516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010787" y="1718916"/>
            <a:ext cx="1302054" cy="150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0"/>
          </p:cNvCxnSpPr>
          <p:nvPr/>
        </p:nvCxnSpPr>
        <p:spPr>
          <a:xfrm flipV="1">
            <a:off x="503548" y="2348880"/>
            <a:ext cx="252028" cy="329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itle 4"/>
          <p:cNvSpPr>
            <a:spLocks noGrp="1"/>
          </p:cNvSpPr>
          <p:nvPr>
            <p:ph type="title"/>
          </p:nvPr>
        </p:nvSpPr>
        <p:spPr>
          <a:xfrm>
            <a:off x="539552" y="476672"/>
            <a:ext cx="8229600" cy="720080"/>
          </a:xfrm>
        </p:spPr>
        <p:txBody>
          <a:bodyPr>
            <a:normAutofit/>
          </a:bodyPr>
          <a:lstStyle/>
          <a:p>
            <a:r>
              <a:rPr lang="en-CA" sz="4000" dirty="0" smtClean="0"/>
              <a:t>Editing Item Records-Example 3 cont’d.</a:t>
            </a:r>
            <a:endParaRPr lang="en-CA" sz="4000" dirty="0"/>
          </a:p>
        </p:txBody>
      </p:sp>
      <p:sp>
        <p:nvSpPr>
          <p:cNvPr id="26" name="TextBox 25"/>
          <p:cNvSpPr txBox="1"/>
          <p:nvPr/>
        </p:nvSpPr>
        <p:spPr>
          <a:xfrm>
            <a:off x="4572000" y="2537901"/>
            <a:ext cx="142358" cy="523220"/>
          </a:xfrm>
          <a:prstGeom prst="rect">
            <a:avLst/>
          </a:prstGeom>
          <a:noFill/>
        </p:spPr>
        <p:txBody>
          <a:bodyPr wrap="square" rtlCol="0">
            <a:spAutoFit/>
          </a:bodyPr>
          <a:lstStyle/>
          <a:p>
            <a:r>
              <a:rPr lang="en-US" sz="2800" b="1" dirty="0">
                <a:latin typeface="Wingdings 2" panose="05020102010507070707" pitchFamily="18" charset="2"/>
              </a:rPr>
              <a:t>P</a:t>
            </a:r>
          </a:p>
        </p:txBody>
      </p:sp>
      <p:sp>
        <p:nvSpPr>
          <p:cNvPr id="27" name="TextBox 26"/>
          <p:cNvSpPr txBox="1"/>
          <p:nvPr/>
        </p:nvSpPr>
        <p:spPr>
          <a:xfrm>
            <a:off x="2368339" y="2596262"/>
            <a:ext cx="284717" cy="584775"/>
          </a:xfrm>
          <a:prstGeom prst="rect">
            <a:avLst/>
          </a:prstGeom>
          <a:noFill/>
        </p:spPr>
        <p:txBody>
          <a:bodyPr wrap="square" rtlCol="0">
            <a:spAutoFit/>
          </a:bodyPr>
          <a:lstStyle/>
          <a:p>
            <a:r>
              <a:rPr lang="en-US" sz="3200" b="1" dirty="0">
                <a:latin typeface="Wingdings 2" panose="05020102010507070707" pitchFamily="18" charset="2"/>
              </a:rPr>
              <a:t>P</a:t>
            </a:r>
          </a:p>
        </p:txBody>
      </p:sp>
      <p:sp>
        <p:nvSpPr>
          <p:cNvPr id="29" name="TextBox 28"/>
          <p:cNvSpPr txBox="1"/>
          <p:nvPr/>
        </p:nvSpPr>
        <p:spPr>
          <a:xfrm>
            <a:off x="7308304" y="4728142"/>
            <a:ext cx="284717" cy="523220"/>
          </a:xfrm>
          <a:prstGeom prst="rect">
            <a:avLst/>
          </a:prstGeom>
          <a:noFill/>
        </p:spPr>
        <p:txBody>
          <a:bodyPr wrap="square" rtlCol="0">
            <a:spAutoFit/>
          </a:bodyPr>
          <a:lstStyle/>
          <a:p>
            <a:r>
              <a:rPr lang="en-US" sz="2800" b="1" dirty="0">
                <a:latin typeface="Wingdings 2" panose="05020102010507070707" pitchFamily="18" charset="2"/>
              </a:rPr>
              <a:t>P</a:t>
            </a:r>
          </a:p>
        </p:txBody>
      </p:sp>
      <p:sp>
        <p:nvSpPr>
          <p:cNvPr id="30" name="TextBox 29"/>
          <p:cNvSpPr txBox="1"/>
          <p:nvPr/>
        </p:nvSpPr>
        <p:spPr>
          <a:xfrm>
            <a:off x="160235" y="2303874"/>
            <a:ext cx="284717" cy="584775"/>
          </a:xfrm>
          <a:prstGeom prst="rect">
            <a:avLst/>
          </a:prstGeom>
          <a:noFill/>
        </p:spPr>
        <p:txBody>
          <a:bodyPr wrap="square" rtlCol="0">
            <a:spAutoFit/>
          </a:bodyPr>
          <a:lstStyle/>
          <a:p>
            <a:r>
              <a:rPr lang="en-US" sz="3200" b="1" dirty="0">
                <a:latin typeface="Wingdings 2" panose="05020102010507070707" pitchFamily="18" charset="2"/>
              </a:rPr>
              <a:t>P</a:t>
            </a:r>
          </a:p>
        </p:txBody>
      </p:sp>
    </p:spTree>
    <p:extLst>
      <p:ext uri="{BB962C8B-B14F-4D97-AF65-F5344CB8AC3E}">
        <p14:creationId xmlns:p14="http://schemas.microsoft.com/office/powerpoint/2010/main" val="1466757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2276872"/>
            <a:ext cx="7772400" cy="1800200"/>
          </a:xfrm>
        </p:spPr>
        <p:txBody>
          <a:bodyPr/>
          <a:lstStyle/>
          <a:p>
            <a:pPr algn="ctr"/>
            <a:r>
              <a:rPr lang="en-CA" dirty="0" smtClean="0">
                <a:solidFill>
                  <a:srgbClr val="4DE1EA"/>
                </a:solidFill>
              </a:rPr>
              <a:t>Item Record</a:t>
            </a:r>
            <a:br>
              <a:rPr lang="en-CA" dirty="0" smtClean="0">
                <a:solidFill>
                  <a:srgbClr val="4DE1EA"/>
                </a:solidFill>
              </a:rPr>
            </a:br>
            <a:r>
              <a:rPr lang="en-CA" dirty="0" smtClean="0">
                <a:solidFill>
                  <a:srgbClr val="4DE1EA"/>
                </a:solidFill>
              </a:rPr>
              <a:t>Volume Fields</a:t>
            </a:r>
            <a:endParaRPr lang="en-CA" dirty="0">
              <a:solidFill>
                <a:srgbClr val="4DE1EA"/>
              </a:solidFill>
            </a:endParaRPr>
          </a:p>
        </p:txBody>
      </p:sp>
      <p:sp>
        <p:nvSpPr>
          <p:cNvPr id="2" name="Slide Number Placeholder 1"/>
          <p:cNvSpPr>
            <a:spLocks noGrp="1"/>
          </p:cNvSpPr>
          <p:nvPr>
            <p:ph type="sldNum" sz="quarter" idx="12"/>
          </p:nvPr>
        </p:nvSpPr>
        <p:spPr/>
        <p:txBody>
          <a:bodyPr/>
          <a:lstStyle/>
          <a:p>
            <a:fld id="{59DE6EB8-52AB-45EA-A660-3E1EBFA72987}" type="slidenum">
              <a:rPr lang="en-US" smtClean="0"/>
              <a:pPr/>
              <a:t>27</a:t>
            </a:fld>
            <a:endParaRPr lang="en-US"/>
          </a:p>
        </p:txBody>
      </p:sp>
    </p:spTree>
    <p:extLst>
      <p:ext uri="{BB962C8B-B14F-4D97-AF65-F5344CB8AC3E}">
        <p14:creationId xmlns:p14="http://schemas.microsoft.com/office/powerpoint/2010/main" val="4195768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03648" y="404664"/>
            <a:ext cx="5976664" cy="792088"/>
          </a:xfrm>
          <a:solidFill>
            <a:schemeClr val="bg1">
              <a:alpha val="60000"/>
            </a:schemeClr>
          </a:solidFill>
        </p:spPr>
        <p:txBody>
          <a:bodyPr>
            <a:noAutofit/>
          </a:bodyPr>
          <a:lstStyle/>
          <a:p>
            <a:pPr algn="ctr"/>
            <a:r>
              <a:rPr lang="en-CA" dirty="0" smtClean="0"/>
              <a:t>Volume Field Basics</a:t>
            </a:r>
            <a:endParaRPr lang="en-CA"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64288" y="1268760"/>
            <a:ext cx="1800994" cy="2054026"/>
          </a:xfrm>
          <a:ln>
            <a:solidFill>
              <a:schemeClr val="accent1">
                <a:shade val="50000"/>
              </a:schemeClr>
            </a:solidFill>
          </a:ln>
        </p:spPr>
      </p:pic>
      <p:sp>
        <p:nvSpPr>
          <p:cNvPr id="4" name="Slide Number Placeholder 3"/>
          <p:cNvSpPr>
            <a:spLocks noGrp="1"/>
          </p:cNvSpPr>
          <p:nvPr>
            <p:ph type="sldNum" sz="quarter" idx="12"/>
          </p:nvPr>
        </p:nvSpPr>
        <p:spPr/>
        <p:txBody>
          <a:bodyPr/>
          <a:lstStyle/>
          <a:p>
            <a:fld id="{59DE6EB8-52AB-45EA-A660-3E1EBFA72987}" type="slidenum">
              <a:rPr lang="en-US" smtClean="0"/>
              <a:t>28</a:t>
            </a:fld>
            <a:endParaRPr lang="en-US"/>
          </a:p>
        </p:txBody>
      </p:sp>
      <p:sp>
        <p:nvSpPr>
          <p:cNvPr id="3" name="Oval 2"/>
          <p:cNvSpPr/>
          <p:nvPr/>
        </p:nvSpPr>
        <p:spPr>
          <a:xfrm>
            <a:off x="7118226" y="2708920"/>
            <a:ext cx="2025774" cy="2925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251520" y="1268760"/>
            <a:ext cx="6912767" cy="5509200"/>
          </a:xfrm>
          <a:prstGeom prst="rect">
            <a:avLst/>
          </a:prstGeom>
          <a:noFill/>
        </p:spPr>
        <p:txBody>
          <a:bodyPr wrap="square" rtlCol="0">
            <a:spAutoFit/>
          </a:bodyPr>
          <a:lstStyle/>
          <a:p>
            <a:pPr algn="just"/>
            <a:r>
              <a:rPr lang="en-CA" sz="1600" u="sng" dirty="0" smtClean="0"/>
              <a:t>WHERE is the volume field?</a:t>
            </a:r>
            <a:r>
              <a:rPr lang="en-CA" sz="1600" dirty="0" smtClean="0"/>
              <a:t>  The Volume </a:t>
            </a:r>
            <a:r>
              <a:rPr lang="en-CA" sz="1600" dirty="0"/>
              <a:t>F</a:t>
            </a:r>
            <a:r>
              <a:rPr lang="en-CA" sz="1600" dirty="0" smtClean="0"/>
              <a:t>ield (Vol:</a:t>
            </a:r>
            <a:r>
              <a:rPr lang="en-CA" sz="1600" dirty="0" smtClean="0">
                <a:sym typeface="Wingdings" panose="05000000000000000000" pitchFamily="2" charset="2"/>
              </a:rPr>
              <a:t>) </a:t>
            </a:r>
            <a:r>
              <a:rPr lang="en-CA" sz="1600" dirty="0">
                <a:sym typeface="Wingdings" panose="05000000000000000000" pitchFamily="2" charset="2"/>
              </a:rPr>
              <a:t>is </a:t>
            </a:r>
            <a:r>
              <a:rPr lang="en-CA" sz="1600" dirty="0" smtClean="0">
                <a:sym typeface="Wingdings" panose="05000000000000000000" pitchFamily="2" charset="2"/>
              </a:rPr>
              <a:t>found in the lower middle</a:t>
            </a:r>
            <a:r>
              <a:rPr lang="en-CA" sz="1600" dirty="0" smtClean="0"/>
              <a:t> </a:t>
            </a:r>
            <a:r>
              <a:rPr lang="en-CA" sz="1600" dirty="0"/>
              <a:t>section of an item record </a:t>
            </a:r>
            <a:r>
              <a:rPr lang="en-CA" sz="1600" dirty="0" smtClean="0"/>
              <a:t>in the “</a:t>
            </a:r>
            <a:r>
              <a:rPr lang="en-CA" sz="1600" dirty="0"/>
              <a:t>Call number</a:t>
            </a:r>
            <a:r>
              <a:rPr lang="en-CA" sz="1600" dirty="0" smtClean="0"/>
              <a:t>” area as </a:t>
            </a:r>
            <a:r>
              <a:rPr lang="en-CA" sz="1600" dirty="0"/>
              <a:t>shown </a:t>
            </a:r>
            <a:r>
              <a:rPr lang="en-CA" sz="1600" dirty="0" smtClean="0"/>
              <a:t>here: </a:t>
            </a:r>
          </a:p>
          <a:p>
            <a:pPr algn="just"/>
            <a:endParaRPr lang="en-CA" sz="1600" dirty="0"/>
          </a:p>
          <a:p>
            <a:pPr algn="just"/>
            <a:r>
              <a:rPr lang="en-CA" sz="1600" u="sng" dirty="0" smtClean="0"/>
              <a:t>WHY is it so important?</a:t>
            </a:r>
            <a:r>
              <a:rPr lang="en-CA" sz="1600" dirty="0" smtClean="0"/>
              <a:t>  Polaris </a:t>
            </a:r>
            <a:r>
              <a:rPr lang="en-CA" sz="1600" dirty="0"/>
              <a:t>uses </a:t>
            </a:r>
            <a:r>
              <a:rPr lang="en-CA" sz="1600" dirty="0" smtClean="0"/>
              <a:t>contents </a:t>
            </a:r>
            <a:r>
              <a:rPr lang="en-CA" sz="1600" dirty="0"/>
              <a:t>of this field </a:t>
            </a:r>
            <a:r>
              <a:rPr lang="en-CA" sz="1600" dirty="0" smtClean="0"/>
              <a:t>to </a:t>
            </a:r>
            <a:r>
              <a:rPr lang="en-CA" sz="1600" b="1" dirty="0" smtClean="0"/>
              <a:t>change how hold requests are made</a:t>
            </a:r>
            <a:r>
              <a:rPr lang="en-CA" sz="1600" dirty="0" smtClean="0"/>
              <a:t>, </a:t>
            </a:r>
            <a:r>
              <a:rPr lang="en-CA" sz="1600" dirty="0"/>
              <a:t>and so </a:t>
            </a:r>
            <a:r>
              <a:rPr lang="en-CA" sz="1600" dirty="0" smtClean="0"/>
              <a:t>there are strict </a:t>
            </a:r>
            <a:r>
              <a:rPr lang="en-CA" sz="1600" dirty="0"/>
              <a:t>expectations for how the field is populated. The volume field is so sensitive that even a blank space will </a:t>
            </a:r>
            <a:r>
              <a:rPr lang="en-CA" sz="1600" dirty="0" smtClean="0"/>
              <a:t>change how hold requests work.</a:t>
            </a:r>
          </a:p>
          <a:p>
            <a:pPr algn="just"/>
            <a:endParaRPr lang="en-US" sz="1600" dirty="0" smtClean="0"/>
          </a:p>
          <a:p>
            <a:pPr algn="just"/>
            <a:r>
              <a:rPr lang="en-US" sz="1600" u="sng" dirty="0" smtClean="0"/>
              <a:t>HOW does it work?</a:t>
            </a:r>
            <a:r>
              <a:rPr lang="en-US" sz="1600" dirty="0" smtClean="0"/>
              <a:t> </a:t>
            </a:r>
          </a:p>
          <a:p>
            <a:pPr marL="285750" indent="-285750" algn="just">
              <a:buFont typeface="Arial" panose="020B0604020202020204" pitchFamily="34" charset="0"/>
              <a:buChar char="•"/>
            </a:pPr>
            <a:r>
              <a:rPr lang="en-US" sz="1600" u="sng" dirty="0" smtClean="0"/>
              <a:t>Blank volume fields</a:t>
            </a:r>
            <a:r>
              <a:rPr lang="en-US" sz="1600" dirty="0" smtClean="0"/>
              <a:t> launch a one step hold process. </a:t>
            </a:r>
            <a:r>
              <a:rPr lang="en-US" sz="1600" dirty="0"/>
              <a:t>When all items attached to a particular Bib record have blank volume fields, Polaris knows they are all the same, and any one of the items will satisfy the </a:t>
            </a:r>
            <a:r>
              <a:rPr lang="en-US" sz="1600" dirty="0" smtClean="0"/>
              <a:t>patron.  Polaris </a:t>
            </a:r>
            <a:r>
              <a:rPr lang="en-CA" sz="1600" dirty="0" smtClean="0"/>
              <a:t>selects one item from all the items attached to a Bibliographic record to satisfy the request and populate a request manager.</a:t>
            </a:r>
          </a:p>
          <a:p>
            <a:pPr marL="285750" indent="-285750" algn="just">
              <a:buFont typeface="Arial" panose="020B0604020202020204" pitchFamily="34" charset="0"/>
              <a:buChar char="•"/>
            </a:pPr>
            <a:r>
              <a:rPr lang="en-CA" sz="1600" u="sng" dirty="0" smtClean="0"/>
              <a:t>Populated volume fields</a:t>
            </a:r>
            <a:r>
              <a:rPr lang="en-CA" sz="1600" dirty="0" smtClean="0"/>
              <a:t> initiate a two step process.  When one or more  items have volume field contents, Polaris recognizes that the items are not alike and patrons are asked to CHOOSE one kind of item (v.1 or v.2, etc.), by clicking on this icon        beside each item.  After making the choice for v.1 or v.2, Polaris selects from all the items with the same volume field, first confirming if the patron will accept the first </a:t>
            </a:r>
            <a:r>
              <a:rPr lang="en-CA" sz="1600" dirty="0"/>
              <a:t>available </a:t>
            </a:r>
            <a:r>
              <a:rPr lang="en-CA" sz="1600" dirty="0" smtClean="0"/>
              <a:t>copy of that kind, or if the chosen item is the ONLY one that will satisfy.</a:t>
            </a:r>
            <a:endParaRPr lang="en-CA" sz="1600" i="1"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5733256"/>
            <a:ext cx="333375" cy="219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3896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548680"/>
            <a:ext cx="7776864" cy="792088"/>
          </a:xfrm>
          <a:solidFill>
            <a:schemeClr val="bg1">
              <a:alpha val="60000"/>
            </a:schemeClr>
          </a:solidFill>
        </p:spPr>
        <p:txBody>
          <a:bodyPr>
            <a:noAutofit/>
          </a:bodyPr>
          <a:lstStyle/>
          <a:p>
            <a:pPr algn="ctr"/>
            <a:r>
              <a:rPr lang="en-CA" dirty="0" smtClean="0"/>
              <a:t>Volume Field Functioning</a:t>
            </a: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29</a:t>
            </a:fld>
            <a:endParaRPr lang="en-US"/>
          </a:p>
        </p:txBody>
      </p:sp>
      <p:sp>
        <p:nvSpPr>
          <p:cNvPr id="7" name="TextBox 6"/>
          <p:cNvSpPr txBox="1"/>
          <p:nvPr/>
        </p:nvSpPr>
        <p:spPr>
          <a:xfrm>
            <a:off x="971600" y="1484784"/>
            <a:ext cx="7200800" cy="4278094"/>
          </a:xfrm>
          <a:prstGeom prst="rect">
            <a:avLst/>
          </a:prstGeom>
          <a:noFill/>
        </p:spPr>
        <p:txBody>
          <a:bodyPr wrap="square" rtlCol="0">
            <a:spAutoFit/>
          </a:bodyPr>
          <a:lstStyle/>
          <a:p>
            <a:pPr algn="just"/>
            <a:endParaRPr lang="en-CA" sz="1600" dirty="0"/>
          </a:p>
          <a:p>
            <a:pPr algn="just"/>
            <a:r>
              <a:rPr lang="en-CA" sz="1600" dirty="0" smtClean="0"/>
              <a:t>The volume field is so sensitive that even a blank space will turn on the two-step hold function which can delay a hold or prevent </a:t>
            </a:r>
            <a:r>
              <a:rPr lang="en-CA" sz="1600" dirty="0"/>
              <a:t>a </a:t>
            </a:r>
            <a:r>
              <a:rPr lang="en-CA" sz="1600" dirty="0" smtClean="0"/>
              <a:t>hold being filled correctly. If you are editing a volume field, be sure to backspace to the very left side of the field, before saving changes to the record, to insure you are not leaving a space.  The human eye detects no difference between a blank volume field and one containing one or more spaces, but Polaris does!</a:t>
            </a:r>
          </a:p>
          <a:p>
            <a:pPr algn="just"/>
            <a:endParaRPr lang="en-US" sz="1600" dirty="0"/>
          </a:p>
          <a:p>
            <a:pPr algn="just"/>
            <a:r>
              <a:rPr lang="en-US" sz="1600" dirty="0" smtClean="0"/>
              <a:t>Polaris thinks like a computer, so these entries are NOT the same:</a:t>
            </a:r>
          </a:p>
          <a:p>
            <a:pPr algn="just"/>
            <a:endParaRPr lang="en-US" sz="1600" dirty="0" smtClean="0"/>
          </a:p>
          <a:p>
            <a:pPr algn="ctr"/>
            <a:r>
              <a:rPr lang="en-US" sz="1600" dirty="0" smtClean="0"/>
              <a:t>v.1 / vol. 1 / v1 / v. 1 / VI. / VI  </a:t>
            </a:r>
          </a:p>
          <a:p>
            <a:pPr algn="just"/>
            <a:endParaRPr lang="en-US" sz="1600" dirty="0"/>
          </a:p>
          <a:p>
            <a:pPr algn="just"/>
            <a:r>
              <a:rPr lang="en-US" sz="1600" dirty="0" smtClean="0"/>
              <a:t>It is very important to be particular about the use of spaces, punctuation, format and syntax, in order that Polaris can identify like and unlike items attached to the same Bib.  There are strict rules maintained across all four systems in TRAC for volume field use and composition - there is no room for ‘creativity’ here!</a:t>
            </a:r>
            <a:endParaRPr lang="en-CA" sz="1600" dirty="0"/>
          </a:p>
          <a:p>
            <a:pPr algn="just"/>
            <a:endParaRPr lang="en-CA" sz="1600" i="1" dirty="0"/>
          </a:p>
        </p:txBody>
      </p:sp>
    </p:spTree>
    <p:extLst>
      <p:ext uri="{BB962C8B-B14F-4D97-AF65-F5344CB8AC3E}">
        <p14:creationId xmlns:p14="http://schemas.microsoft.com/office/powerpoint/2010/main" val="149918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dirty="0" smtClean="0">
                <a:solidFill>
                  <a:srgbClr val="4DE1EA"/>
                </a:solidFill>
              </a:rPr>
              <a:t>Search Tips</a:t>
            </a:r>
            <a:endParaRPr lang="en-CA" dirty="0">
              <a:solidFill>
                <a:srgbClr val="4DE1EA"/>
              </a:solidFill>
            </a:endParaRPr>
          </a:p>
        </p:txBody>
      </p:sp>
      <p:sp>
        <p:nvSpPr>
          <p:cNvPr id="6" name="Slide Number Placeholder 5"/>
          <p:cNvSpPr>
            <a:spLocks noGrp="1"/>
          </p:cNvSpPr>
          <p:nvPr>
            <p:ph type="sldNum" sz="quarter" idx="12"/>
          </p:nvPr>
        </p:nvSpPr>
        <p:spPr/>
        <p:txBody>
          <a:bodyPr/>
          <a:lstStyle/>
          <a:p>
            <a:fld id="{59DE6EB8-52AB-45EA-A660-3E1EBFA72987}" type="slidenum">
              <a:rPr lang="en-US" smtClean="0"/>
              <a:t>3</a:t>
            </a:fld>
            <a:endParaRPr lang="en-US"/>
          </a:p>
        </p:txBody>
      </p:sp>
    </p:spTree>
    <p:extLst>
      <p:ext uri="{BB962C8B-B14F-4D97-AF65-F5344CB8AC3E}">
        <p14:creationId xmlns:p14="http://schemas.microsoft.com/office/powerpoint/2010/main" val="846222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9438" y="2168252"/>
            <a:ext cx="2305050" cy="2628900"/>
          </a:xfrm>
          <a:ln>
            <a:solidFill>
              <a:schemeClr val="accent1">
                <a:shade val="50000"/>
              </a:schemeClr>
            </a:solidFill>
          </a:ln>
        </p:spPr>
      </p:pic>
      <p:sp>
        <p:nvSpPr>
          <p:cNvPr id="4" name="Slide Number Placeholder 3"/>
          <p:cNvSpPr>
            <a:spLocks noGrp="1"/>
          </p:cNvSpPr>
          <p:nvPr>
            <p:ph type="sldNum" sz="quarter" idx="12"/>
          </p:nvPr>
        </p:nvSpPr>
        <p:spPr/>
        <p:txBody>
          <a:bodyPr/>
          <a:lstStyle/>
          <a:p>
            <a:fld id="{59DE6EB8-52AB-45EA-A660-3E1EBFA72987}" type="slidenum">
              <a:rPr lang="en-US" smtClean="0"/>
              <a:t>30</a:t>
            </a:fld>
            <a:endParaRPr lang="en-US"/>
          </a:p>
        </p:txBody>
      </p:sp>
      <p:sp>
        <p:nvSpPr>
          <p:cNvPr id="7" name="TextBox 6"/>
          <p:cNvSpPr txBox="1"/>
          <p:nvPr/>
        </p:nvSpPr>
        <p:spPr>
          <a:xfrm>
            <a:off x="467545" y="1231007"/>
            <a:ext cx="6049186" cy="4801314"/>
          </a:xfrm>
          <a:prstGeom prst="rect">
            <a:avLst/>
          </a:prstGeom>
          <a:noFill/>
        </p:spPr>
        <p:txBody>
          <a:bodyPr wrap="square" rtlCol="0">
            <a:spAutoFit/>
          </a:bodyPr>
          <a:lstStyle/>
          <a:p>
            <a:pPr algn="ctr"/>
            <a:r>
              <a:rPr lang="en-CA" dirty="0" smtClean="0"/>
              <a:t>Entries in the volume field indicate:</a:t>
            </a:r>
          </a:p>
          <a:p>
            <a:pPr marL="285750" indent="-285750" algn="ctr">
              <a:buFont typeface="Arial" panose="020B0604020202020204" pitchFamily="34" charset="0"/>
              <a:buChar char="•"/>
            </a:pPr>
            <a:r>
              <a:rPr lang="en-CA" dirty="0" smtClean="0"/>
              <a:t> the </a:t>
            </a:r>
            <a:r>
              <a:rPr lang="en-CA" u="sng" dirty="0" smtClean="0"/>
              <a:t>volume number</a:t>
            </a:r>
            <a:r>
              <a:rPr lang="en-CA" dirty="0" smtClean="0"/>
              <a:t> of a multiple volume publication or</a:t>
            </a:r>
          </a:p>
          <a:p>
            <a:pPr marL="285750" indent="-285750" algn="ctr">
              <a:buFont typeface="Arial" panose="020B0604020202020204" pitchFamily="34" charset="0"/>
              <a:buChar char="•"/>
            </a:pPr>
            <a:r>
              <a:rPr lang="en-CA" dirty="0" smtClean="0"/>
              <a:t>a </a:t>
            </a:r>
            <a:r>
              <a:rPr lang="en-CA" u="sng" dirty="0" smtClean="0"/>
              <a:t>disc number</a:t>
            </a:r>
            <a:r>
              <a:rPr lang="en-CA" dirty="0" smtClean="0"/>
              <a:t> of a multiple disk set or</a:t>
            </a:r>
          </a:p>
          <a:p>
            <a:pPr marL="285750" indent="-285750" algn="ctr">
              <a:buFont typeface="Arial" panose="020B0604020202020204" pitchFamily="34" charset="0"/>
              <a:buChar char="•"/>
            </a:pPr>
            <a:r>
              <a:rPr lang="en-CA" dirty="0" smtClean="0"/>
              <a:t>a </a:t>
            </a:r>
            <a:r>
              <a:rPr lang="en-CA" u="sng" dirty="0" smtClean="0"/>
              <a:t>part number</a:t>
            </a:r>
            <a:r>
              <a:rPr lang="en-CA" dirty="0" smtClean="0"/>
              <a:t> of a multiple part release or </a:t>
            </a:r>
          </a:p>
          <a:p>
            <a:pPr marL="285750" indent="-285750" algn="ctr">
              <a:buFont typeface="Arial" panose="020B0604020202020204" pitchFamily="34" charset="0"/>
              <a:buChar char="•"/>
            </a:pPr>
            <a:r>
              <a:rPr lang="en-CA" dirty="0" smtClean="0"/>
              <a:t>a certain </a:t>
            </a:r>
            <a:r>
              <a:rPr lang="en-CA" u="sng" dirty="0" smtClean="0"/>
              <a:t>issue date</a:t>
            </a:r>
            <a:r>
              <a:rPr lang="en-CA" dirty="0" smtClean="0"/>
              <a:t> of a monthly publication, etc.</a:t>
            </a:r>
          </a:p>
          <a:p>
            <a:pPr algn="ctr"/>
            <a:endParaRPr lang="en-CA" sz="900" b="1" dirty="0" smtClean="0"/>
          </a:p>
          <a:p>
            <a:pPr algn="ctr"/>
            <a:r>
              <a:rPr lang="en-CA" dirty="0" smtClean="0"/>
              <a:t>Two or more unique items are attached to one Bib record.</a:t>
            </a:r>
          </a:p>
          <a:p>
            <a:pPr algn="ctr"/>
            <a:endParaRPr lang="en-CA" sz="900" dirty="0" smtClean="0"/>
          </a:p>
          <a:p>
            <a:pPr algn="ctr"/>
            <a:r>
              <a:rPr lang="en-CA" dirty="0" smtClean="0">
                <a:latin typeface="+mj-lt"/>
              </a:rPr>
              <a:t>(v.1 &amp; v.2    </a:t>
            </a:r>
            <a:r>
              <a:rPr lang="en-CA" b="1" dirty="0" smtClean="0">
                <a:latin typeface="+mj-lt"/>
              </a:rPr>
              <a:t>OR   </a:t>
            </a:r>
            <a:r>
              <a:rPr lang="en-CA" dirty="0" smtClean="0">
                <a:latin typeface="+mj-lt"/>
              </a:rPr>
              <a:t> DISC1 &amp; DISC2 &amp; DISC4     </a:t>
            </a:r>
            <a:r>
              <a:rPr lang="en-CA" b="1" dirty="0" smtClean="0">
                <a:latin typeface="+mj-lt"/>
              </a:rPr>
              <a:t>OR</a:t>
            </a:r>
          </a:p>
          <a:p>
            <a:pPr algn="ctr"/>
            <a:r>
              <a:rPr lang="en-CA" dirty="0" smtClean="0">
                <a:latin typeface="+mj-lt"/>
              </a:rPr>
              <a:t>JUN2018  &amp;  JUL2018      </a:t>
            </a:r>
            <a:r>
              <a:rPr lang="en-CA" b="1" dirty="0" smtClean="0">
                <a:latin typeface="+mj-lt"/>
              </a:rPr>
              <a:t>OR</a:t>
            </a:r>
            <a:r>
              <a:rPr lang="en-CA" dirty="0" smtClean="0">
                <a:latin typeface="+mj-lt"/>
              </a:rPr>
              <a:t>       234  &amp;  236   &amp;  252   ) </a:t>
            </a:r>
          </a:p>
          <a:p>
            <a:endParaRPr lang="en-CA" sz="900" i="1" dirty="0"/>
          </a:p>
          <a:p>
            <a:r>
              <a:rPr lang="en-CA" dirty="0" smtClean="0"/>
              <a:t>To decide </a:t>
            </a:r>
            <a:r>
              <a:rPr lang="en-CA" dirty="0"/>
              <a:t>whether or not to enter information in this field the first question to ask is:  Are many </a:t>
            </a:r>
            <a:r>
              <a:rPr lang="en-CA" i="1" u="sng" dirty="0"/>
              <a:t>different</a:t>
            </a:r>
            <a:r>
              <a:rPr lang="en-CA" dirty="0"/>
              <a:t> items </a:t>
            </a:r>
            <a:r>
              <a:rPr lang="en-CA" dirty="0" smtClean="0"/>
              <a:t>properly attached </a:t>
            </a:r>
            <a:r>
              <a:rPr lang="en-CA" dirty="0"/>
              <a:t>to </a:t>
            </a:r>
            <a:r>
              <a:rPr lang="en-CA" i="1" u="sng" dirty="0"/>
              <a:t>one</a:t>
            </a:r>
            <a:r>
              <a:rPr lang="en-CA" dirty="0"/>
              <a:t> Bibliographic record?  </a:t>
            </a:r>
            <a:endParaRPr lang="en-CA" dirty="0" smtClean="0"/>
          </a:p>
          <a:p>
            <a:endParaRPr lang="en-CA" sz="900" dirty="0" smtClean="0"/>
          </a:p>
          <a:p>
            <a:pPr algn="ctr"/>
            <a:r>
              <a:rPr lang="en-CA" b="1" dirty="0" smtClean="0"/>
              <a:t>If </a:t>
            </a:r>
            <a:r>
              <a:rPr lang="en-CA" b="1" dirty="0"/>
              <a:t>the answer is yes, follow approved TRAC standards for volume field entries, as shown on the next slides.  </a:t>
            </a:r>
            <a:r>
              <a:rPr lang="en-CA" b="1" dirty="0" smtClean="0"/>
              <a:t> If the answer is no, leave the field blank:  no characters of any kind and no spaces.</a:t>
            </a:r>
            <a:endParaRPr lang="en-CA" b="1" dirty="0"/>
          </a:p>
        </p:txBody>
      </p:sp>
      <p:sp>
        <p:nvSpPr>
          <p:cNvPr id="8" name="TextBox 7"/>
          <p:cNvSpPr txBox="1"/>
          <p:nvPr/>
        </p:nvSpPr>
        <p:spPr>
          <a:xfrm>
            <a:off x="395536" y="6237312"/>
            <a:ext cx="8352928" cy="338554"/>
          </a:xfrm>
          <a:prstGeom prst="rect">
            <a:avLst/>
          </a:prstGeom>
          <a:noFill/>
          <a:ln>
            <a:solidFill>
              <a:schemeClr val="accent1">
                <a:shade val="50000"/>
              </a:schemeClr>
            </a:solidFill>
          </a:ln>
        </p:spPr>
        <p:txBody>
          <a:bodyPr wrap="square" rtlCol="0">
            <a:spAutoFit/>
          </a:bodyPr>
          <a:lstStyle/>
          <a:p>
            <a:r>
              <a:rPr lang="en-CA" sz="1600" b="1" dirty="0"/>
              <a:t>If </a:t>
            </a:r>
            <a:r>
              <a:rPr lang="en-CA" sz="1600" b="1" dirty="0" smtClean="0"/>
              <a:t>uncertain, please send </a:t>
            </a:r>
            <a:r>
              <a:rPr lang="en-CA" sz="1600" b="1" dirty="0"/>
              <a:t>the item to headquarters for </a:t>
            </a:r>
            <a:r>
              <a:rPr lang="en-CA" sz="1600" b="1" dirty="0" smtClean="0"/>
              <a:t>cataloguing, or phone for help.</a:t>
            </a:r>
            <a:endParaRPr lang="en-CA" sz="1600" b="1" dirty="0"/>
          </a:p>
        </p:txBody>
      </p:sp>
      <p:sp>
        <p:nvSpPr>
          <p:cNvPr id="3" name="Oval 2"/>
          <p:cNvSpPr/>
          <p:nvPr/>
        </p:nvSpPr>
        <p:spPr>
          <a:xfrm>
            <a:off x="6660232" y="4005064"/>
            <a:ext cx="2304256"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itle 4"/>
          <p:cNvSpPr>
            <a:spLocks noGrp="1"/>
          </p:cNvSpPr>
          <p:nvPr>
            <p:ph type="title"/>
          </p:nvPr>
        </p:nvSpPr>
        <p:spPr>
          <a:xfrm>
            <a:off x="1331640" y="404664"/>
            <a:ext cx="6480720" cy="792088"/>
          </a:xfrm>
          <a:solidFill>
            <a:schemeClr val="bg1">
              <a:alpha val="60000"/>
            </a:schemeClr>
          </a:solidFill>
        </p:spPr>
        <p:txBody>
          <a:bodyPr>
            <a:noAutofit/>
          </a:bodyPr>
          <a:lstStyle/>
          <a:p>
            <a:pPr algn="ctr"/>
            <a:r>
              <a:rPr lang="en-CA" dirty="0" smtClean="0"/>
              <a:t>Volume Field Essentials</a:t>
            </a:r>
            <a:endParaRPr lang="en-CA" dirty="0"/>
          </a:p>
        </p:txBody>
      </p:sp>
    </p:spTree>
    <p:extLst>
      <p:ext uri="{BB962C8B-B14F-4D97-AF65-F5344CB8AC3E}">
        <p14:creationId xmlns:p14="http://schemas.microsoft.com/office/powerpoint/2010/main" val="1534812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31</a:t>
            </a:fld>
            <a:endParaRPr lang="en-US"/>
          </a:p>
        </p:txBody>
      </p:sp>
      <p:sp>
        <p:nvSpPr>
          <p:cNvPr id="4" name="TextBox 3"/>
          <p:cNvSpPr txBox="1"/>
          <p:nvPr/>
        </p:nvSpPr>
        <p:spPr>
          <a:xfrm>
            <a:off x="683568" y="1288695"/>
            <a:ext cx="7704856" cy="1754326"/>
          </a:xfrm>
          <a:prstGeom prst="rect">
            <a:avLst/>
          </a:prstGeom>
          <a:noFill/>
        </p:spPr>
        <p:txBody>
          <a:bodyPr wrap="square" rtlCol="0">
            <a:spAutoFit/>
          </a:bodyPr>
          <a:lstStyle/>
          <a:p>
            <a:pPr algn="ctr"/>
            <a:r>
              <a:rPr lang="en-CA" dirty="0" smtClean="0"/>
              <a:t>If different items are attached to the same Bib record, the next question is “What sort of a multiple-volume or multiple-part publication is it?”</a:t>
            </a:r>
          </a:p>
          <a:p>
            <a:pPr algn="ctr"/>
            <a:r>
              <a:rPr lang="en-CA" dirty="0" smtClean="0"/>
              <a:t>The answer will determine the proper volume field format.   </a:t>
            </a:r>
          </a:p>
          <a:p>
            <a:pPr algn="ctr"/>
            <a:r>
              <a:rPr lang="en-CA" dirty="0" smtClean="0"/>
              <a:t>Formatting standards are outlined in the “TRAC Multi-part Manual”,  and summarized in the following chart (</a:t>
            </a:r>
            <a:r>
              <a:rPr lang="en-CA" b="1" dirty="0" smtClean="0"/>
              <a:t>shown full screen on the next slide</a:t>
            </a:r>
            <a:r>
              <a:rPr lang="en-CA" dirty="0" smtClean="0"/>
              <a:t>).  Keep a printed copy of the full sized chart for quick reference.</a:t>
            </a:r>
          </a:p>
        </p:txBody>
      </p:sp>
      <p:sp>
        <p:nvSpPr>
          <p:cNvPr id="12" name="Title 2"/>
          <p:cNvSpPr txBox="1">
            <a:spLocks/>
          </p:cNvSpPr>
          <p:nvPr/>
        </p:nvSpPr>
        <p:spPr>
          <a:xfrm>
            <a:off x="683568" y="620688"/>
            <a:ext cx="7704856" cy="720080"/>
          </a:xfrm>
          <a:prstGeom prst="rect">
            <a:avLst/>
          </a:prstGeom>
        </p:spPr>
        <p:txBody>
          <a:bodyPr>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When to use the volume field</a:t>
            </a:r>
            <a:endParaRPr lang="en-CA" dirty="0"/>
          </a:p>
        </p:txBody>
      </p:sp>
      <p:sp>
        <p:nvSpPr>
          <p:cNvPr id="13" name="Title 2"/>
          <p:cNvSpPr txBox="1">
            <a:spLocks/>
          </p:cNvSpPr>
          <p:nvPr/>
        </p:nvSpPr>
        <p:spPr>
          <a:xfrm>
            <a:off x="691952" y="773088"/>
            <a:ext cx="8229600" cy="720080"/>
          </a:xfrm>
          <a:prstGeom prst="rect">
            <a:avLst/>
          </a:prstGeom>
        </p:spPr>
        <p:txBody>
          <a:bodyPr>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CA" dirty="0"/>
          </a:p>
        </p:txBody>
      </p:sp>
      <p:sp>
        <p:nvSpPr>
          <p:cNvPr id="3" name="TextBox 2"/>
          <p:cNvSpPr txBox="1"/>
          <p:nvPr/>
        </p:nvSpPr>
        <p:spPr>
          <a:xfrm>
            <a:off x="395536" y="3429000"/>
            <a:ext cx="3816424" cy="3077766"/>
          </a:xfrm>
          <a:prstGeom prst="rect">
            <a:avLst/>
          </a:prstGeom>
          <a:noFill/>
        </p:spPr>
        <p:txBody>
          <a:bodyPr wrap="square" rtlCol="0">
            <a:spAutoFit/>
          </a:bodyPr>
          <a:lstStyle/>
          <a:p>
            <a:r>
              <a:rPr lang="en-CA" sz="1600" dirty="0"/>
              <a:t>The first column lists all the different </a:t>
            </a:r>
            <a:r>
              <a:rPr lang="en-CA" sz="1600" u="sng" dirty="0"/>
              <a:t>types</a:t>
            </a:r>
            <a:r>
              <a:rPr lang="en-CA" sz="1600" dirty="0"/>
              <a:t> of multiple part publications.</a:t>
            </a:r>
          </a:p>
          <a:p>
            <a:endParaRPr lang="en-CA" sz="1600" dirty="0"/>
          </a:p>
          <a:p>
            <a:r>
              <a:rPr lang="en-CA" sz="1600" dirty="0"/>
              <a:t>The second column shows the correct </a:t>
            </a:r>
            <a:r>
              <a:rPr lang="en-CA" sz="1600" u="sng" dirty="0"/>
              <a:t>format</a:t>
            </a:r>
            <a:r>
              <a:rPr lang="en-CA" sz="1600" dirty="0"/>
              <a:t> for volume field entries.</a:t>
            </a:r>
          </a:p>
          <a:p>
            <a:endParaRPr lang="en-CA" sz="1600" dirty="0"/>
          </a:p>
          <a:p>
            <a:r>
              <a:rPr lang="en-CA" sz="1600" dirty="0"/>
              <a:t>The third column contains </a:t>
            </a:r>
            <a:r>
              <a:rPr lang="en-CA" sz="1600" u="sng" dirty="0"/>
              <a:t>examples</a:t>
            </a:r>
            <a:r>
              <a:rPr lang="en-CA" sz="1600" dirty="0"/>
              <a:t> of correct volume field entries.</a:t>
            </a:r>
          </a:p>
          <a:p>
            <a:endParaRPr lang="en-CA" sz="1600" dirty="0"/>
          </a:p>
          <a:p>
            <a:r>
              <a:rPr lang="en-CA" sz="1600" dirty="0"/>
              <a:t>The forth column contains </a:t>
            </a:r>
            <a:r>
              <a:rPr lang="en-CA" sz="1600" u="sng" dirty="0"/>
              <a:t>explanatory notes</a:t>
            </a:r>
            <a:r>
              <a:rPr lang="en-CA" sz="1600" dirty="0"/>
              <a:t>.</a:t>
            </a:r>
          </a:p>
          <a:p>
            <a:endParaRPr lang="en-US" dirty="0"/>
          </a:p>
        </p:txBody>
      </p:sp>
      <p:pic>
        <p:nvPicPr>
          <p:cNvPr id="5" name="Picture 4"/>
          <p:cNvPicPr>
            <a:picLocks noChangeAspect="1"/>
          </p:cNvPicPr>
          <p:nvPr/>
        </p:nvPicPr>
        <p:blipFill rotWithShape="1">
          <a:blip r:embed="rId2"/>
          <a:srcRect t="529" r="537" b="529"/>
          <a:stretch/>
        </p:blipFill>
        <p:spPr>
          <a:xfrm>
            <a:off x="4056127" y="3140969"/>
            <a:ext cx="4487644" cy="3168352"/>
          </a:xfrm>
          <a:prstGeom prst="rect">
            <a:avLst/>
          </a:prstGeom>
        </p:spPr>
      </p:pic>
    </p:spTree>
    <p:extLst>
      <p:ext uri="{BB962C8B-B14F-4D97-AF65-F5344CB8AC3E}">
        <p14:creationId xmlns:p14="http://schemas.microsoft.com/office/powerpoint/2010/main" val="3517074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32</a:t>
            </a:fld>
            <a:endParaRPr lang="en-US"/>
          </a:p>
        </p:txBody>
      </p:sp>
      <p:pic>
        <p:nvPicPr>
          <p:cNvPr id="3" name="Picture 2"/>
          <p:cNvPicPr>
            <a:picLocks noChangeAspect="1"/>
          </p:cNvPicPr>
          <p:nvPr/>
        </p:nvPicPr>
        <p:blipFill>
          <a:blip r:embed="rId2"/>
          <a:stretch>
            <a:fillRect/>
          </a:stretch>
        </p:blipFill>
        <p:spPr>
          <a:xfrm>
            <a:off x="366712" y="452437"/>
            <a:ext cx="8410575" cy="5953125"/>
          </a:xfrm>
          <a:prstGeom prst="rect">
            <a:avLst/>
          </a:prstGeom>
        </p:spPr>
      </p:pic>
    </p:spTree>
    <p:extLst>
      <p:ext uri="{BB962C8B-B14F-4D97-AF65-F5344CB8AC3E}">
        <p14:creationId xmlns:p14="http://schemas.microsoft.com/office/powerpoint/2010/main" val="726319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33</a:t>
            </a:fld>
            <a:endParaRPr lang="en-US"/>
          </a:p>
        </p:txBody>
      </p:sp>
      <p:sp>
        <p:nvSpPr>
          <p:cNvPr id="3" name="Rectangle 2"/>
          <p:cNvSpPr/>
          <p:nvPr/>
        </p:nvSpPr>
        <p:spPr>
          <a:xfrm>
            <a:off x="467544" y="1340768"/>
            <a:ext cx="8208912" cy="5078313"/>
          </a:xfrm>
          <a:prstGeom prst="rect">
            <a:avLst/>
          </a:prstGeom>
        </p:spPr>
        <p:txBody>
          <a:bodyPr wrap="square">
            <a:spAutoFit/>
          </a:bodyPr>
          <a:lstStyle/>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a:t>Every week there is a scan of the entire database of item records in TRAC and 4 reports are created of all the </a:t>
            </a:r>
            <a:r>
              <a:rPr lang="en-CA" dirty="0" smtClean="0"/>
              <a:t>items newly added, with volume </a:t>
            </a:r>
            <a:r>
              <a:rPr lang="en-CA" dirty="0"/>
              <a:t>field </a:t>
            </a:r>
            <a:r>
              <a:rPr lang="en-CA" dirty="0" smtClean="0"/>
              <a:t>content.  </a:t>
            </a:r>
            <a:r>
              <a:rPr lang="en-CA" dirty="0"/>
              <a:t>These are examined by each of the four systems for errors.  </a:t>
            </a: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Errors may be corrected by headquarters, for which you will be notified, or you may be asked via email to correct an error.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Unfortunately </a:t>
            </a:r>
            <a:r>
              <a:rPr lang="en-CA" dirty="0"/>
              <a:t>there is no way to identify records that were added and </a:t>
            </a:r>
            <a:r>
              <a:rPr lang="en-CA" i="1" dirty="0"/>
              <a:t>should have had </a:t>
            </a:r>
            <a:r>
              <a:rPr lang="en-CA" dirty="0"/>
              <a:t>a volume field entry made, but did not</a:t>
            </a:r>
            <a:r>
              <a:rPr lang="en-CA" dirty="0" smtClean="0"/>
              <a:t>.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Because we share an enormous database, the decision to add or not to add something to the volume field must take into consideration what others have done.  With volume fields, it must be everyone makes an entry or no one does.  Everyone remains blank, or everyone requires volume entry.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Please </a:t>
            </a:r>
            <a:r>
              <a:rPr lang="en-CA" dirty="0"/>
              <a:t>call the office if you have to clarify whether or not to add something to your volume field.</a:t>
            </a:r>
          </a:p>
        </p:txBody>
      </p:sp>
      <p:sp>
        <p:nvSpPr>
          <p:cNvPr id="4" name="Title 2"/>
          <p:cNvSpPr txBox="1">
            <a:spLocks/>
          </p:cNvSpPr>
          <p:nvPr/>
        </p:nvSpPr>
        <p:spPr>
          <a:xfrm>
            <a:off x="683568" y="620688"/>
            <a:ext cx="7704856" cy="720080"/>
          </a:xfrm>
          <a:prstGeom prst="rect">
            <a:avLst/>
          </a:prstGeom>
        </p:spPr>
        <p:txBody>
          <a:bodyPr>
            <a:normAutofit fontScale="6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Keeping volume field entries standardized</a:t>
            </a:r>
            <a:endParaRPr lang="en-CA" dirty="0"/>
          </a:p>
        </p:txBody>
      </p:sp>
    </p:spTree>
    <p:extLst>
      <p:ext uri="{BB962C8B-B14F-4D97-AF65-F5344CB8AC3E}">
        <p14:creationId xmlns:p14="http://schemas.microsoft.com/office/powerpoint/2010/main" val="562908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34</a:t>
            </a:fld>
            <a:endParaRPr lang="en-US"/>
          </a:p>
        </p:txBody>
      </p:sp>
      <p:sp>
        <p:nvSpPr>
          <p:cNvPr id="4" name="TextBox 3"/>
          <p:cNvSpPr txBox="1"/>
          <p:nvPr/>
        </p:nvSpPr>
        <p:spPr>
          <a:xfrm>
            <a:off x="539552" y="620688"/>
            <a:ext cx="7920880" cy="5786199"/>
          </a:xfrm>
          <a:prstGeom prst="rect">
            <a:avLst/>
          </a:prstGeom>
          <a:noFill/>
        </p:spPr>
        <p:txBody>
          <a:bodyPr wrap="square" rtlCol="0">
            <a:spAutoFit/>
          </a:bodyPr>
          <a:lstStyle/>
          <a:p>
            <a:pPr algn="ctr"/>
            <a:r>
              <a:rPr lang="en-CA" sz="2800" dirty="0" smtClean="0">
                <a:solidFill>
                  <a:srgbClr val="04617B"/>
                </a:solidFill>
              </a:rPr>
              <a:t>The following slides will focus line-by-line on the chart starting with “Numbered </a:t>
            </a:r>
            <a:r>
              <a:rPr lang="en-CA" sz="2800" dirty="0">
                <a:solidFill>
                  <a:srgbClr val="04617B"/>
                </a:solidFill>
              </a:rPr>
              <a:t>V</a:t>
            </a:r>
            <a:r>
              <a:rPr lang="en-CA" sz="2800" dirty="0" smtClean="0">
                <a:solidFill>
                  <a:srgbClr val="04617B"/>
                </a:solidFill>
              </a:rPr>
              <a:t>olumes”, then “Annual with Yearly Date”, and so on...</a:t>
            </a:r>
          </a:p>
          <a:p>
            <a:endParaRPr lang="en-CA" sz="800" dirty="0" smtClean="0"/>
          </a:p>
          <a:p>
            <a:endParaRPr lang="en-CA" sz="800" dirty="0"/>
          </a:p>
          <a:p>
            <a:pPr algn="ctr"/>
            <a:r>
              <a:rPr lang="en-CA" b="1" dirty="0" smtClean="0"/>
              <a:t>Please pay particular attention to the following formatting details:</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Lower case vs. upper case.  If the chart calls for lower case, use lower case, and vice versa.  </a:t>
            </a:r>
            <a:r>
              <a:rPr lang="en-CA" u="sng" dirty="0" smtClean="0"/>
              <a:t>No substitutions are allowed</a:t>
            </a:r>
            <a:r>
              <a:rPr lang="en-CA" dirty="0" smtClean="0"/>
              <a:t>!</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Spaces vs. no spaces.  If a space is used in the example, </a:t>
            </a:r>
            <a:r>
              <a:rPr lang="en-CA" u="sng" dirty="0" smtClean="0"/>
              <a:t>use a space</a:t>
            </a:r>
            <a:r>
              <a:rPr lang="en-CA" dirty="0" smtClean="0"/>
              <a:t>… </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r>
              <a:rPr lang="en-CA" dirty="0" smtClean="0"/>
              <a:t>Hyphen (dash) vs. backslash.  </a:t>
            </a:r>
            <a:r>
              <a:rPr lang="en-CA" u="sng" dirty="0" smtClean="0"/>
              <a:t>Please do not substitute</a:t>
            </a:r>
            <a:r>
              <a:rPr lang="en-CA" dirty="0" smtClean="0"/>
              <a:t>!</a:t>
            </a:r>
          </a:p>
          <a:p>
            <a:endParaRPr lang="en-CA" dirty="0" smtClean="0"/>
          </a:p>
          <a:p>
            <a:pPr marL="285750" indent="-285750">
              <a:buFont typeface="Arial" panose="020B0604020202020204" pitchFamily="34" charset="0"/>
              <a:buChar char="•"/>
            </a:pPr>
            <a:r>
              <a:rPr lang="en-CA" dirty="0" smtClean="0"/>
              <a:t>If a sequence of 6 characters is required, use 6 characters!</a:t>
            </a:r>
          </a:p>
          <a:p>
            <a:endParaRPr lang="en-CA" dirty="0" smtClean="0"/>
          </a:p>
          <a:p>
            <a:pPr marL="285750" indent="-285750">
              <a:buFont typeface="Arial" panose="020B0604020202020204" pitchFamily="34" charset="0"/>
              <a:buChar char="•"/>
            </a:pPr>
            <a:r>
              <a:rPr lang="en-CA" b="1" dirty="0" smtClean="0"/>
              <a:t>WHY?   </a:t>
            </a:r>
            <a:r>
              <a:rPr lang="en-CA" dirty="0" smtClean="0"/>
              <a:t>These formatting standards must be followed so that computers know one thing is like (or not like) another.  </a:t>
            </a:r>
          </a:p>
          <a:p>
            <a:endParaRPr lang="en-CA" dirty="0" smtClean="0"/>
          </a:p>
          <a:p>
            <a:pPr algn="ctr"/>
            <a:r>
              <a:rPr lang="en-CA" b="1" dirty="0" smtClean="0"/>
              <a:t>Remember, to a computer v.1 and V. I are not the same!</a:t>
            </a:r>
          </a:p>
        </p:txBody>
      </p:sp>
    </p:spTree>
    <p:extLst>
      <p:ext uri="{BB962C8B-B14F-4D97-AF65-F5344CB8AC3E}">
        <p14:creationId xmlns:p14="http://schemas.microsoft.com/office/powerpoint/2010/main" val="2419950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404664"/>
            <a:ext cx="5256584" cy="720080"/>
          </a:xfrm>
          <a:solidFill>
            <a:schemeClr val="bg1">
              <a:alpha val="60000"/>
            </a:schemeClr>
          </a:solidFill>
        </p:spPr>
        <p:txBody>
          <a:bodyPr>
            <a:normAutofit fontScale="90000"/>
          </a:bodyPr>
          <a:lstStyle/>
          <a:p>
            <a:pPr algn="ctr"/>
            <a:r>
              <a:rPr lang="en-CA" dirty="0" smtClean="0"/>
              <a:t>Numbered Volumes</a:t>
            </a:r>
            <a:endParaRPr lang="en-CA" dirty="0"/>
          </a:p>
        </p:txBody>
      </p:sp>
      <p:sp>
        <p:nvSpPr>
          <p:cNvPr id="2" name="Slide Number Placeholder 1"/>
          <p:cNvSpPr>
            <a:spLocks noGrp="1"/>
          </p:cNvSpPr>
          <p:nvPr>
            <p:ph type="sldNum" sz="quarter" idx="12"/>
          </p:nvPr>
        </p:nvSpPr>
        <p:spPr/>
        <p:txBody>
          <a:bodyPr/>
          <a:lstStyle/>
          <a:p>
            <a:fld id="{59DE6EB8-52AB-45EA-A660-3E1EBFA72987}" type="slidenum">
              <a:rPr lang="en-US" smtClean="0"/>
              <a:t>35</a:t>
            </a:fld>
            <a:endParaRPr lang="en-US"/>
          </a:p>
        </p:txBody>
      </p:sp>
      <p:sp>
        <p:nvSpPr>
          <p:cNvPr id="7" name="TextBox 6"/>
          <p:cNvSpPr txBox="1"/>
          <p:nvPr/>
        </p:nvSpPr>
        <p:spPr>
          <a:xfrm>
            <a:off x="107504" y="1340768"/>
            <a:ext cx="3096344" cy="4539704"/>
          </a:xfrm>
          <a:prstGeom prst="rect">
            <a:avLst/>
          </a:prstGeom>
          <a:noFill/>
        </p:spPr>
        <p:txBody>
          <a:bodyPr wrap="square" rtlCol="0">
            <a:spAutoFit/>
          </a:bodyPr>
          <a:lstStyle/>
          <a:p>
            <a:r>
              <a:rPr lang="en-CA" sz="1700" dirty="0" smtClean="0"/>
              <a:t>Numbered volumes are publications that contain multiple volumes often published in the same year.</a:t>
            </a:r>
          </a:p>
          <a:p>
            <a:r>
              <a:rPr lang="en-CA" sz="1700" dirty="0" smtClean="0"/>
              <a:t>  </a:t>
            </a:r>
            <a:endParaRPr lang="en-CA" sz="1700" dirty="0"/>
          </a:p>
          <a:p>
            <a:r>
              <a:rPr lang="en-CA" sz="1700" dirty="0" smtClean="0"/>
              <a:t>One Bib record will have all the different volumes, or item records attached.</a:t>
            </a:r>
          </a:p>
          <a:p>
            <a:endParaRPr lang="en-CA" sz="1700" dirty="0"/>
          </a:p>
          <a:p>
            <a:r>
              <a:rPr lang="en-CA" sz="1700" dirty="0" smtClean="0"/>
              <a:t>Each volume may have its own ISBN, so the Bib record may have many ISBNs added by the TRAC cataloguers.</a:t>
            </a:r>
          </a:p>
          <a:p>
            <a:endParaRPr lang="en-CA" sz="1700" dirty="0"/>
          </a:p>
          <a:p>
            <a:r>
              <a:rPr lang="en-CA" sz="1700" dirty="0" smtClean="0"/>
              <a:t>If you search by ISBN and don’t find a correct Bib record</a:t>
            </a:r>
            <a:r>
              <a:rPr lang="en-CA" sz="1700" b="1" dirty="0" smtClean="0"/>
              <a:t>, please send to headquarters.</a:t>
            </a:r>
            <a:endParaRPr lang="en-CA" sz="1700" b="1" dirty="0"/>
          </a:p>
        </p:txBody>
      </p:sp>
      <p:sp>
        <p:nvSpPr>
          <p:cNvPr id="14" name="TextBox 13"/>
          <p:cNvSpPr txBox="1"/>
          <p:nvPr/>
        </p:nvSpPr>
        <p:spPr>
          <a:xfrm>
            <a:off x="4499992" y="6163142"/>
            <a:ext cx="4392488" cy="646331"/>
          </a:xfrm>
          <a:prstGeom prst="rect">
            <a:avLst/>
          </a:prstGeom>
          <a:noFill/>
        </p:spPr>
        <p:txBody>
          <a:bodyPr wrap="square" rtlCol="0">
            <a:spAutoFit/>
          </a:bodyPr>
          <a:lstStyle/>
          <a:p>
            <a:pPr algn="ctr"/>
            <a:r>
              <a:rPr lang="en-CA" i="1" dirty="0" smtClean="0"/>
              <a:t>Four different items (v.1, v.2, v.3 &amp; v.4) on one Bib at many locations.</a:t>
            </a:r>
            <a:endParaRPr lang="en-CA" i="1" dirty="0"/>
          </a:p>
        </p:txBody>
      </p:sp>
      <p:pic>
        <p:nvPicPr>
          <p:cNvPr id="6" name="Content Placeholder 5"/>
          <p:cNvPicPr>
            <a:picLocks noGrp="1" noChangeAspect="1"/>
          </p:cNvPicPr>
          <p:nvPr>
            <p:ph idx="1"/>
          </p:nvPr>
        </p:nvPicPr>
        <p:blipFill>
          <a:blip r:embed="rId2"/>
          <a:stretch>
            <a:fillRect/>
          </a:stretch>
        </p:blipFill>
        <p:spPr>
          <a:xfrm>
            <a:off x="3275856" y="1085264"/>
            <a:ext cx="5169340" cy="5117359"/>
          </a:xfrm>
          <a:prstGeom prst="rect">
            <a:avLst/>
          </a:prstGeom>
        </p:spPr>
      </p:pic>
      <p:sp>
        <p:nvSpPr>
          <p:cNvPr id="11" name="Oval 10"/>
          <p:cNvSpPr/>
          <p:nvPr/>
        </p:nvSpPr>
        <p:spPr>
          <a:xfrm>
            <a:off x="8100392" y="3906492"/>
            <a:ext cx="357340" cy="2361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131840" y="2420888"/>
            <a:ext cx="57606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67222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404664"/>
            <a:ext cx="5256584" cy="720080"/>
          </a:xfrm>
          <a:solidFill>
            <a:schemeClr val="bg1">
              <a:alpha val="60000"/>
            </a:schemeClr>
          </a:solidFill>
        </p:spPr>
        <p:txBody>
          <a:bodyPr>
            <a:normAutofit fontScale="90000"/>
          </a:bodyPr>
          <a:lstStyle/>
          <a:p>
            <a:pPr algn="ctr"/>
            <a:r>
              <a:rPr lang="en-CA" dirty="0" smtClean="0"/>
              <a:t>Numbered Volumes</a:t>
            </a:r>
            <a:endParaRPr lang="en-CA" dirty="0"/>
          </a:p>
        </p:txBody>
      </p:sp>
      <p:sp>
        <p:nvSpPr>
          <p:cNvPr id="2" name="Slide Number Placeholder 1"/>
          <p:cNvSpPr>
            <a:spLocks noGrp="1"/>
          </p:cNvSpPr>
          <p:nvPr>
            <p:ph type="sldNum" sz="quarter" idx="12"/>
          </p:nvPr>
        </p:nvSpPr>
        <p:spPr/>
        <p:txBody>
          <a:bodyPr/>
          <a:lstStyle/>
          <a:p>
            <a:fld id="{59DE6EB8-52AB-45EA-A660-3E1EBFA72987}" type="slidenum">
              <a:rPr lang="en-US" smtClean="0"/>
              <a:t>36</a:t>
            </a:fld>
            <a:endParaRPr lang="en-US"/>
          </a:p>
        </p:txBody>
      </p:sp>
      <p:sp>
        <p:nvSpPr>
          <p:cNvPr id="7" name="TextBox 6"/>
          <p:cNvSpPr txBox="1"/>
          <p:nvPr/>
        </p:nvSpPr>
        <p:spPr>
          <a:xfrm>
            <a:off x="178162" y="1085264"/>
            <a:ext cx="3040922" cy="5524589"/>
          </a:xfrm>
          <a:prstGeom prst="rect">
            <a:avLst/>
          </a:prstGeom>
          <a:noFill/>
        </p:spPr>
        <p:txBody>
          <a:bodyPr wrap="square" rtlCol="0">
            <a:spAutoFit/>
          </a:bodyPr>
          <a:lstStyle/>
          <a:p>
            <a:r>
              <a:rPr lang="en-CA" sz="1400" dirty="0"/>
              <a:t>Bib record </a:t>
            </a:r>
            <a:r>
              <a:rPr lang="en-CA" sz="1400" dirty="0" smtClean="0"/>
              <a:t>536217 describes volumes one, two, three and four </a:t>
            </a:r>
            <a:r>
              <a:rPr lang="en-CA" sz="1400" dirty="0"/>
              <a:t>of </a:t>
            </a:r>
            <a:r>
              <a:rPr lang="en-CA" sz="1400" dirty="0" smtClean="0"/>
              <a:t>“Place names of Alberta”.</a:t>
            </a:r>
            <a:endParaRPr lang="en-CA" sz="1400" dirty="0"/>
          </a:p>
          <a:p>
            <a:endParaRPr lang="en-CA" sz="1400" dirty="0"/>
          </a:p>
          <a:p>
            <a:r>
              <a:rPr lang="en-CA" sz="1400" dirty="0"/>
              <a:t>Check tag 300 of the Bib record.  The “a” subfield says </a:t>
            </a:r>
            <a:r>
              <a:rPr lang="en-CA" sz="1400" dirty="0" smtClean="0"/>
              <a:t>“4 </a:t>
            </a:r>
            <a:r>
              <a:rPr lang="en-CA" sz="1400" dirty="0"/>
              <a:t>v.” and does not indicate the number of pages, as the description field does for single volume books.  This means the book is printed in </a:t>
            </a:r>
            <a:r>
              <a:rPr lang="en-CA" sz="1400" dirty="0" smtClean="0"/>
              <a:t>four </a:t>
            </a:r>
            <a:r>
              <a:rPr lang="en-CA" sz="1400" dirty="0"/>
              <a:t>separate bindings.</a:t>
            </a:r>
          </a:p>
          <a:p>
            <a:endParaRPr lang="en-CA" sz="1400" dirty="0"/>
          </a:p>
          <a:p>
            <a:endParaRPr lang="en-CA" sz="1400" dirty="0" smtClean="0"/>
          </a:p>
          <a:p>
            <a:endParaRPr lang="en-CA" sz="1400" dirty="0"/>
          </a:p>
          <a:p>
            <a:endParaRPr lang="en-CA" sz="1400" dirty="0" smtClean="0"/>
          </a:p>
          <a:p>
            <a:endParaRPr lang="en-CA" sz="1400" dirty="0" smtClean="0"/>
          </a:p>
          <a:p>
            <a:endParaRPr lang="en-CA" sz="1400" dirty="0" smtClean="0"/>
          </a:p>
          <a:p>
            <a:r>
              <a:rPr lang="en-CA" sz="1400" dirty="0" smtClean="0"/>
              <a:t>Click </a:t>
            </a:r>
            <a:r>
              <a:rPr lang="en-CA" sz="1400" dirty="0"/>
              <a:t>on the </a:t>
            </a:r>
            <a:r>
              <a:rPr lang="en-CA" sz="1400" dirty="0" smtClean="0"/>
              <a:t>Linked Item Records icon </a:t>
            </a:r>
            <a:r>
              <a:rPr lang="en-CA" sz="1400" dirty="0"/>
              <a:t>at the top of the record to open the linked item record list.  Note that in this example, some volume field data is incorrect, and some is missing</a:t>
            </a:r>
            <a:r>
              <a:rPr lang="en-CA" sz="1400" dirty="0" smtClean="0"/>
              <a:t>.</a:t>
            </a:r>
          </a:p>
          <a:p>
            <a:endParaRPr lang="en-US" sz="1400" b="1" dirty="0"/>
          </a:p>
          <a:p>
            <a:r>
              <a:rPr lang="en-US" sz="1400" dirty="0"/>
              <a:t>Try placing a hold on this record!</a:t>
            </a:r>
            <a:endParaRPr lang="en-CA" sz="1400" dirty="0"/>
          </a:p>
          <a:p>
            <a:endParaRPr lang="en-CA" sz="1700" b="1" dirty="0"/>
          </a:p>
        </p:txBody>
      </p:sp>
      <p:sp>
        <p:nvSpPr>
          <p:cNvPr id="14" name="TextBox 13"/>
          <p:cNvSpPr txBox="1"/>
          <p:nvPr/>
        </p:nvSpPr>
        <p:spPr>
          <a:xfrm>
            <a:off x="4499992" y="6163142"/>
            <a:ext cx="4392488" cy="646331"/>
          </a:xfrm>
          <a:prstGeom prst="rect">
            <a:avLst/>
          </a:prstGeom>
          <a:noFill/>
        </p:spPr>
        <p:txBody>
          <a:bodyPr wrap="square" rtlCol="0">
            <a:spAutoFit/>
          </a:bodyPr>
          <a:lstStyle/>
          <a:p>
            <a:pPr algn="ctr"/>
            <a:r>
              <a:rPr lang="en-CA" i="1" dirty="0" smtClean="0"/>
              <a:t>Four different items (v.1, v.2, v.3 &amp; v.4) on one Bib at many locations.</a:t>
            </a:r>
            <a:endParaRPr lang="en-CA" i="1" dirty="0"/>
          </a:p>
        </p:txBody>
      </p:sp>
      <p:pic>
        <p:nvPicPr>
          <p:cNvPr id="6" name="Content Placeholder 5"/>
          <p:cNvPicPr>
            <a:picLocks noGrp="1" noChangeAspect="1"/>
          </p:cNvPicPr>
          <p:nvPr>
            <p:ph idx="1"/>
          </p:nvPr>
        </p:nvPicPr>
        <p:blipFill>
          <a:blip r:embed="rId2"/>
          <a:stretch>
            <a:fillRect/>
          </a:stretch>
        </p:blipFill>
        <p:spPr>
          <a:xfrm>
            <a:off x="3275856" y="1085264"/>
            <a:ext cx="5169340" cy="5117359"/>
          </a:xfrm>
          <a:prstGeom prst="rect">
            <a:avLst/>
          </a:prstGeom>
        </p:spPr>
      </p:pic>
      <p:sp>
        <p:nvSpPr>
          <p:cNvPr id="11" name="Oval 10"/>
          <p:cNvSpPr/>
          <p:nvPr/>
        </p:nvSpPr>
        <p:spPr>
          <a:xfrm>
            <a:off x="8100392" y="3906492"/>
            <a:ext cx="357340" cy="2361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131840" y="2348880"/>
            <a:ext cx="172819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p:nvPr/>
        </p:nvPicPr>
        <p:blipFill rotWithShape="1">
          <a:blip r:embed="rId3"/>
          <a:srcRect l="34589" t="32907" r="47586" b="55293"/>
          <a:stretch/>
        </p:blipFill>
        <p:spPr bwMode="auto">
          <a:xfrm>
            <a:off x="421271" y="3356992"/>
            <a:ext cx="2554703" cy="916211"/>
          </a:xfrm>
          <a:prstGeom prst="rect">
            <a:avLst/>
          </a:prstGeom>
          <a:ln>
            <a:noFill/>
          </a:ln>
          <a:extLst>
            <a:ext uri="{53640926-AAD7-44D8-BBD7-CCE9431645EC}">
              <a14:shadowObscured xmlns:a14="http://schemas.microsoft.com/office/drawing/2010/main"/>
            </a:ext>
          </a:extLst>
        </p:spPr>
      </p:pic>
      <p:sp>
        <p:nvSpPr>
          <p:cNvPr id="4" name="Oval 3"/>
          <p:cNvSpPr/>
          <p:nvPr/>
        </p:nvSpPr>
        <p:spPr>
          <a:xfrm>
            <a:off x="827584" y="3354755"/>
            <a:ext cx="434748"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60624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404664"/>
            <a:ext cx="5256584" cy="720080"/>
          </a:xfrm>
          <a:solidFill>
            <a:schemeClr val="bg1">
              <a:alpha val="60000"/>
            </a:schemeClr>
          </a:solidFill>
        </p:spPr>
        <p:txBody>
          <a:bodyPr>
            <a:normAutofit fontScale="90000"/>
          </a:bodyPr>
          <a:lstStyle/>
          <a:p>
            <a:pPr algn="ctr"/>
            <a:r>
              <a:rPr lang="en-CA" dirty="0" smtClean="0"/>
              <a:t>Numbered Volumes</a:t>
            </a:r>
            <a:endParaRPr lang="en-CA" dirty="0"/>
          </a:p>
        </p:txBody>
      </p:sp>
      <p:sp>
        <p:nvSpPr>
          <p:cNvPr id="2" name="Slide Number Placeholder 1"/>
          <p:cNvSpPr>
            <a:spLocks noGrp="1"/>
          </p:cNvSpPr>
          <p:nvPr>
            <p:ph type="sldNum" sz="quarter" idx="12"/>
          </p:nvPr>
        </p:nvSpPr>
        <p:spPr/>
        <p:txBody>
          <a:bodyPr/>
          <a:lstStyle/>
          <a:p>
            <a:fld id="{59DE6EB8-52AB-45EA-A660-3E1EBFA72987}" type="slidenum">
              <a:rPr lang="en-US" smtClean="0"/>
              <a:t>37</a:t>
            </a:fld>
            <a:endParaRPr lang="en-US"/>
          </a:p>
        </p:txBody>
      </p:sp>
      <p:sp>
        <p:nvSpPr>
          <p:cNvPr id="7" name="TextBox 6"/>
          <p:cNvSpPr txBox="1"/>
          <p:nvPr/>
        </p:nvSpPr>
        <p:spPr>
          <a:xfrm>
            <a:off x="250170" y="1220816"/>
            <a:ext cx="2881670" cy="5047536"/>
          </a:xfrm>
          <a:prstGeom prst="rect">
            <a:avLst/>
          </a:prstGeom>
          <a:noFill/>
        </p:spPr>
        <p:txBody>
          <a:bodyPr wrap="square" rtlCol="0">
            <a:spAutoFit/>
          </a:bodyPr>
          <a:lstStyle/>
          <a:p>
            <a:r>
              <a:rPr lang="en-CA" sz="1400" dirty="0" smtClean="0"/>
              <a:t>One library is circulating all four volumes together, so when a patron wants to borrow all four, they would chose the record with v.1-4 in the volume field (or place four separate holds on individual volumes.  The first available copy of each one would then be selected by Polaris to satisfy the hold.  </a:t>
            </a:r>
          </a:p>
          <a:p>
            <a:endParaRPr lang="en-CA" sz="1400" dirty="0"/>
          </a:p>
          <a:p>
            <a:r>
              <a:rPr lang="en-CA" sz="1400" dirty="0" smtClean="0"/>
              <a:t>If a patron wanted to borrow volume three only, it looks like only two of the items would satisfy.  </a:t>
            </a:r>
          </a:p>
          <a:p>
            <a:endParaRPr lang="en-CA" sz="1400" dirty="0"/>
          </a:p>
          <a:p>
            <a:r>
              <a:rPr lang="en-CA" sz="1400" dirty="0" smtClean="0"/>
              <a:t>The blank volume fields are mysteries to the patron and to Polaris, and cannot satisfy holds requests.  </a:t>
            </a:r>
          </a:p>
          <a:p>
            <a:endParaRPr lang="en-CA" sz="1400" dirty="0"/>
          </a:p>
          <a:p>
            <a:r>
              <a:rPr lang="en-CA" sz="1400" dirty="0" smtClean="0"/>
              <a:t>One copy has v.2 in the call number, but Polaris needs that in the volume field to properly manage hold requests.  </a:t>
            </a:r>
            <a:endParaRPr lang="en-CA" sz="1700" b="1" dirty="0"/>
          </a:p>
        </p:txBody>
      </p:sp>
      <p:sp>
        <p:nvSpPr>
          <p:cNvPr id="14" name="TextBox 13"/>
          <p:cNvSpPr txBox="1"/>
          <p:nvPr/>
        </p:nvSpPr>
        <p:spPr>
          <a:xfrm>
            <a:off x="4499992" y="6163142"/>
            <a:ext cx="4392488" cy="646331"/>
          </a:xfrm>
          <a:prstGeom prst="rect">
            <a:avLst/>
          </a:prstGeom>
          <a:noFill/>
        </p:spPr>
        <p:txBody>
          <a:bodyPr wrap="square" rtlCol="0">
            <a:spAutoFit/>
          </a:bodyPr>
          <a:lstStyle/>
          <a:p>
            <a:pPr algn="ctr"/>
            <a:r>
              <a:rPr lang="en-CA" i="1" dirty="0" smtClean="0"/>
              <a:t>Four different items (v.1, v.2, v.3 &amp; v.4) on one Bib at many locations.</a:t>
            </a:r>
            <a:endParaRPr lang="en-CA" i="1" dirty="0"/>
          </a:p>
        </p:txBody>
      </p:sp>
      <p:pic>
        <p:nvPicPr>
          <p:cNvPr id="6" name="Content Placeholder 5"/>
          <p:cNvPicPr>
            <a:picLocks noGrp="1" noChangeAspect="1"/>
          </p:cNvPicPr>
          <p:nvPr>
            <p:ph idx="1"/>
          </p:nvPr>
        </p:nvPicPr>
        <p:blipFill>
          <a:blip r:embed="rId2"/>
          <a:stretch>
            <a:fillRect/>
          </a:stretch>
        </p:blipFill>
        <p:spPr>
          <a:xfrm>
            <a:off x="3275856" y="1085264"/>
            <a:ext cx="5169340" cy="5117359"/>
          </a:xfrm>
          <a:prstGeom prst="rect">
            <a:avLst/>
          </a:prstGeom>
        </p:spPr>
      </p:pic>
      <p:sp>
        <p:nvSpPr>
          <p:cNvPr id="12" name="Oval 11"/>
          <p:cNvSpPr/>
          <p:nvPr/>
        </p:nvSpPr>
        <p:spPr>
          <a:xfrm>
            <a:off x="3131840" y="2348880"/>
            <a:ext cx="172819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p:nvPr/>
        </p:nvCxnSpPr>
        <p:spPr>
          <a:xfrm flipH="1">
            <a:off x="8445196" y="4653136"/>
            <a:ext cx="2416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388424" y="4941168"/>
            <a:ext cx="360040" cy="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388424" y="5661248"/>
            <a:ext cx="360040" cy="0"/>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884368" y="5373216"/>
            <a:ext cx="1008112" cy="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7668344" y="4149079"/>
            <a:ext cx="920868" cy="216025"/>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Action Button: Help 18">
            <a:hlinkClick r:id="" action="ppaction://noaction" highlightClick="1"/>
          </p:cNvPr>
          <p:cNvSpPr/>
          <p:nvPr/>
        </p:nvSpPr>
        <p:spPr>
          <a:xfrm>
            <a:off x="8686800" y="4149079"/>
            <a:ext cx="205680" cy="216025"/>
          </a:xfrm>
          <a:prstGeom prst="actionButtonHelp">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5285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38</a:t>
            </a:fld>
            <a:endParaRPr lang="en-US"/>
          </a:p>
        </p:txBody>
      </p:sp>
      <p:sp>
        <p:nvSpPr>
          <p:cNvPr id="8" name="TextBox 7"/>
          <p:cNvSpPr txBox="1"/>
          <p:nvPr/>
        </p:nvSpPr>
        <p:spPr>
          <a:xfrm>
            <a:off x="385252" y="3502784"/>
            <a:ext cx="8456167" cy="3231654"/>
          </a:xfrm>
          <a:prstGeom prst="rect">
            <a:avLst/>
          </a:prstGeom>
          <a:noFill/>
          <a:ln>
            <a:solidFill>
              <a:schemeClr val="accent1">
                <a:shade val="50000"/>
              </a:schemeClr>
            </a:solidFill>
          </a:ln>
        </p:spPr>
        <p:txBody>
          <a:bodyPr wrap="square" rtlCol="0">
            <a:spAutoFit/>
          </a:bodyPr>
          <a:lstStyle/>
          <a:p>
            <a:pPr algn="ctr"/>
            <a:r>
              <a:rPr lang="en-CA" sz="1400" dirty="0" smtClean="0"/>
              <a:t>The </a:t>
            </a:r>
            <a:r>
              <a:rPr lang="en-CA" sz="1400" dirty="0"/>
              <a:t>correct format is </a:t>
            </a:r>
            <a:r>
              <a:rPr lang="en-CA" sz="1400" dirty="0" smtClean="0"/>
              <a:t>v.1, v.2, v.3, v.4 or v.1-4 </a:t>
            </a:r>
            <a:r>
              <a:rPr lang="en-CA" sz="1400" dirty="0"/>
              <a:t>for the volume fields </a:t>
            </a:r>
            <a:r>
              <a:rPr lang="en-CA" sz="1400" dirty="0" smtClean="0"/>
              <a:t>in these </a:t>
            </a:r>
            <a:r>
              <a:rPr lang="en-CA" sz="1400" dirty="0"/>
              <a:t>item </a:t>
            </a:r>
            <a:r>
              <a:rPr lang="en-CA" sz="1400" dirty="0" smtClean="0"/>
              <a:t>records: </a:t>
            </a:r>
          </a:p>
          <a:p>
            <a:pPr algn="ctr"/>
            <a:r>
              <a:rPr lang="en-CA" sz="1400" b="1" dirty="0" smtClean="0"/>
              <a:t>lowercase v followed by a period followed by a number (or range of numbers) with NO spaces</a:t>
            </a:r>
            <a:r>
              <a:rPr lang="en-CA" sz="1400" dirty="0" smtClean="0"/>
              <a:t>.   </a:t>
            </a:r>
          </a:p>
          <a:p>
            <a:pPr algn="ctr"/>
            <a:r>
              <a:rPr lang="en-CA" sz="1400" dirty="0" smtClean="0"/>
              <a:t>If you have two copies of one volume, also use c.1 and c.2 in the copy fields. </a:t>
            </a:r>
          </a:p>
          <a:p>
            <a:pPr algn="ctr"/>
            <a:endParaRPr lang="en-CA" sz="1400" dirty="0" smtClean="0"/>
          </a:p>
          <a:p>
            <a:pPr algn="ctr"/>
            <a:r>
              <a:rPr lang="en-CA" sz="1400" dirty="0" smtClean="0"/>
              <a:t>If you put “Vol.1” or “vol1” or v.</a:t>
            </a:r>
            <a:r>
              <a:rPr lang="en-CA" sz="1400" u="sng" dirty="0" smtClean="0"/>
              <a:t> </a:t>
            </a:r>
            <a:r>
              <a:rPr lang="en-CA" sz="1400" dirty="0" smtClean="0"/>
              <a:t>1” in your Volume field, the computer cannot tell that it is the same volume as the correct example on the far left.</a:t>
            </a:r>
          </a:p>
          <a:p>
            <a:pPr algn="ctr"/>
            <a:r>
              <a:rPr lang="en-CA" sz="1400" dirty="0" smtClean="0"/>
              <a:t> </a:t>
            </a:r>
          </a:p>
          <a:p>
            <a:pPr algn="ctr"/>
            <a:r>
              <a:rPr lang="en-CA" sz="1400" b="1" u="sng" dirty="0" smtClean="0"/>
              <a:t>Accuracy </a:t>
            </a:r>
            <a:r>
              <a:rPr lang="en-CA" sz="1400" b="1" u="sng" dirty="0"/>
              <a:t>is critical</a:t>
            </a:r>
            <a:r>
              <a:rPr lang="en-CA" sz="1400" b="1" u="sng" dirty="0" smtClean="0"/>
              <a:t>!</a:t>
            </a:r>
          </a:p>
          <a:p>
            <a:pPr algn="ctr"/>
            <a:endParaRPr lang="en-CA" sz="1400" b="1" u="sng" dirty="0"/>
          </a:p>
          <a:p>
            <a:pPr algn="ctr"/>
            <a:r>
              <a:rPr lang="en-US" sz="1400" dirty="0" smtClean="0"/>
              <a:t>Note that each call number shows the distinctive library procedures: the use of or not used (blank) prefix field and cutter variations.  But volume field formatting is standard for all TRAC libraries.  </a:t>
            </a:r>
          </a:p>
          <a:p>
            <a:pPr algn="ctr"/>
            <a:endParaRPr lang="en-US" sz="1400" dirty="0"/>
          </a:p>
          <a:p>
            <a:pPr algn="ctr"/>
            <a:r>
              <a:rPr lang="en-US" b="1" dirty="0" smtClean="0"/>
              <a:t>Always look at other holdings.</a:t>
            </a:r>
          </a:p>
          <a:p>
            <a:pPr algn="ctr"/>
            <a:r>
              <a:rPr lang="en-US" b="1" dirty="0" smtClean="0"/>
              <a:t>If one library uses the volume field, all libraries must.</a:t>
            </a:r>
            <a:endParaRPr lang="en-CA" b="1" dirty="0"/>
          </a:p>
        </p:txBody>
      </p:sp>
      <p:sp>
        <p:nvSpPr>
          <p:cNvPr id="9" name="Title 2"/>
          <p:cNvSpPr>
            <a:spLocks noGrp="1"/>
          </p:cNvSpPr>
          <p:nvPr>
            <p:ph type="title"/>
          </p:nvPr>
        </p:nvSpPr>
        <p:spPr>
          <a:xfrm>
            <a:off x="1907704" y="404664"/>
            <a:ext cx="5256584" cy="720080"/>
          </a:xfrm>
          <a:solidFill>
            <a:schemeClr val="bg1">
              <a:alpha val="60000"/>
            </a:schemeClr>
          </a:solidFill>
        </p:spPr>
        <p:txBody>
          <a:bodyPr>
            <a:normAutofit fontScale="90000"/>
          </a:bodyPr>
          <a:lstStyle/>
          <a:p>
            <a:pPr algn="ctr"/>
            <a:r>
              <a:rPr lang="en-CA" dirty="0" smtClean="0"/>
              <a:t>Numbered Volumes</a:t>
            </a:r>
            <a:endParaRPr lang="en-CA" dirty="0"/>
          </a:p>
        </p:txBody>
      </p:sp>
      <p:pic>
        <p:nvPicPr>
          <p:cNvPr id="5" name="Picture 4"/>
          <p:cNvPicPr>
            <a:picLocks noChangeAspect="1"/>
          </p:cNvPicPr>
          <p:nvPr/>
        </p:nvPicPr>
        <p:blipFill>
          <a:blip r:embed="rId3"/>
          <a:stretch>
            <a:fillRect/>
          </a:stretch>
        </p:blipFill>
        <p:spPr>
          <a:xfrm>
            <a:off x="7308304" y="1414936"/>
            <a:ext cx="1533116" cy="1988365"/>
          </a:xfrm>
          <a:prstGeom prst="rect">
            <a:avLst/>
          </a:prstGeom>
        </p:spPr>
      </p:pic>
      <p:pic>
        <p:nvPicPr>
          <p:cNvPr id="6" name="Picture 5"/>
          <p:cNvPicPr>
            <a:picLocks noChangeAspect="1"/>
          </p:cNvPicPr>
          <p:nvPr/>
        </p:nvPicPr>
        <p:blipFill rotWithShape="1">
          <a:blip r:embed="rId4"/>
          <a:srcRect b="3441"/>
          <a:stretch/>
        </p:blipFill>
        <p:spPr>
          <a:xfrm>
            <a:off x="385252" y="1389239"/>
            <a:ext cx="1583567" cy="2014063"/>
          </a:xfrm>
          <a:prstGeom prst="rect">
            <a:avLst/>
          </a:prstGeom>
        </p:spPr>
      </p:pic>
      <p:pic>
        <p:nvPicPr>
          <p:cNvPr id="7" name="Picture 6"/>
          <p:cNvPicPr>
            <a:picLocks noChangeAspect="1"/>
          </p:cNvPicPr>
          <p:nvPr/>
        </p:nvPicPr>
        <p:blipFill>
          <a:blip r:embed="rId5"/>
          <a:stretch>
            <a:fillRect/>
          </a:stretch>
        </p:blipFill>
        <p:spPr>
          <a:xfrm>
            <a:off x="2051720" y="1389239"/>
            <a:ext cx="1526013" cy="2014063"/>
          </a:xfrm>
          <a:prstGeom prst="rect">
            <a:avLst/>
          </a:prstGeom>
        </p:spPr>
      </p:pic>
      <p:pic>
        <p:nvPicPr>
          <p:cNvPr id="10" name="Picture 9"/>
          <p:cNvPicPr>
            <a:picLocks noChangeAspect="1"/>
          </p:cNvPicPr>
          <p:nvPr/>
        </p:nvPicPr>
        <p:blipFill>
          <a:blip r:embed="rId6"/>
          <a:stretch>
            <a:fillRect/>
          </a:stretch>
        </p:blipFill>
        <p:spPr>
          <a:xfrm>
            <a:off x="3660634" y="1395832"/>
            <a:ext cx="1559066" cy="2007469"/>
          </a:xfrm>
          <a:prstGeom prst="rect">
            <a:avLst/>
          </a:prstGeom>
        </p:spPr>
      </p:pic>
      <p:pic>
        <p:nvPicPr>
          <p:cNvPr id="11" name="Picture 10"/>
          <p:cNvPicPr>
            <a:picLocks noChangeAspect="1"/>
          </p:cNvPicPr>
          <p:nvPr/>
        </p:nvPicPr>
        <p:blipFill>
          <a:blip r:embed="rId7"/>
          <a:stretch>
            <a:fillRect/>
          </a:stretch>
        </p:blipFill>
        <p:spPr>
          <a:xfrm>
            <a:off x="5302601" y="1407869"/>
            <a:ext cx="1501647" cy="1995432"/>
          </a:xfrm>
          <a:prstGeom prst="rect">
            <a:avLst/>
          </a:prstGeom>
        </p:spPr>
      </p:pic>
    </p:spTree>
    <p:extLst>
      <p:ext uri="{BB962C8B-B14F-4D97-AF65-F5344CB8AC3E}">
        <p14:creationId xmlns:p14="http://schemas.microsoft.com/office/powerpoint/2010/main" val="1203101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39</a:t>
            </a:fld>
            <a:endParaRPr lang="en-US"/>
          </a:p>
        </p:txBody>
      </p:sp>
      <p:sp>
        <p:nvSpPr>
          <p:cNvPr id="9" name="Title 2"/>
          <p:cNvSpPr>
            <a:spLocks noGrp="1"/>
          </p:cNvSpPr>
          <p:nvPr>
            <p:ph type="title"/>
          </p:nvPr>
        </p:nvSpPr>
        <p:spPr>
          <a:xfrm>
            <a:off x="1907704" y="404664"/>
            <a:ext cx="5256584" cy="720080"/>
          </a:xfrm>
          <a:solidFill>
            <a:schemeClr val="bg1">
              <a:alpha val="60000"/>
            </a:schemeClr>
          </a:solidFill>
        </p:spPr>
        <p:txBody>
          <a:bodyPr>
            <a:normAutofit fontScale="90000"/>
          </a:bodyPr>
          <a:lstStyle/>
          <a:p>
            <a:pPr algn="ctr"/>
            <a:r>
              <a:rPr lang="en-CA" dirty="0" smtClean="0"/>
              <a:t>Numbered Volumes</a:t>
            </a:r>
            <a:endParaRPr lang="en-CA" dirty="0"/>
          </a:p>
        </p:txBody>
      </p:sp>
      <p:pic>
        <p:nvPicPr>
          <p:cNvPr id="3" name="Picture 2"/>
          <p:cNvPicPr>
            <a:picLocks noChangeAspect="1"/>
          </p:cNvPicPr>
          <p:nvPr/>
        </p:nvPicPr>
        <p:blipFill>
          <a:blip r:embed="rId2"/>
          <a:stretch>
            <a:fillRect/>
          </a:stretch>
        </p:blipFill>
        <p:spPr>
          <a:xfrm>
            <a:off x="1799692" y="1158300"/>
            <a:ext cx="5472608" cy="4063638"/>
          </a:xfrm>
          <a:prstGeom prst="rect">
            <a:avLst/>
          </a:prstGeom>
        </p:spPr>
      </p:pic>
      <p:sp>
        <p:nvSpPr>
          <p:cNvPr id="4" name="TextBox 3"/>
          <p:cNvSpPr txBox="1"/>
          <p:nvPr/>
        </p:nvSpPr>
        <p:spPr>
          <a:xfrm>
            <a:off x="683568" y="5373216"/>
            <a:ext cx="7488832" cy="1169551"/>
          </a:xfrm>
          <a:prstGeom prst="rect">
            <a:avLst/>
          </a:prstGeom>
          <a:noFill/>
        </p:spPr>
        <p:txBody>
          <a:bodyPr wrap="square" rtlCol="0">
            <a:spAutoFit/>
          </a:bodyPr>
          <a:lstStyle/>
          <a:p>
            <a:r>
              <a:rPr lang="en-US" sz="1400" dirty="0" smtClean="0"/>
              <a:t>When volume fields are used, this screen is presented to the patron or library staff placing the request.  If the first is selected (request any item), there is no telling which volume will arrive.  If the four volume set is wanted, Polaris compares all the volume fields, discovers only one, and completes the </a:t>
            </a:r>
            <a:r>
              <a:rPr lang="en-US" sz="1400" dirty="0" err="1" smtClean="0"/>
              <a:t>workform</a:t>
            </a:r>
            <a:r>
              <a:rPr lang="en-US" sz="1400" dirty="0" smtClean="0"/>
              <a:t> with the appropriate information:                     If the third volume is wanted, Polaris enters v.3 in the </a:t>
            </a:r>
            <a:r>
              <a:rPr lang="en-US" sz="1400" dirty="0" err="1" smtClean="0"/>
              <a:t>workform</a:t>
            </a:r>
            <a:r>
              <a:rPr lang="en-US" sz="1400" dirty="0" smtClean="0"/>
              <a:t> and the first available copy of v.3 will be offered.  </a:t>
            </a:r>
            <a:endParaRPr lang="en-CA" sz="1400" dirty="0"/>
          </a:p>
        </p:txBody>
      </p:sp>
      <p:pic>
        <p:nvPicPr>
          <p:cNvPr id="12" name="Picture 11"/>
          <p:cNvPicPr>
            <a:picLocks noChangeAspect="1"/>
          </p:cNvPicPr>
          <p:nvPr/>
        </p:nvPicPr>
        <p:blipFill rotWithShape="1">
          <a:blip r:embed="rId3"/>
          <a:srcRect t="-1" r="61759" b="-10121"/>
          <a:stretch/>
        </p:blipFill>
        <p:spPr>
          <a:xfrm>
            <a:off x="5292080" y="6093296"/>
            <a:ext cx="792088" cy="199305"/>
          </a:xfrm>
          <a:prstGeom prst="rect">
            <a:avLst/>
          </a:prstGeom>
        </p:spPr>
      </p:pic>
    </p:spTree>
    <p:extLst>
      <p:ext uri="{BB962C8B-B14F-4D97-AF65-F5344CB8AC3E}">
        <p14:creationId xmlns:p14="http://schemas.microsoft.com/office/powerpoint/2010/main" val="2263602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8688"/>
          </a:xfrm>
        </p:spPr>
        <p:txBody>
          <a:bodyPr>
            <a:normAutofit/>
          </a:bodyPr>
          <a:lstStyle/>
          <a:p>
            <a:pPr algn="ctr"/>
            <a:r>
              <a:rPr lang="en-CA" sz="4000" dirty="0" smtClean="0"/>
              <a:t>The “Karate Chop” (</a:t>
            </a:r>
            <a:r>
              <a:rPr lang="en-CA" sz="4000" dirty="0" err="1" smtClean="0"/>
              <a:t>Ctrl+Shift+A</a:t>
            </a:r>
            <a:r>
              <a:rPr lang="en-CA" sz="4000" dirty="0" smtClean="0"/>
              <a:t>)</a:t>
            </a:r>
            <a:endParaRPr lang="en-CA" sz="4000" dirty="0"/>
          </a:p>
        </p:txBody>
      </p:sp>
      <p:sp>
        <p:nvSpPr>
          <p:cNvPr id="3" name="Content Placeholder 2"/>
          <p:cNvSpPr>
            <a:spLocks noGrp="1"/>
          </p:cNvSpPr>
          <p:nvPr>
            <p:ph idx="1"/>
          </p:nvPr>
        </p:nvSpPr>
        <p:spPr>
          <a:xfrm>
            <a:off x="827584" y="1268760"/>
            <a:ext cx="7560840" cy="5328592"/>
          </a:xfrm>
        </p:spPr>
        <p:txBody>
          <a:bodyPr>
            <a:normAutofit/>
          </a:bodyPr>
          <a:lstStyle/>
          <a:p>
            <a:r>
              <a:rPr lang="en-CA" sz="2500" dirty="0" smtClean="0"/>
              <a:t>When searching in Polaris, there may be more  results than can be shown in one window. </a:t>
            </a:r>
          </a:p>
          <a:p>
            <a:r>
              <a:rPr lang="en-CA" sz="2500" dirty="0" smtClean="0"/>
              <a:t>In the bottom right corner of the search window there may be a note saying, </a:t>
            </a:r>
            <a:r>
              <a:rPr lang="en-CA" sz="2500" dirty="0"/>
              <a:t>for example, </a:t>
            </a:r>
            <a:r>
              <a:rPr lang="en-CA" sz="2500" dirty="0" smtClean="0"/>
              <a:t>“28 of 353 record(s) retrieved”.</a:t>
            </a:r>
          </a:p>
          <a:p>
            <a:r>
              <a:rPr lang="en-CA" sz="2500" dirty="0" smtClean="0"/>
              <a:t>14 results fit in a small window, but 28 are “retrieved” and sortable.  [Click </a:t>
            </a:r>
            <a:r>
              <a:rPr lang="en-CA" sz="2500" dirty="0"/>
              <a:t>the </a:t>
            </a:r>
            <a:r>
              <a:rPr lang="en-CA" sz="2500" dirty="0" smtClean="0"/>
              <a:t>square between </a:t>
            </a:r>
            <a:r>
              <a:rPr lang="en-CA" sz="2500" dirty="0"/>
              <a:t>the hyphen and the x in </a:t>
            </a:r>
            <a:r>
              <a:rPr lang="en-CA" sz="2500" dirty="0" smtClean="0"/>
              <a:t>the top right corner, to maximize the window to see 28 or more at a time or to go restore to a small window.]</a:t>
            </a:r>
          </a:p>
          <a:p>
            <a:r>
              <a:rPr lang="en-CA" sz="2500" dirty="0" smtClean="0"/>
              <a:t>Try a Polaris search for Bibliographic Records with Archie in the title. </a:t>
            </a:r>
          </a:p>
        </p:txBody>
      </p:sp>
      <p:sp>
        <p:nvSpPr>
          <p:cNvPr id="4" name="Slide Number Placeholder 3"/>
          <p:cNvSpPr>
            <a:spLocks noGrp="1"/>
          </p:cNvSpPr>
          <p:nvPr>
            <p:ph type="sldNum" sz="quarter" idx="12"/>
          </p:nvPr>
        </p:nvSpPr>
        <p:spPr/>
        <p:txBody>
          <a:bodyPr/>
          <a:lstStyle/>
          <a:p>
            <a:fld id="{59DE6EB8-52AB-45EA-A660-3E1EBFA72987}" type="slidenum">
              <a:rPr lang="en-US" smtClean="0"/>
              <a:t>4</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71" r="6148" b="26444"/>
          <a:stretch/>
        </p:blipFill>
        <p:spPr bwMode="auto">
          <a:xfrm>
            <a:off x="8007137" y="5029048"/>
            <a:ext cx="997527" cy="22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8202516" y="4543819"/>
            <a:ext cx="371816" cy="443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355976" y="2996952"/>
            <a:ext cx="1733550" cy="361950"/>
          </a:xfrm>
          <a:prstGeom prst="rect">
            <a:avLst/>
          </a:prstGeom>
        </p:spPr>
      </p:pic>
    </p:spTree>
    <p:extLst>
      <p:ext uri="{BB962C8B-B14F-4D97-AF65-F5344CB8AC3E}">
        <p14:creationId xmlns:p14="http://schemas.microsoft.com/office/powerpoint/2010/main" val="2497093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40</a:t>
            </a:fld>
            <a:endParaRPr lang="en-US"/>
          </a:p>
        </p:txBody>
      </p:sp>
      <p:sp>
        <p:nvSpPr>
          <p:cNvPr id="4" name="TextBox 3"/>
          <p:cNvSpPr txBox="1"/>
          <p:nvPr/>
        </p:nvSpPr>
        <p:spPr>
          <a:xfrm>
            <a:off x="330206" y="1380734"/>
            <a:ext cx="8492468" cy="2031325"/>
          </a:xfrm>
          <a:prstGeom prst="rect">
            <a:avLst/>
          </a:prstGeom>
          <a:noFill/>
        </p:spPr>
        <p:txBody>
          <a:bodyPr wrap="square" rtlCol="0">
            <a:spAutoFit/>
          </a:bodyPr>
          <a:lstStyle/>
          <a:p>
            <a:pPr algn="ctr"/>
            <a:r>
              <a:rPr lang="en-CA" dirty="0" smtClean="0"/>
              <a:t>An example of this kind of publication is “Guinness World Records”.</a:t>
            </a:r>
          </a:p>
          <a:p>
            <a:pPr marL="342900" indent="-342900" algn="ctr">
              <a:buAutoNum type="arabicPeriod"/>
            </a:pPr>
            <a:endParaRPr lang="en-CA" dirty="0"/>
          </a:p>
          <a:p>
            <a:pPr algn="ctr"/>
            <a:r>
              <a:rPr lang="en-CA" dirty="0" smtClean="0"/>
              <a:t>If you are the first library to purchase the new edition, an ISBN scan will produce no results.  Cataloguers  at headquarters will need to add the new ISBN number to the Bib record.  </a:t>
            </a:r>
            <a:r>
              <a:rPr lang="en-CA" b="1" dirty="0" smtClean="0"/>
              <a:t>Please send your item to headquarters.</a:t>
            </a:r>
          </a:p>
          <a:p>
            <a:pPr algn="ctr"/>
            <a:r>
              <a:rPr lang="en-CA" b="1" dirty="0" smtClean="0"/>
              <a:t>Usually for this kind of publication we </a:t>
            </a:r>
            <a:r>
              <a:rPr lang="en-CA" b="1" u="sng" dirty="0" smtClean="0"/>
              <a:t>read the Bib record</a:t>
            </a:r>
            <a:r>
              <a:rPr lang="en-CA" b="1" dirty="0" smtClean="0"/>
              <a:t> and use the publication date associated with the ISBN in question.</a:t>
            </a:r>
            <a:endParaRPr lang="en-CA" dirty="0"/>
          </a:p>
        </p:txBody>
      </p:sp>
      <p:sp>
        <p:nvSpPr>
          <p:cNvPr id="6" name="TextBox 5"/>
          <p:cNvSpPr txBox="1"/>
          <p:nvPr/>
        </p:nvSpPr>
        <p:spPr>
          <a:xfrm>
            <a:off x="323528" y="5228713"/>
            <a:ext cx="8454991" cy="1200329"/>
          </a:xfrm>
          <a:prstGeom prst="rect">
            <a:avLst/>
          </a:prstGeom>
          <a:noFill/>
          <a:ln>
            <a:solidFill>
              <a:schemeClr val="accent1"/>
            </a:solidFill>
          </a:ln>
        </p:spPr>
        <p:txBody>
          <a:bodyPr wrap="square" rtlCol="0">
            <a:spAutoFit/>
          </a:bodyPr>
          <a:lstStyle/>
          <a:p>
            <a:pPr algn="ctr"/>
            <a:r>
              <a:rPr lang="en-CA" b="1" dirty="0" smtClean="0"/>
              <a:t>When the year is </a:t>
            </a:r>
            <a:r>
              <a:rPr lang="en-CA" b="1" u="sng" dirty="0" smtClean="0"/>
              <a:t>not printed</a:t>
            </a:r>
            <a:r>
              <a:rPr lang="en-CA" b="1" dirty="0" smtClean="0"/>
              <a:t> in the title or on the cover, </a:t>
            </a:r>
            <a:r>
              <a:rPr lang="en-CA" b="1" u="sng" dirty="0" smtClean="0"/>
              <a:t>read </a:t>
            </a:r>
            <a:r>
              <a:rPr lang="en-CA" b="1" u="sng" dirty="0"/>
              <a:t>the Bib record and use the publication date associated</a:t>
            </a:r>
            <a:r>
              <a:rPr lang="en-CA" b="1" dirty="0"/>
              <a:t> with the ISBN </a:t>
            </a:r>
            <a:r>
              <a:rPr lang="en-CA" b="1" dirty="0" smtClean="0"/>
              <a:t>on your book.  </a:t>
            </a:r>
          </a:p>
          <a:p>
            <a:pPr algn="ctr"/>
            <a:r>
              <a:rPr lang="en-CA" b="1" dirty="0" smtClean="0"/>
              <a:t>IF the year is on the cover or in the title, use that year, regardless of publication or copyright date. </a:t>
            </a:r>
            <a:endParaRPr lang="en-CA" dirty="0"/>
          </a:p>
        </p:txBody>
      </p:sp>
      <p:sp>
        <p:nvSpPr>
          <p:cNvPr id="3" name="Right Arrow 2"/>
          <p:cNvSpPr/>
          <p:nvPr/>
        </p:nvSpPr>
        <p:spPr>
          <a:xfrm>
            <a:off x="323528" y="4231691"/>
            <a:ext cx="360040" cy="360040"/>
          </a:xfrm>
          <a:prstGeom prst="rightArrow">
            <a:avLst/>
          </a:prstGeom>
          <a:solidFill>
            <a:srgbClr val="08C2F6"/>
          </a:solidFill>
          <a:ln>
            <a:solidFill>
              <a:srgbClr val="08C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4DE1EA"/>
                </a:solidFill>
              </a:ln>
              <a:solidFill>
                <a:srgbClr val="4DE1EA"/>
              </a:solidFill>
            </a:endParaRPr>
          </a:p>
        </p:txBody>
      </p:sp>
      <p:sp>
        <p:nvSpPr>
          <p:cNvPr id="7" name="Title 2"/>
          <p:cNvSpPr txBox="1">
            <a:spLocks/>
          </p:cNvSpPr>
          <p:nvPr/>
        </p:nvSpPr>
        <p:spPr>
          <a:xfrm>
            <a:off x="1410463" y="548680"/>
            <a:ext cx="6408712" cy="720080"/>
          </a:xfrm>
          <a:prstGeom prst="rect">
            <a:avLst/>
          </a:prstGeom>
          <a:solidFill>
            <a:schemeClr val="bg1">
              <a:alpha val="60000"/>
            </a:schemeClr>
          </a:solidFill>
        </p:spPr>
        <p:txBody>
          <a:bodyPr>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Annuals </a:t>
            </a:r>
            <a:r>
              <a:rPr lang="en-CA" dirty="0"/>
              <a:t>with Yearly </a:t>
            </a:r>
            <a:r>
              <a:rPr lang="en-CA" dirty="0" smtClean="0"/>
              <a:t>Date</a:t>
            </a:r>
            <a:endParaRPr lang="en-CA" dirty="0"/>
          </a:p>
        </p:txBody>
      </p:sp>
      <p:pic>
        <p:nvPicPr>
          <p:cNvPr id="5" name="Picture 4"/>
          <p:cNvPicPr>
            <a:picLocks noChangeAspect="1"/>
          </p:cNvPicPr>
          <p:nvPr/>
        </p:nvPicPr>
        <p:blipFill>
          <a:blip r:embed="rId2"/>
          <a:stretch>
            <a:fillRect/>
          </a:stretch>
        </p:blipFill>
        <p:spPr>
          <a:xfrm>
            <a:off x="790439" y="3614349"/>
            <a:ext cx="7556641" cy="1025628"/>
          </a:xfrm>
          <a:prstGeom prst="rect">
            <a:avLst/>
          </a:prstGeom>
        </p:spPr>
      </p:pic>
      <p:sp>
        <p:nvSpPr>
          <p:cNvPr id="8" name="Rectangle 7"/>
          <p:cNvSpPr/>
          <p:nvPr/>
        </p:nvSpPr>
        <p:spPr>
          <a:xfrm>
            <a:off x="862447" y="4005064"/>
            <a:ext cx="7453969" cy="144016"/>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097748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41</a:t>
            </a:fld>
            <a:endParaRPr lang="en-US"/>
          </a:p>
        </p:txBody>
      </p:sp>
      <p:sp>
        <p:nvSpPr>
          <p:cNvPr id="10" name="TextBox 9"/>
          <p:cNvSpPr txBox="1"/>
          <p:nvPr/>
        </p:nvSpPr>
        <p:spPr>
          <a:xfrm>
            <a:off x="35496" y="3933056"/>
            <a:ext cx="4032448" cy="2154436"/>
          </a:xfrm>
          <a:prstGeom prst="rect">
            <a:avLst/>
          </a:prstGeom>
          <a:noFill/>
        </p:spPr>
        <p:txBody>
          <a:bodyPr wrap="square" rtlCol="0">
            <a:spAutoFit/>
          </a:bodyPr>
          <a:lstStyle/>
          <a:p>
            <a:pPr marL="285750" indent="-285750">
              <a:buFont typeface="Arial" pitchFamily="34" charset="0"/>
              <a:buChar char="•"/>
            </a:pPr>
            <a:r>
              <a:rPr lang="en-CA" sz="1600" dirty="0" smtClean="0"/>
              <a:t>Are many different items linked to the same Bib?  </a:t>
            </a:r>
            <a:r>
              <a:rPr lang="en-CA" sz="1600" b="1" dirty="0" smtClean="0"/>
              <a:t>YES – many ISBNs</a:t>
            </a:r>
          </a:p>
          <a:p>
            <a:pPr marL="285750" indent="-285750">
              <a:buFont typeface="Arial" pitchFamily="34" charset="0"/>
              <a:buChar char="•"/>
            </a:pPr>
            <a:r>
              <a:rPr lang="en-CA" sz="1600" dirty="0" smtClean="0"/>
              <a:t>Is this an “Annual with Yearly Date” </a:t>
            </a:r>
            <a:r>
              <a:rPr lang="en-CA" sz="1600" dirty="0"/>
              <a:t>(not spanning 2 years)</a:t>
            </a:r>
            <a:r>
              <a:rPr lang="en-CA" sz="1600" dirty="0" smtClean="0"/>
              <a:t>?  </a:t>
            </a:r>
            <a:r>
              <a:rPr lang="en-CA" sz="1600" b="1" dirty="0" smtClean="0"/>
              <a:t>YES</a:t>
            </a:r>
          </a:p>
          <a:p>
            <a:pPr marL="285750" indent="-285750">
              <a:buFont typeface="Arial" pitchFamily="34" charset="0"/>
              <a:buChar char="•"/>
            </a:pPr>
            <a:r>
              <a:rPr lang="en-CA" sz="1600" dirty="0" smtClean="0"/>
              <a:t>What was the copyright date </a:t>
            </a:r>
            <a:r>
              <a:rPr lang="en-CA" sz="1600" u="sng" dirty="0" smtClean="0"/>
              <a:t>found inside the book, and on the cover</a:t>
            </a:r>
            <a:r>
              <a:rPr lang="en-CA" sz="1600" dirty="0" smtClean="0"/>
              <a:t>? </a:t>
            </a:r>
            <a:r>
              <a:rPr lang="en-CA" sz="1600" b="1" dirty="0" smtClean="0"/>
              <a:t>2018</a:t>
            </a:r>
          </a:p>
          <a:p>
            <a:pPr algn="ctr"/>
            <a:r>
              <a:rPr lang="en-CA" dirty="0" smtClean="0"/>
              <a:t>Conclusion: </a:t>
            </a:r>
          </a:p>
          <a:p>
            <a:pPr algn="ctr"/>
            <a:r>
              <a:rPr lang="en-CA" sz="2000" dirty="0" smtClean="0"/>
              <a:t>Enter 2018 in the Vol. field!</a:t>
            </a:r>
            <a:endParaRPr lang="en-CA" sz="2000" dirty="0"/>
          </a:p>
        </p:txBody>
      </p:sp>
      <p:sp>
        <p:nvSpPr>
          <p:cNvPr id="5" name="TextBox 4"/>
          <p:cNvSpPr txBox="1"/>
          <p:nvPr/>
        </p:nvSpPr>
        <p:spPr>
          <a:xfrm>
            <a:off x="3779912" y="6021288"/>
            <a:ext cx="5112568" cy="646331"/>
          </a:xfrm>
          <a:prstGeom prst="rect">
            <a:avLst/>
          </a:prstGeom>
          <a:noFill/>
          <a:ln>
            <a:solidFill>
              <a:schemeClr val="accent1"/>
            </a:solidFill>
          </a:ln>
        </p:spPr>
        <p:txBody>
          <a:bodyPr wrap="square" rtlCol="0">
            <a:spAutoFit/>
          </a:bodyPr>
          <a:lstStyle/>
          <a:p>
            <a:pPr algn="ctr"/>
            <a:r>
              <a:rPr lang="en-CA" dirty="0" smtClean="0"/>
              <a:t>First choice: Title date</a:t>
            </a:r>
          </a:p>
          <a:p>
            <a:pPr algn="ctr"/>
            <a:r>
              <a:rPr lang="en-CA" dirty="0" smtClean="0"/>
              <a:t>No title date?  Use the copyright date from inside.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23094"/>
            <a:ext cx="1902981" cy="293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023094"/>
            <a:ext cx="3096344" cy="491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2874581" y="1844824"/>
            <a:ext cx="2633523"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itle 2"/>
          <p:cNvSpPr txBox="1">
            <a:spLocks/>
          </p:cNvSpPr>
          <p:nvPr/>
        </p:nvSpPr>
        <p:spPr>
          <a:xfrm>
            <a:off x="1410463" y="260648"/>
            <a:ext cx="6408712" cy="720080"/>
          </a:xfrm>
          <a:prstGeom prst="rect">
            <a:avLst/>
          </a:prstGeom>
          <a:solidFill>
            <a:schemeClr val="bg1">
              <a:alpha val="60000"/>
            </a:schemeClr>
          </a:solidFill>
        </p:spPr>
        <p:txBody>
          <a:bodyPr>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Annuals </a:t>
            </a:r>
            <a:r>
              <a:rPr lang="en-CA" dirty="0"/>
              <a:t>with Yearly </a:t>
            </a:r>
            <a:r>
              <a:rPr lang="en-CA" dirty="0" smtClean="0"/>
              <a:t>Date</a:t>
            </a:r>
            <a:endParaRPr lang="en-CA" dirty="0"/>
          </a:p>
        </p:txBody>
      </p:sp>
    </p:spTree>
    <p:extLst>
      <p:ext uri="{BB962C8B-B14F-4D97-AF65-F5344CB8AC3E}">
        <p14:creationId xmlns:p14="http://schemas.microsoft.com/office/powerpoint/2010/main" val="25055355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42</a:t>
            </a:fld>
            <a:endParaRPr lang="en-US"/>
          </a:p>
        </p:txBody>
      </p:sp>
      <p:sp>
        <p:nvSpPr>
          <p:cNvPr id="14" name="TextBox 13"/>
          <p:cNvSpPr txBox="1"/>
          <p:nvPr/>
        </p:nvSpPr>
        <p:spPr>
          <a:xfrm>
            <a:off x="2721668" y="5229200"/>
            <a:ext cx="6084267" cy="353943"/>
          </a:xfrm>
          <a:prstGeom prst="rect">
            <a:avLst/>
          </a:prstGeom>
          <a:noFill/>
        </p:spPr>
        <p:txBody>
          <a:bodyPr wrap="square" rtlCol="0">
            <a:spAutoFit/>
          </a:bodyPr>
          <a:lstStyle/>
          <a:p>
            <a:pPr algn="ctr"/>
            <a:r>
              <a:rPr lang="en-CA" sz="1700" i="1" dirty="0" smtClean="0"/>
              <a:t>Many different items (different years) linked to one Bib record.</a:t>
            </a:r>
            <a:endParaRPr lang="en-CA" sz="1700" i="1"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97" y="3789040"/>
            <a:ext cx="1902981" cy="293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45" y="1085819"/>
            <a:ext cx="1839887" cy="2466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1668" y="1085819"/>
            <a:ext cx="6084267" cy="4173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txBox="1">
            <a:spLocks/>
          </p:cNvSpPr>
          <p:nvPr/>
        </p:nvSpPr>
        <p:spPr>
          <a:xfrm>
            <a:off x="1410463" y="260648"/>
            <a:ext cx="6408712" cy="720080"/>
          </a:xfrm>
          <a:prstGeom prst="rect">
            <a:avLst/>
          </a:prstGeom>
          <a:solidFill>
            <a:schemeClr val="bg1">
              <a:alpha val="60000"/>
            </a:schemeClr>
          </a:solidFill>
        </p:spPr>
        <p:txBody>
          <a:bodyPr>
            <a:normAutofit fontScale="900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Annuals </a:t>
            </a:r>
            <a:r>
              <a:rPr lang="en-CA" dirty="0"/>
              <a:t>with Yearly </a:t>
            </a:r>
            <a:r>
              <a:rPr lang="en-CA" dirty="0" smtClean="0"/>
              <a:t>Date</a:t>
            </a:r>
            <a:endParaRPr lang="en-CA" dirty="0"/>
          </a:p>
        </p:txBody>
      </p:sp>
      <p:sp>
        <p:nvSpPr>
          <p:cNvPr id="5" name="Down Arrow 4"/>
          <p:cNvSpPr/>
          <p:nvPr/>
        </p:nvSpPr>
        <p:spPr>
          <a:xfrm>
            <a:off x="5868144" y="1124744"/>
            <a:ext cx="360040" cy="720080"/>
          </a:xfrm>
          <a:prstGeom prst="downArrow">
            <a:avLst/>
          </a:prstGeom>
          <a:solidFill>
            <a:srgbClr val="08C2F6"/>
          </a:solidFill>
          <a:ln>
            <a:solidFill>
              <a:srgbClr val="08C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47864" y="5877272"/>
            <a:ext cx="5040560" cy="646331"/>
          </a:xfrm>
          <a:prstGeom prst="rect">
            <a:avLst/>
          </a:prstGeom>
          <a:noFill/>
          <a:ln>
            <a:solidFill>
              <a:schemeClr val="tx1"/>
            </a:solidFill>
          </a:ln>
        </p:spPr>
        <p:txBody>
          <a:bodyPr wrap="square" rtlCol="0">
            <a:spAutoFit/>
          </a:bodyPr>
          <a:lstStyle/>
          <a:p>
            <a:pPr algn="ctr"/>
            <a:r>
              <a:rPr lang="en-US" u="sng" dirty="0" smtClean="0"/>
              <a:t>Do not</a:t>
            </a:r>
            <a:r>
              <a:rPr lang="en-US" dirty="0" smtClean="0"/>
              <a:t> put a space before or after the date.</a:t>
            </a:r>
          </a:p>
          <a:p>
            <a:pPr algn="ctr"/>
            <a:r>
              <a:rPr lang="en-US" dirty="0" smtClean="0"/>
              <a:t>To Polaris “&lt;space&gt;2018” is </a:t>
            </a:r>
            <a:r>
              <a:rPr lang="en-US" u="sng" dirty="0" smtClean="0"/>
              <a:t>not the same</a:t>
            </a:r>
            <a:r>
              <a:rPr lang="en-US" dirty="0" smtClean="0"/>
              <a:t> as “2018”.</a:t>
            </a:r>
            <a:endParaRPr lang="en-CA" dirty="0"/>
          </a:p>
        </p:txBody>
      </p:sp>
    </p:spTree>
    <p:extLst>
      <p:ext uri="{BB962C8B-B14F-4D97-AF65-F5344CB8AC3E}">
        <p14:creationId xmlns:p14="http://schemas.microsoft.com/office/powerpoint/2010/main" val="16841629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43</a:t>
            </a:fld>
            <a:endParaRPr lang="en-US"/>
          </a:p>
        </p:txBody>
      </p:sp>
      <p:sp>
        <p:nvSpPr>
          <p:cNvPr id="4" name="TextBox 3"/>
          <p:cNvSpPr txBox="1"/>
          <p:nvPr/>
        </p:nvSpPr>
        <p:spPr>
          <a:xfrm>
            <a:off x="683568" y="3356992"/>
            <a:ext cx="7776864" cy="2585323"/>
          </a:xfrm>
          <a:prstGeom prst="rect">
            <a:avLst/>
          </a:prstGeom>
          <a:noFill/>
        </p:spPr>
        <p:txBody>
          <a:bodyPr wrap="square" rtlCol="0">
            <a:spAutoFit/>
          </a:bodyPr>
          <a:lstStyle/>
          <a:p>
            <a:pPr algn="ctr"/>
            <a:r>
              <a:rPr lang="en-CA" dirty="0" smtClean="0"/>
              <a:t>It is rare to find a published item with only an edition statement, and no copyright date.</a:t>
            </a:r>
          </a:p>
          <a:p>
            <a:pPr algn="ctr"/>
            <a:endParaRPr lang="en-CA" dirty="0"/>
          </a:p>
          <a:p>
            <a:pPr algn="ctr"/>
            <a:r>
              <a:rPr lang="en-CA" dirty="0" smtClean="0"/>
              <a:t>Note that the preferred format is the same for the previous type of publication, and the edition number is </a:t>
            </a:r>
            <a:r>
              <a:rPr lang="en-CA" b="1" u="sng" dirty="0" smtClean="0"/>
              <a:t>only to be used if no copyright date</a:t>
            </a:r>
            <a:r>
              <a:rPr lang="en-CA" b="1" dirty="0" smtClean="0"/>
              <a:t>  </a:t>
            </a:r>
            <a:r>
              <a:rPr lang="en-CA" dirty="0" smtClean="0"/>
              <a:t>can be found on the item, or in the Bib record. </a:t>
            </a:r>
          </a:p>
          <a:p>
            <a:endParaRPr lang="en-CA" dirty="0"/>
          </a:p>
          <a:p>
            <a:pPr algn="ctr"/>
            <a:r>
              <a:rPr lang="en-CA" b="1" dirty="0" smtClean="0"/>
              <a:t>Use copyright date, if available, regardless of the edition number in the title.  Check the Bib record!</a:t>
            </a:r>
            <a:endParaRPr lang="en-CA" b="1" dirty="0"/>
          </a:p>
        </p:txBody>
      </p:sp>
      <p:sp>
        <p:nvSpPr>
          <p:cNvPr id="7" name="Title 1"/>
          <p:cNvSpPr txBox="1">
            <a:spLocks/>
          </p:cNvSpPr>
          <p:nvPr/>
        </p:nvSpPr>
        <p:spPr>
          <a:xfrm>
            <a:off x="143508" y="620688"/>
            <a:ext cx="8820980" cy="720080"/>
          </a:xfrm>
          <a:prstGeom prst="rect">
            <a:avLst/>
          </a:prstGeom>
          <a:solidFill>
            <a:schemeClr val="bg1">
              <a:alpha val="60000"/>
            </a:schemeClr>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Annuals with Edition Statement only</a:t>
            </a:r>
            <a:endParaRPr lang="en-CA" sz="45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5" t="3654" r="1973" b="71330"/>
          <a:stretch/>
        </p:blipFill>
        <p:spPr bwMode="auto">
          <a:xfrm>
            <a:off x="553182" y="1556792"/>
            <a:ext cx="8123274" cy="1555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24136" y="2708920"/>
            <a:ext cx="360040" cy="288032"/>
          </a:xfrm>
          <a:prstGeom prst="rightArrow">
            <a:avLst/>
          </a:prstGeom>
          <a:solidFill>
            <a:srgbClr val="4DE1EA"/>
          </a:solidFill>
          <a:ln>
            <a:solidFill>
              <a:srgbClr val="4DE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11560" y="1916832"/>
            <a:ext cx="7992888" cy="720080"/>
          </a:xfrm>
          <a:prstGeom prst="rect">
            <a:avLst/>
          </a:prstGeom>
          <a:solidFill>
            <a:schemeClr val="bg1">
              <a:alpha val="61000"/>
            </a:schemeClr>
          </a:solidFill>
        </p:spPr>
        <p:txBody>
          <a:bodyPr wrap="square" rtlCol="0">
            <a:spAutoFit/>
          </a:bodyPr>
          <a:lstStyle/>
          <a:p>
            <a:endParaRPr lang="en-CA" dirty="0"/>
          </a:p>
        </p:txBody>
      </p:sp>
    </p:spTree>
    <p:extLst>
      <p:ext uri="{BB962C8B-B14F-4D97-AF65-F5344CB8AC3E}">
        <p14:creationId xmlns:p14="http://schemas.microsoft.com/office/powerpoint/2010/main" val="2884376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44</a:t>
            </a:fld>
            <a:endParaRPr lang="en-US"/>
          </a:p>
        </p:txBody>
      </p:sp>
      <p:sp>
        <p:nvSpPr>
          <p:cNvPr id="10" name="TextBox 9"/>
          <p:cNvSpPr txBox="1"/>
          <p:nvPr/>
        </p:nvSpPr>
        <p:spPr>
          <a:xfrm>
            <a:off x="107504" y="1484784"/>
            <a:ext cx="2592685" cy="2062103"/>
          </a:xfrm>
          <a:prstGeom prst="rect">
            <a:avLst/>
          </a:prstGeom>
          <a:noFill/>
        </p:spPr>
        <p:txBody>
          <a:bodyPr wrap="square" rtlCol="0">
            <a:spAutoFit/>
          </a:bodyPr>
          <a:lstStyle/>
          <a:p>
            <a:pPr marL="285750" indent="-285750">
              <a:buFont typeface="Arial" pitchFamily="34" charset="0"/>
              <a:buChar char="•"/>
            </a:pPr>
            <a:r>
              <a:rPr lang="en-CA" sz="1600" dirty="0" smtClean="0"/>
              <a:t>Are many different items linked to the same Bib?  </a:t>
            </a:r>
            <a:r>
              <a:rPr lang="en-CA" sz="1600" b="1" dirty="0" smtClean="0"/>
              <a:t>YES</a:t>
            </a:r>
          </a:p>
          <a:p>
            <a:pPr marL="285750" indent="-285750">
              <a:buFont typeface="Arial" pitchFamily="34" charset="0"/>
              <a:buChar char="•"/>
            </a:pPr>
            <a:r>
              <a:rPr lang="en-CA" sz="1600" dirty="0" smtClean="0"/>
              <a:t>What does the 300 tag say?  </a:t>
            </a:r>
            <a:r>
              <a:rPr lang="en-CA" sz="1600" b="1" dirty="0" smtClean="0"/>
              <a:t>v.</a:t>
            </a:r>
          </a:p>
          <a:p>
            <a:pPr marL="285750" indent="-285750">
              <a:buFont typeface="Arial" pitchFamily="34" charset="0"/>
              <a:buChar char="•"/>
            </a:pPr>
            <a:r>
              <a:rPr lang="en-CA" sz="1600" dirty="0" smtClean="0"/>
              <a:t>The 9</a:t>
            </a:r>
            <a:r>
              <a:rPr lang="en-CA" sz="1600" baseline="30000" dirty="0" smtClean="0"/>
              <a:t>th</a:t>
            </a:r>
            <a:r>
              <a:rPr lang="en-CA" sz="1600" dirty="0" smtClean="0"/>
              <a:t> edition has no copyright date so 9</a:t>
            </a:r>
            <a:r>
              <a:rPr lang="en-CA" sz="1600" baseline="30000" dirty="0" smtClean="0"/>
              <a:t>th </a:t>
            </a:r>
            <a:r>
              <a:rPr lang="en-CA" sz="1600" dirty="0" smtClean="0"/>
              <a:t>ed. is correct.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39" y="3744193"/>
            <a:ext cx="2305050" cy="2686050"/>
          </a:xfrm>
          <a:prstGeom prst="rect">
            <a:avLst/>
          </a:prstGeom>
          <a:ln>
            <a:solidFill>
              <a:schemeClr val="accent1"/>
            </a:solidFill>
          </a:ln>
        </p:spPr>
      </p:pic>
      <p:sp>
        <p:nvSpPr>
          <p:cNvPr id="8" name="TextBox 7"/>
          <p:cNvSpPr txBox="1"/>
          <p:nvPr/>
        </p:nvSpPr>
        <p:spPr>
          <a:xfrm>
            <a:off x="6948264" y="4437112"/>
            <a:ext cx="1983035" cy="2062103"/>
          </a:xfrm>
          <a:prstGeom prst="rect">
            <a:avLst/>
          </a:prstGeom>
          <a:noFill/>
        </p:spPr>
        <p:txBody>
          <a:bodyPr wrap="square" rtlCol="0">
            <a:spAutoFit/>
          </a:bodyPr>
          <a:lstStyle/>
          <a:p>
            <a:r>
              <a:rPr lang="en-CA" sz="1600" dirty="0" smtClean="0"/>
              <a:t>What should the volume field say for the 19</a:t>
            </a:r>
            <a:r>
              <a:rPr lang="en-CA" sz="1600" baseline="30000" dirty="0" smtClean="0"/>
              <a:t>th</a:t>
            </a:r>
            <a:r>
              <a:rPr lang="en-CA" sz="1600" dirty="0" smtClean="0"/>
              <a:t> edition (printed on the cover)?  Hint: Read the 500 tags…</a:t>
            </a:r>
          </a:p>
          <a:p>
            <a:endParaRPr lang="en-CA" sz="1600" dirty="0" smtClean="0"/>
          </a:p>
          <a:p>
            <a:pPr algn="r"/>
            <a:r>
              <a:rPr lang="en-CA" sz="1600" dirty="0" smtClean="0"/>
              <a:t>Answer……..</a:t>
            </a:r>
            <a:endParaRPr lang="en-CA" sz="1600" dirty="0"/>
          </a:p>
        </p:txBody>
      </p:sp>
      <p:sp>
        <p:nvSpPr>
          <p:cNvPr id="12" name="Title 1"/>
          <p:cNvSpPr txBox="1">
            <a:spLocks/>
          </p:cNvSpPr>
          <p:nvPr/>
        </p:nvSpPr>
        <p:spPr>
          <a:xfrm>
            <a:off x="143508" y="620688"/>
            <a:ext cx="8820980" cy="720080"/>
          </a:xfrm>
          <a:prstGeom prst="rect">
            <a:avLst/>
          </a:prstGeom>
          <a:solidFill>
            <a:schemeClr val="bg1">
              <a:alpha val="60000"/>
            </a:schemeClr>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Annuals with Edition Statement only</a:t>
            </a:r>
            <a:endParaRPr lang="en-CA" sz="45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976" y="1387624"/>
            <a:ext cx="187032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484784"/>
            <a:ext cx="3880472" cy="40835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7927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45</a:t>
            </a:fld>
            <a:endParaRPr lang="en-US"/>
          </a:p>
        </p:txBody>
      </p:sp>
      <p:sp>
        <p:nvSpPr>
          <p:cNvPr id="10" name="TextBox 9"/>
          <p:cNvSpPr txBox="1"/>
          <p:nvPr/>
        </p:nvSpPr>
        <p:spPr>
          <a:xfrm>
            <a:off x="227906" y="1794925"/>
            <a:ext cx="2247528" cy="461665"/>
          </a:xfrm>
          <a:prstGeom prst="rect">
            <a:avLst/>
          </a:prstGeom>
          <a:noFill/>
        </p:spPr>
        <p:txBody>
          <a:bodyPr wrap="square" rtlCol="0">
            <a:spAutoFit/>
          </a:bodyPr>
          <a:lstStyle/>
          <a:p>
            <a:pPr algn="ctr"/>
            <a:r>
              <a:rPr lang="en-CA" sz="2400" b="1" dirty="0" smtClean="0"/>
              <a:t>Answer: 2013</a:t>
            </a:r>
          </a:p>
        </p:txBody>
      </p:sp>
      <p:sp>
        <p:nvSpPr>
          <p:cNvPr id="12" name="Title 1"/>
          <p:cNvSpPr txBox="1">
            <a:spLocks/>
          </p:cNvSpPr>
          <p:nvPr/>
        </p:nvSpPr>
        <p:spPr>
          <a:xfrm>
            <a:off x="143508" y="620688"/>
            <a:ext cx="8820980" cy="720080"/>
          </a:xfrm>
          <a:prstGeom prst="rect">
            <a:avLst/>
          </a:prstGeom>
          <a:solidFill>
            <a:schemeClr val="bg1">
              <a:alpha val="60000"/>
            </a:schemeClr>
          </a:solidFill>
        </p:spPr>
        <p:txBody>
          <a:bodyPr>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Annuals with Edition Statement only</a:t>
            </a:r>
            <a:endParaRPr lang="en-CA" sz="45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789" y="1794925"/>
            <a:ext cx="4176109" cy="43946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79763"/>
            <a:ext cx="1887933" cy="2446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123728" y="4509120"/>
            <a:ext cx="302433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6660233" y="2379763"/>
            <a:ext cx="2304256" cy="1569660"/>
          </a:xfrm>
          <a:prstGeom prst="rect">
            <a:avLst/>
          </a:prstGeom>
          <a:noFill/>
        </p:spPr>
        <p:txBody>
          <a:bodyPr wrap="square" rtlCol="0">
            <a:spAutoFit/>
          </a:bodyPr>
          <a:lstStyle/>
          <a:p>
            <a:r>
              <a:rPr lang="en-US" sz="1600" dirty="0" smtClean="0"/>
              <a:t>Although the edition number is written on the cover, </a:t>
            </a:r>
            <a:r>
              <a:rPr lang="en-US" sz="1600" b="1" dirty="0" smtClean="0"/>
              <a:t>the standard for Volume Field entry is the year</a:t>
            </a:r>
            <a:r>
              <a:rPr lang="en-US" sz="1600" dirty="0" smtClean="0"/>
              <a:t>, found in the Bib record.</a:t>
            </a:r>
            <a:endParaRPr lang="en-US" sz="1600" dirty="0"/>
          </a:p>
        </p:txBody>
      </p:sp>
    </p:spTree>
    <p:extLst>
      <p:ext uri="{BB962C8B-B14F-4D97-AF65-F5344CB8AC3E}">
        <p14:creationId xmlns:p14="http://schemas.microsoft.com/office/powerpoint/2010/main" val="4212254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46</a:t>
            </a:fld>
            <a:endParaRPr lang="en-US"/>
          </a:p>
        </p:txBody>
      </p:sp>
      <p:sp>
        <p:nvSpPr>
          <p:cNvPr id="4" name="TextBox 3"/>
          <p:cNvSpPr txBox="1"/>
          <p:nvPr/>
        </p:nvSpPr>
        <p:spPr>
          <a:xfrm>
            <a:off x="323528" y="4005064"/>
            <a:ext cx="8496944" cy="2308324"/>
          </a:xfrm>
          <a:prstGeom prst="rect">
            <a:avLst/>
          </a:prstGeom>
          <a:noFill/>
        </p:spPr>
        <p:txBody>
          <a:bodyPr wrap="square" rtlCol="0">
            <a:spAutoFit/>
          </a:bodyPr>
          <a:lstStyle/>
          <a:p>
            <a:pPr algn="ctr"/>
            <a:r>
              <a:rPr lang="en-CA" dirty="0" smtClean="0"/>
              <a:t>Next on the Volume field data chart are “Multiple year” publications. </a:t>
            </a:r>
          </a:p>
          <a:p>
            <a:pPr algn="ctr"/>
            <a:endParaRPr lang="en-CA" sz="1600" dirty="0"/>
          </a:p>
          <a:p>
            <a:pPr algn="ctr"/>
            <a:r>
              <a:rPr lang="en-CA" dirty="0" smtClean="0"/>
              <a:t>These publications cover more than one year in one book.  </a:t>
            </a:r>
          </a:p>
          <a:p>
            <a:pPr algn="ctr"/>
            <a:endParaRPr lang="en-CA" sz="1600" dirty="0"/>
          </a:p>
          <a:p>
            <a:pPr algn="ctr"/>
            <a:r>
              <a:rPr lang="en-CA" dirty="0"/>
              <a:t>T</a:t>
            </a:r>
            <a:r>
              <a:rPr lang="en-CA" dirty="0" smtClean="0"/>
              <a:t>he format for volume field: the beginning and ending years separated by a hyphen.  </a:t>
            </a:r>
          </a:p>
          <a:p>
            <a:pPr algn="ctr"/>
            <a:r>
              <a:rPr lang="en-CA" dirty="0" smtClean="0"/>
              <a:t>No spaces</a:t>
            </a:r>
            <a:r>
              <a:rPr lang="en-CA" dirty="0"/>
              <a:t>:</a:t>
            </a:r>
            <a:endParaRPr lang="en-CA" dirty="0" smtClean="0"/>
          </a:p>
          <a:p>
            <a:pPr algn="ctr"/>
            <a:r>
              <a:rPr lang="en-CA" dirty="0" smtClean="0"/>
              <a:t>YYYY-YYYY</a:t>
            </a:r>
          </a:p>
          <a:p>
            <a:pPr algn="ctr"/>
            <a:r>
              <a:rPr lang="en-CA" dirty="0" smtClean="0"/>
              <a:t>2016-2017</a:t>
            </a:r>
            <a:endParaRPr lang="en-CA" dirty="0"/>
          </a:p>
        </p:txBody>
      </p:sp>
      <p:sp>
        <p:nvSpPr>
          <p:cNvPr id="7" name="Title 1"/>
          <p:cNvSpPr txBox="1">
            <a:spLocks/>
          </p:cNvSpPr>
          <p:nvPr/>
        </p:nvSpPr>
        <p:spPr>
          <a:xfrm>
            <a:off x="323528" y="476672"/>
            <a:ext cx="8496944"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Multiple Years in one issue</a:t>
            </a:r>
            <a:endParaRPr lang="en-CA" sz="4500"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5" t="3654" r="1973" b="68095"/>
          <a:stretch/>
        </p:blipFill>
        <p:spPr bwMode="auto">
          <a:xfrm>
            <a:off x="483729" y="1700807"/>
            <a:ext cx="8123274" cy="175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07504" y="3212976"/>
            <a:ext cx="376225" cy="244598"/>
          </a:xfrm>
          <a:prstGeom prst="rightArrow">
            <a:avLst/>
          </a:prstGeom>
          <a:solidFill>
            <a:srgbClr val="08C2F6"/>
          </a:solidFill>
          <a:ln>
            <a:solidFill>
              <a:srgbClr val="08C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9552" y="2132856"/>
            <a:ext cx="7992888" cy="1080120"/>
          </a:xfrm>
          <a:prstGeom prst="rect">
            <a:avLst/>
          </a:prstGeom>
          <a:solidFill>
            <a:srgbClr val="F2F2F2">
              <a:alpha val="60000"/>
            </a:srgb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3751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47</a:t>
            </a:fld>
            <a:endParaRPr lang="en-US"/>
          </a:p>
        </p:txBody>
      </p:sp>
      <p:sp>
        <p:nvSpPr>
          <p:cNvPr id="5" name="Title 1"/>
          <p:cNvSpPr txBox="1">
            <a:spLocks/>
          </p:cNvSpPr>
          <p:nvPr/>
        </p:nvSpPr>
        <p:spPr>
          <a:xfrm>
            <a:off x="323528" y="476672"/>
            <a:ext cx="8496944"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Multiple Years in one issue</a:t>
            </a:r>
            <a:endParaRPr lang="en-CA" sz="4500" dirty="0"/>
          </a:p>
        </p:txBody>
      </p:sp>
      <p:pic>
        <p:nvPicPr>
          <p:cNvPr id="1028" name="Picture 4" descr="http://ecx.images-amazon.com/images/I/41R6ZK0CHBL._SL500_AA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595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5" y="1415950"/>
            <a:ext cx="4302423" cy="4753426"/>
          </a:xfrm>
          <a:prstGeom prst="rect">
            <a:avLst/>
          </a:prstGeom>
          <a:ln>
            <a:solidFill>
              <a:schemeClr val="accent1"/>
            </a:solidFill>
          </a:ln>
        </p:spPr>
      </p:pic>
      <p:cxnSp>
        <p:nvCxnSpPr>
          <p:cNvPr id="7" name="Straight Arrow Connector 6"/>
          <p:cNvCxnSpPr/>
          <p:nvPr/>
        </p:nvCxnSpPr>
        <p:spPr>
          <a:xfrm>
            <a:off x="2483768" y="2927441"/>
            <a:ext cx="309634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04" y="4285951"/>
            <a:ext cx="4104456" cy="2585323"/>
          </a:xfrm>
          <a:prstGeom prst="rect">
            <a:avLst/>
          </a:prstGeom>
          <a:noFill/>
        </p:spPr>
        <p:txBody>
          <a:bodyPr wrap="square" rtlCol="0">
            <a:spAutoFit/>
          </a:bodyPr>
          <a:lstStyle/>
          <a:p>
            <a:r>
              <a:rPr lang="en-CA" dirty="0" smtClean="0"/>
              <a:t>In this example, the 300 tag suggests that this is a candidate for entering information in the volume field, but there are no ISBNs listed to confirm!  </a:t>
            </a:r>
          </a:p>
          <a:p>
            <a:endParaRPr lang="en-CA" sz="1400" dirty="0"/>
          </a:p>
          <a:p>
            <a:r>
              <a:rPr lang="en-CA" b="1" dirty="0" smtClean="0"/>
              <a:t>Check the list of attached item records to see if there are different items attached to the same Bib record.</a:t>
            </a:r>
            <a:endParaRPr lang="en-CA" b="1" dirty="0"/>
          </a:p>
        </p:txBody>
      </p:sp>
    </p:spTree>
    <p:extLst>
      <p:ext uri="{BB962C8B-B14F-4D97-AF65-F5344CB8AC3E}">
        <p14:creationId xmlns:p14="http://schemas.microsoft.com/office/powerpoint/2010/main" val="23386419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48</a:t>
            </a:fld>
            <a:endParaRPr lang="en-US"/>
          </a:p>
        </p:txBody>
      </p:sp>
      <p:pic>
        <p:nvPicPr>
          <p:cNvPr id="1028" name="Picture 4" descr="http://ecx.images-amazon.com/images/I/41R6ZK0CHBL._SL500_AA3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595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707904" y="4869160"/>
            <a:ext cx="5112568" cy="1846659"/>
          </a:xfrm>
          <a:prstGeom prst="rect">
            <a:avLst/>
          </a:prstGeom>
          <a:noFill/>
        </p:spPr>
        <p:txBody>
          <a:bodyPr wrap="square" rtlCol="0">
            <a:spAutoFit/>
          </a:bodyPr>
          <a:lstStyle/>
          <a:p>
            <a:pPr algn="ctr"/>
            <a:r>
              <a:rPr lang="en-CA" sz="2400" dirty="0" smtClean="0"/>
              <a:t>YES!</a:t>
            </a:r>
          </a:p>
          <a:p>
            <a:pPr algn="ctr"/>
            <a:r>
              <a:rPr lang="en-CA" dirty="0" smtClean="0"/>
              <a:t>Many years (many different items) are linked to this Bib record.</a:t>
            </a:r>
          </a:p>
          <a:p>
            <a:pPr algn="ctr"/>
            <a:r>
              <a:rPr lang="en-CA" dirty="0" smtClean="0"/>
              <a:t>In the volume field of your new item record, enter the first and last year separated by a dash. </a:t>
            </a:r>
          </a:p>
          <a:p>
            <a:pPr algn="ctr"/>
            <a:r>
              <a:rPr lang="en-CA" dirty="0" smtClean="0"/>
              <a:t>NO SPACES!</a:t>
            </a:r>
            <a:endParaRPr lang="en-C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9967" y="1485900"/>
            <a:ext cx="5736734" cy="316723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581" y="3933056"/>
            <a:ext cx="2257425" cy="2619375"/>
          </a:xfrm>
          <a:prstGeom prst="rect">
            <a:avLst/>
          </a:prstGeom>
          <a:ln>
            <a:solidFill>
              <a:schemeClr val="accent1"/>
            </a:solidFill>
          </a:ln>
        </p:spPr>
      </p:pic>
      <p:sp>
        <p:nvSpPr>
          <p:cNvPr id="9" name="Oval 8"/>
          <p:cNvSpPr/>
          <p:nvPr/>
        </p:nvSpPr>
        <p:spPr>
          <a:xfrm>
            <a:off x="767581" y="5733256"/>
            <a:ext cx="2076227"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a:off x="2483768" y="2564904"/>
            <a:ext cx="3600400" cy="684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Left Brace 5"/>
          <p:cNvSpPr/>
          <p:nvPr/>
        </p:nvSpPr>
        <p:spPr>
          <a:xfrm>
            <a:off x="6084168" y="2420888"/>
            <a:ext cx="14401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Title 1"/>
          <p:cNvSpPr txBox="1">
            <a:spLocks/>
          </p:cNvSpPr>
          <p:nvPr/>
        </p:nvSpPr>
        <p:spPr>
          <a:xfrm>
            <a:off x="323528" y="476672"/>
            <a:ext cx="8496944"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Multiple Years in one issue</a:t>
            </a:r>
            <a:endParaRPr lang="en-CA" sz="4500" dirty="0"/>
          </a:p>
        </p:txBody>
      </p:sp>
    </p:spTree>
    <p:extLst>
      <p:ext uri="{BB962C8B-B14F-4D97-AF65-F5344CB8AC3E}">
        <p14:creationId xmlns:p14="http://schemas.microsoft.com/office/powerpoint/2010/main" val="29443130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49</a:t>
            </a:fld>
            <a:endParaRPr lang="en-US"/>
          </a:p>
        </p:txBody>
      </p:sp>
      <p:sp>
        <p:nvSpPr>
          <p:cNvPr id="4" name="TextBox 3"/>
          <p:cNvSpPr txBox="1"/>
          <p:nvPr/>
        </p:nvSpPr>
        <p:spPr>
          <a:xfrm>
            <a:off x="709390" y="4026887"/>
            <a:ext cx="7596410" cy="2123658"/>
          </a:xfrm>
          <a:prstGeom prst="rect">
            <a:avLst/>
          </a:prstGeom>
          <a:noFill/>
        </p:spPr>
        <p:txBody>
          <a:bodyPr wrap="square" rtlCol="0">
            <a:spAutoFit/>
          </a:bodyPr>
          <a:lstStyle/>
          <a:p>
            <a:pPr algn="ctr"/>
            <a:r>
              <a:rPr lang="en-CA" sz="2400" dirty="0" smtClean="0"/>
              <a:t>Vogue magazine is an example of a monthly publication. </a:t>
            </a:r>
          </a:p>
          <a:p>
            <a:endParaRPr lang="en-CA" dirty="0"/>
          </a:p>
          <a:p>
            <a:r>
              <a:rPr lang="en-CA" dirty="0" smtClean="0"/>
              <a:t>Many issues are attached to one Bib record.  In the following slides note some interesting details…</a:t>
            </a:r>
          </a:p>
          <a:p>
            <a:pPr marL="285750" indent="-285750">
              <a:buFont typeface="Arial" pitchFamily="34" charset="0"/>
              <a:buChar char="•"/>
            </a:pPr>
            <a:r>
              <a:rPr lang="en-CA" dirty="0" smtClean="0"/>
              <a:t>The Bib record identifies the magazine as a serial.</a:t>
            </a:r>
          </a:p>
          <a:p>
            <a:pPr marL="285750" indent="-285750">
              <a:buFont typeface="Arial" pitchFamily="34" charset="0"/>
              <a:buChar char="•"/>
            </a:pPr>
            <a:r>
              <a:rPr lang="en-CA" dirty="0" smtClean="0"/>
              <a:t>The description tag (300) has no pagination (v. only).</a:t>
            </a:r>
          </a:p>
          <a:p>
            <a:pPr marL="285750" indent="-285750">
              <a:buFont typeface="Arial" pitchFamily="34" charset="0"/>
              <a:buChar char="•"/>
            </a:pPr>
            <a:r>
              <a:rPr lang="en-CA" dirty="0" smtClean="0"/>
              <a:t>Call numbers vary between libraries but volume fields must be standard.</a:t>
            </a:r>
            <a:endParaRPr lang="en-CA" dirty="0"/>
          </a:p>
        </p:txBody>
      </p:sp>
      <p:sp>
        <p:nvSpPr>
          <p:cNvPr id="8" name="Title 1"/>
          <p:cNvSpPr txBox="1">
            <a:spLocks/>
          </p:cNvSpPr>
          <p:nvPr/>
        </p:nvSpPr>
        <p:spPr>
          <a:xfrm>
            <a:off x="1547664" y="476672"/>
            <a:ext cx="6120680"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Monthly publications</a:t>
            </a:r>
            <a:endParaRPr lang="en-CA" sz="4500" dirty="0"/>
          </a:p>
        </p:txBody>
      </p:sp>
      <p:sp>
        <p:nvSpPr>
          <p:cNvPr id="9" name="Right Arrow 8"/>
          <p:cNvSpPr/>
          <p:nvPr/>
        </p:nvSpPr>
        <p:spPr>
          <a:xfrm>
            <a:off x="91749" y="3212976"/>
            <a:ext cx="261320" cy="244598"/>
          </a:xfrm>
          <a:prstGeom prst="rightArrow">
            <a:avLst/>
          </a:prstGeom>
          <a:solidFill>
            <a:srgbClr val="08C2F6"/>
          </a:solidFill>
          <a:ln>
            <a:solidFill>
              <a:srgbClr val="08C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25896" y="1844824"/>
            <a:ext cx="8322568" cy="1440160"/>
          </a:xfrm>
          <a:prstGeom prst="rect">
            <a:avLst/>
          </a:prstGeom>
          <a:solidFill>
            <a:schemeClr val="bg1">
              <a:lumMod val="95000"/>
              <a:alpha val="60000"/>
            </a:schemeClr>
          </a:solidFill>
          <a:ln>
            <a:solidFill>
              <a:srgbClr val="F2F2F2">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863"/>
          <a:stretch/>
        </p:blipFill>
        <p:spPr bwMode="auto">
          <a:xfrm>
            <a:off x="431973" y="1271024"/>
            <a:ext cx="8410575" cy="232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31973" y="1700808"/>
            <a:ext cx="8388499" cy="1368152"/>
          </a:xfrm>
          <a:prstGeom prst="rect">
            <a:avLst/>
          </a:prstGeom>
          <a:solidFill>
            <a:schemeClr val="bg1">
              <a:lumMod val="95000"/>
              <a:alpha val="60000"/>
            </a:schemeClr>
          </a:solidFill>
          <a:ln>
            <a:solidFill>
              <a:srgbClr val="F2F2F2">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60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692696"/>
            <a:ext cx="6408712" cy="492664"/>
          </a:xfrm>
        </p:spPr>
        <p:txBody>
          <a:bodyPr>
            <a:noAutofit/>
          </a:bodyPr>
          <a:lstStyle/>
          <a:p>
            <a:pPr algn="ctr"/>
            <a:r>
              <a:rPr lang="en-CA" sz="3600" dirty="0" smtClean="0"/>
              <a:t>Bib Record Title Search  for Archie</a:t>
            </a:r>
            <a:endParaRPr lang="en-US" sz="3600" dirty="0"/>
          </a:p>
        </p:txBody>
      </p:sp>
      <p:sp>
        <p:nvSpPr>
          <p:cNvPr id="4" name="Slide Number Placeholder 3"/>
          <p:cNvSpPr>
            <a:spLocks noGrp="1"/>
          </p:cNvSpPr>
          <p:nvPr>
            <p:ph type="sldNum" sz="quarter" idx="12"/>
          </p:nvPr>
        </p:nvSpPr>
        <p:spPr/>
        <p:txBody>
          <a:bodyPr/>
          <a:lstStyle/>
          <a:p>
            <a:fld id="{59DE6EB8-52AB-45EA-A660-3E1EBFA72987}" type="slidenum">
              <a:rPr lang="en-US" smtClean="0"/>
              <a:t>5</a:t>
            </a:fld>
            <a:endParaRPr lang="en-US" dirty="0"/>
          </a:p>
        </p:txBody>
      </p:sp>
      <p:sp>
        <p:nvSpPr>
          <p:cNvPr id="7" name="Right Arrow 6"/>
          <p:cNvSpPr/>
          <p:nvPr/>
        </p:nvSpPr>
        <p:spPr>
          <a:xfrm>
            <a:off x="755576" y="3604739"/>
            <a:ext cx="576064"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504" y="1844824"/>
            <a:ext cx="1080120" cy="1815882"/>
          </a:xfrm>
          <a:prstGeom prst="rect">
            <a:avLst/>
          </a:prstGeom>
          <a:noFill/>
        </p:spPr>
        <p:txBody>
          <a:bodyPr wrap="square" rtlCol="0">
            <a:spAutoFit/>
          </a:bodyPr>
          <a:lstStyle/>
          <a:p>
            <a:r>
              <a:rPr lang="en-US" sz="1400" dirty="0" smtClean="0"/>
              <a:t>Click on any column heading to sort 28 records by title, author, format etc.</a:t>
            </a:r>
            <a:endParaRPr lang="en-US" sz="1400" dirty="0"/>
          </a:p>
        </p:txBody>
      </p:sp>
      <p:sp>
        <p:nvSpPr>
          <p:cNvPr id="9" name="TextBox 8"/>
          <p:cNvSpPr txBox="1"/>
          <p:nvPr/>
        </p:nvSpPr>
        <p:spPr>
          <a:xfrm>
            <a:off x="7880642" y="2646477"/>
            <a:ext cx="1152129" cy="3323987"/>
          </a:xfrm>
          <a:prstGeom prst="rect">
            <a:avLst/>
          </a:prstGeom>
          <a:noFill/>
        </p:spPr>
        <p:txBody>
          <a:bodyPr wrap="square" rtlCol="0">
            <a:spAutoFit/>
          </a:bodyPr>
          <a:lstStyle/>
          <a:p>
            <a:r>
              <a:rPr lang="en-US" sz="1400" dirty="0" smtClean="0"/>
              <a:t>Use the </a:t>
            </a:r>
            <a:r>
              <a:rPr lang="en-US" sz="1400" dirty="0" err="1" smtClean="0"/>
              <a:t>scroller</a:t>
            </a:r>
            <a:r>
              <a:rPr lang="en-US" sz="1400" dirty="0" smtClean="0"/>
              <a:t> bar again and again and again and again…. to gradually retrieve all 353 found records or use a karate chop to instantly ‘retrieve’ them all!</a:t>
            </a:r>
            <a:endParaRPr lang="en-US" sz="1400" dirty="0"/>
          </a:p>
        </p:txBody>
      </p:sp>
      <p:sp>
        <p:nvSpPr>
          <p:cNvPr id="11" name="Left Brace 10"/>
          <p:cNvSpPr/>
          <p:nvPr/>
        </p:nvSpPr>
        <p:spPr>
          <a:xfrm>
            <a:off x="7664620" y="2636912"/>
            <a:ext cx="504055" cy="3312368"/>
          </a:xfrm>
          <a:prstGeom prst="leftBrace">
            <a:avLst>
              <a:gd name="adj1" fmla="val 0"/>
              <a:gd name="adj2" fmla="val 410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107504" y="4633223"/>
            <a:ext cx="1224136" cy="923330"/>
          </a:xfrm>
          <a:prstGeom prst="rect">
            <a:avLst/>
          </a:prstGeom>
          <a:noFill/>
        </p:spPr>
        <p:txBody>
          <a:bodyPr wrap="square" rtlCol="0">
            <a:spAutoFit/>
          </a:bodyPr>
          <a:lstStyle/>
          <a:p>
            <a:pPr algn="ctr"/>
            <a:r>
              <a:rPr lang="en-US" dirty="0" smtClean="0"/>
              <a:t>Try this search in Polaris!</a:t>
            </a:r>
            <a:endParaRPr lang="en-US" dirty="0"/>
          </a:p>
        </p:txBody>
      </p:sp>
      <p:pic>
        <p:nvPicPr>
          <p:cNvPr id="19" name="Picture 18"/>
          <p:cNvPicPr>
            <a:picLocks noChangeAspect="1"/>
          </p:cNvPicPr>
          <p:nvPr/>
        </p:nvPicPr>
        <p:blipFill>
          <a:blip r:embed="rId2"/>
          <a:stretch>
            <a:fillRect/>
          </a:stretch>
        </p:blipFill>
        <p:spPr>
          <a:xfrm>
            <a:off x="1361639" y="1196752"/>
            <a:ext cx="6302981" cy="5169664"/>
          </a:xfrm>
          <a:prstGeom prst="rect">
            <a:avLst/>
          </a:prstGeom>
        </p:spPr>
      </p:pic>
      <p:sp>
        <p:nvSpPr>
          <p:cNvPr id="3" name="Rounded Rectangle 2"/>
          <p:cNvSpPr/>
          <p:nvPr/>
        </p:nvSpPr>
        <p:spPr>
          <a:xfrm>
            <a:off x="1416409" y="3474155"/>
            <a:ext cx="6192688" cy="30349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707904"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6056"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36096"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24128"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56176"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48264" y="3485547"/>
            <a:ext cx="0" cy="3034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470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928"/>
          <a:stretch/>
        </p:blipFill>
        <p:spPr bwMode="auto">
          <a:xfrm>
            <a:off x="611560" y="1525698"/>
            <a:ext cx="45910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DE6EB8-52AB-45EA-A660-3E1EBFA72987}" type="slidenum">
              <a:rPr lang="en-US" smtClean="0"/>
              <a:t>50</a:t>
            </a:fld>
            <a:endParaRPr lang="en-US"/>
          </a:p>
        </p:txBody>
      </p:sp>
      <p:sp>
        <p:nvSpPr>
          <p:cNvPr id="13" name="Oval 12"/>
          <p:cNvSpPr/>
          <p:nvPr/>
        </p:nvSpPr>
        <p:spPr>
          <a:xfrm>
            <a:off x="647564" y="2924944"/>
            <a:ext cx="2700300" cy="2488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1043608" y="1988840"/>
            <a:ext cx="2016224" cy="2488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167849" y="6090797"/>
            <a:ext cx="6880309" cy="369332"/>
          </a:xfrm>
          <a:prstGeom prst="rect">
            <a:avLst/>
          </a:prstGeom>
          <a:noFill/>
          <a:ln w="9525">
            <a:solidFill>
              <a:srgbClr val="0070C0"/>
            </a:solidFill>
          </a:ln>
        </p:spPr>
        <p:txBody>
          <a:bodyPr wrap="square" rtlCol="0">
            <a:spAutoFit/>
          </a:bodyPr>
          <a:lstStyle/>
          <a:p>
            <a:r>
              <a:rPr lang="en-CA" dirty="0" smtClean="0"/>
              <a:t>Note:  This Bib record is shown in the TRACpac (patron’s) view.</a:t>
            </a:r>
            <a:endParaRPr lang="en-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207" y="1525698"/>
            <a:ext cx="3035229" cy="399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1547664" y="476672"/>
            <a:ext cx="6120680"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Monthly publications</a:t>
            </a:r>
            <a:endParaRPr lang="en-CA" sz="4500" dirty="0"/>
          </a:p>
        </p:txBody>
      </p:sp>
      <p:sp>
        <p:nvSpPr>
          <p:cNvPr id="15" name="Oval 14"/>
          <p:cNvSpPr/>
          <p:nvPr/>
        </p:nvSpPr>
        <p:spPr>
          <a:xfrm>
            <a:off x="395536" y="2420888"/>
            <a:ext cx="3384376" cy="32090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6127179" y="5549205"/>
            <a:ext cx="1982121" cy="369332"/>
          </a:xfrm>
          <a:prstGeom prst="rect">
            <a:avLst/>
          </a:prstGeom>
          <a:noFill/>
        </p:spPr>
        <p:txBody>
          <a:bodyPr wrap="square" rtlCol="0">
            <a:spAutoFit/>
          </a:bodyPr>
          <a:lstStyle/>
          <a:p>
            <a:r>
              <a:rPr lang="en-US" dirty="0" smtClean="0"/>
              <a:t>March 2018 cover</a:t>
            </a:r>
          </a:p>
        </p:txBody>
      </p:sp>
    </p:spTree>
    <p:extLst>
      <p:ext uri="{BB962C8B-B14F-4D97-AF65-F5344CB8AC3E}">
        <p14:creationId xmlns:p14="http://schemas.microsoft.com/office/powerpoint/2010/main" val="30919148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31682"/>
            <a:ext cx="617249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DE6EB8-52AB-45EA-A660-3E1EBFA72987}" type="slidenum">
              <a:rPr lang="en-US" smtClean="0"/>
              <a:t>51</a:t>
            </a:fld>
            <a:endParaRPr lang="en-US"/>
          </a:p>
        </p:txBody>
      </p:sp>
      <p:sp>
        <p:nvSpPr>
          <p:cNvPr id="10" name="Oval 9"/>
          <p:cNvSpPr/>
          <p:nvPr/>
        </p:nvSpPr>
        <p:spPr>
          <a:xfrm>
            <a:off x="4283968" y="1916832"/>
            <a:ext cx="719377" cy="296455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95536" y="4794540"/>
            <a:ext cx="4607809" cy="369332"/>
          </a:xfrm>
          <a:prstGeom prst="rect">
            <a:avLst/>
          </a:prstGeom>
          <a:noFill/>
        </p:spPr>
        <p:txBody>
          <a:bodyPr wrap="square" rtlCol="0">
            <a:spAutoFit/>
          </a:bodyPr>
          <a:lstStyle/>
          <a:p>
            <a:pPr algn="ctr"/>
            <a:r>
              <a:rPr lang="en-CA" i="1" dirty="0" smtClean="0"/>
              <a:t>Many different issues on one Bib record.</a:t>
            </a:r>
            <a:endParaRPr lang="en-CA" i="1" dirty="0"/>
          </a:p>
        </p:txBody>
      </p:sp>
      <p:sp>
        <p:nvSpPr>
          <p:cNvPr id="7" name="TextBox 6"/>
          <p:cNvSpPr txBox="1"/>
          <p:nvPr/>
        </p:nvSpPr>
        <p:spPr>
          <a:xfrm>
            <a:off x="179512" y="5373216"/>
            <a:ext cx="8856984" cy="1077218"/>
          </a:xfrm>
          <a:prstGeom prst="rect">
            <a:avLst/>
          </a:prstGeom>
          <a:noFill/>
          <a:ln>
            <a:solidFill>
              <a:schemeClr val="accent1">
                <a:shade val="50000"/>
              </a:schemeClr>
            </a:solidFill>
          </a:ln>
        </p:spPr>
        <p:txBody>
          <a:bodyPr wrap="square" rtlCol="0">
            <a:spAutoFit/>
          </a:bodyPr>
          <a:lstStyle/>
          <a:p>
            <a:pPr algn="ctr"/>
            <a:r>
              <a:rPr lang="en-CA" sz="1600" dirty="0" smtClean="0"/>
              <a:t>Note the consistent volume field format:  Three  alpha characters followed immediately by four  numeric characters - no space, no hyphen, no backslash.  Even September, often abbreviated with four alpha characters (SEPT), is shown with three letters only:  SEP.  </a:t>
            </a:r>
          </a:p>
          <a:p>
            <a:pPr algn="ctr"/>
            <a:r>
              <a:rPr lang="en-CA" sz="1600" dirty="0" smtClean="0"/>
              <a:t>Exceptions are two French months: JUIN &amp; JUIL, indistinguishable without that fourth letter!</a:t>
            </a:r>
            <a:endParaRPr lang="en-CA" sz="1600" dirty="0"/>
          </a:p>
        </p:txBody>
      </p:sp>
      <p:sp>
        <p:nvSpPr>
          <p:cNvPr id="13" name="Title 1"/>
          <p:cNvSpPr txBox="1">
            <a:spLocks/>
          </p:cNvSpPr>
          <p:nvPr/>
        </p:nvSpPr>
        <p:spPr>
          <a:xfrm>
            <a:off x="1547664" y="476672"/>
            <a:ext cx="6120680"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Monthly publications</a:t>
            </a:r>
            <a:endParaRPr lang="en-CA" sz="4500"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203" y="1271024"/>
            <a:ext cx="3035229" cy="399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024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71024"/>
            <a:ext cx="5228044" cy="474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DE6EB8-52AB-45EA-A660-3E1EBFA72987}" type="slidenum">
              <a:rPr lang="en-US" smtClean="0"/>
              <a:t>52</a:t>
            </a:fld>
            <a:endParaRPr lang="en-US"/>
          </a:p>
        </p:txBody>
      </p:sp>
      <p:sp>
        <p:nvSpPr>
          <p:cNvPr id="10" name="Oval 9"/>
          <p:cNvSpPr/>
          <p:nvPr/>
        </p:nvSpPr>
        <p:spPr>
          <a:xfrm>
            <a:off x="2568375" y="1844824"/>
            <a:ext cx="779489" cy="39649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9512" y="6084585"/>
            <a:ext cx="8712968" cy="584775"/>
          </a:xfrm>
          <a:prstGeom prst="rect">
            <a:avLst/>
          </a:prstGeom>
          <a:noFill/>
          <a:ln>
            <a:noFill/>
          </a:ln>
        </p:spPr>
        <p:txBody>
          <a:bodyPr wrap="square" rtlCol="0">
            <a:spAutoFit/>
          </a:bodyPr>
          <a:lstStyle/>
          <a:p>
            <a:pPr algn="ctr"/>
            <a:r>
              <a:rPr lang="en-CA" sz="1400" dirty="0" smtClean="0"/>
              <a:t>Note the different call number standards from library to library, in the prefix, the cutter, or the suffix fields.  </a:t>
            </a:r>
          </a:p>
          <a:p>
            <a:pPr algn="ctr"/>
            <a:r>
              <a:rPr lang="en-CA" i="1" dirty="0" smtClean="0"/>
              <a:t>But </a:t>
            </a:r>
            <a:r>
              <a:rPr lang="en-CA" b="1" i="1" dirty="0" smtClean="0"/>
              <a:t>never</a:t>
            </a:r>
            <a:r>
              <a:rPr lang="en-CA" i="1" dirty="0" smtClean="0"/>
              <a:t> in the volume field </a:t>
            </a:r>
            <a:r>
              <a:rPr lang="en-CA" i="1" smtClean="0"/>
              <a:t>- volume </a:t>
            </a:r>
            <a:r>
              <a:rPr lang="en-CA" i="1" dirty="0" smtClean="0"/>
              <a:t>standards are TRAC-wide!</a:t>
            </a:r>
            <a:endParaRPr lang="en-CA" i="1" dirty="0"/>
          </a:p>
        </p:txBody>
      </p:sp>
      <p:sp>
        <p:nvSpPr>
          <p:cNvPr id="8" name="Title 1"/>
          <p:cNvSpPr txBox="1">
            <a:spLocks/>
          </p:cNvSpPr>
          <p:nvPr/>
        </p:nvSpPr>
        <p:spPr>
          <a:xfrm>
            <a:off x="1547664" y="476672"/>
            <a:ext cx="6120680" cy="794352"/>
          </a:xfrm>
          <a:prstGeom prst="rect">
            <a:avLst/>
          </a:prstGeom>
          <a:solidFill>
            <a:srgbClr val="F2F2F2">
              <a:alpha val="60000"/>
            </a:srgbClr>
          </a:solidFill>
        </p:spPr>
        <p:txBody>
          <a:bodyPr>
            <a:normAutofit fontScale="975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500" dirty="0" smtClean="0"/>
              <a:t>Monthly publications</a:t>
            </a:r>
            <a:endParaRPr lang="en-CA" sz="4500"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003" y="1525698"/>
            <a:ext cx="3035229" cy="3991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046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53</a:t>
            </a:fld>
            <a:endParaRPr lang="en-US"/>
          </a:p>
        </p:txBody>
      </p:sp>
      <p:sp>
        <p:nvSpPr>
          <p:cNvPr id="4" name="TextBox 3"/>
          <p:cNvSpPr txBox="1"/>
          <p:nvPr/>
        </p:nvSpPr>
        <p:spPr>
          <a:xfrm>
            <a:off x="827584" y="1268760"/>
            <a:ext cx="7632848" cy="1754326"/>
          </a:xfrm>
          <a:prstGeom prst="rect">
            <a:avLst/>
          </a:prstGeom>
          <a:noFill/>
        </p:spPr>
        <p:txBody>
          <a:bodyPr wrap="square" rtlCol="0">
            <a:spAutoFit/>
          </a:bodyPr>
          <a:lstStyle/>
          <a:p>
            <a:r>
              <a:rPr lang="en-CA" dirty="0" smtClean="0"/>
              <a:t>Some serials are published six times a year, or bimonthly.</a:t>
            </a:r>
          </a:p>
          <a:p>
            <a:endParaRPr lang="en-CA" dirty="0"/>
          </a:p>
          <a:p>
            <a:r>
              <a:rPr lang="en-CA" dirty="0" smtClean="0"/>
              <a:t>Format is always the first month and second month separated by a hyphen, immediately followed by the year.  NO SPACES</a:t>
            </a:r>
          </a:p>
          <a:p>
            <a:endParaRPr lang="en-CA" dirty="0"/>
          </a:p>
          <a:p>
            <a:r>
              <a:rPr lang="en-CA" dirty="0" smtClean="0"/>
              <a:t>If the issue scans two years, both years are used.</a:t>
            </a:r>
            <a:endParaRPr lang="en-CA"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9319"/>
          <a:stretch/>
        </p:blipFill>
        <p:spPr bwMode="auto">
          <a:xfrm>
            <a:off x="438720" y="3140968"/>
            <a:ext cx="8410575" cy="301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38720" y="3573016"/>
            <a:ext cx="8381752" cy="1872208"/>
          </a:xfrm>
          <a:prstGeom prst="rect">
            <a:avLst/>
          </a:prstGeom>
          <a:solidFill>
            <a:schemeClr val="bg1">
              <a:lumMod val="95000"/>
              <a:alpha val="60000"/>
            </a:schemeClr>
          </a:solidFill>
          <a:ln>
            <a:solidFill>
              <a:srgbClr val="F2F2F2">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62495" y="5733256"/>
            <a:ext cx="376225" cy="244598"/>
          </a:xfrm>
          <a:prstGeom prst="rightArrow">
            <a:avLst/>
          </a:prstGeom>
          <a:solidFill>
            <a:srgbClr val="08C2F6"/>
          </a:solidFill>
          <a:ln>
            <a:solidFill>
              <a:srgbClr val="08C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1691680" y="404664"/>
            <a:ext cx="5688632" cy="794352"/>
          </a:xfrm>
          <a:prstGeom prst="rect">
            <a:avLst/>
          </a:prstGeom>
          <a:solidFill>
            <a:schemeClr val="bg1">
              <a:alpha val="58000"/>
            </a:schemeClr>
          </a:solidFill>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Bimonthly publications</a:t>
            </a:r>
            <a:endParaRPr lang="en-CA" dirty="0"/>
          </a:p>
        </p:txBody>
      </p:sp>
    </p:spTree>
    <p:extLst>
      <p:ext uri="{BB962C8B-B14F-4D97-AF65-F5344CB8AC3E}">
        <p14:creationId xmlns:p14="http://schemas.microsoft.com/office/powerpoint/2010/main" val="1801298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54</a:t>
            </a:fld>
            <a:endParaRPr lang="en-US"/>
          </a:p>
        </p:txBody>
      </p:sp>
      <p:sp>
        <p:nvSpPr>
          <p:cNvPr id="5" name="Title 1"/>
          <p:cNvSpPr txBox="1">
            <a:spLocks/>
          </p:cNvSpPr>
          <p:nvPr/>
        </p:nvSpPr>
        <p:spPr>
          <a:xfrm>
            <a:off x="1691680" y="404664"/>
            <a:ext cx="5688632" cy="794352"/>
          </a:xfrm>
          <a:prstGeom prst="rect">
            <a:avLst/>
          </a:prstGeom>
          <a:solidFill>
            <a:schemeClr val="bg1">
              <a:alpha val="58000"/>
            </a:schemeClr>
          </a:solidFill>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Bimonthly publications</a:t>
            </a:r>
            <a:endParaRPr lang="en-CA" dirty="0"/>
          </a:p>
        </p:txBody>
      </p:sp>
      <p:sp>
        <p:nvSpPr>
          <p:cNvPr id="17" name="TextBox 16"/>
          <p:cNvSpPr txBox="1"/>
          <p:nvPr/>
        </p:nvSpPr>
        <p:spPr>
          <a:xfrm>
            <a:off x="234330" y="4639844"/>
            <a:ext cx="2232248" cy="1754326"/>
          </a:xfrm>
          <a:prstGeom prst="rect">
            <a:avLst/>
          </a:prstGeom>
          <a:noFill/>
        </p:spPr>
        <p:txBody>
          <a:bodyPr wrap="square" rtlCol="0">
            <a:spAutoFit/>
          </a:bodyPr>
          <a:lstStyle/>
          <a:p>
            <a:r>
              <a:rPr lang="en-CA" dirty="0" smtClean="0"/>
              <a:t>Bib record details show that many different </a:t>
            </a:r>
            <a:r>
              <a:rPr lang="en-CA" dirty="0"/>
              <a:t>b</a:t>
            </a:r>
            <a:r>
              <a:rPr lang="en-CA" dirty="0" smtClean="0"/>
              <a:t>imonthly issues will be linked to this one Bib record.</a:t>
            </a:r>
            <a:endParaRPr lang="en-CA"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7632" t="1111" r="1276" b="1528"/>
          <a:stretch/>
        </p:blipFill>
        <p:spPr>
          <a:xfrm>
            <a:off x="467544" y="1556792"/>
            <a:ext cx="1889397" cy="2654243"/>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307820"/>
            <a:ext cx="5476875" cy="508635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57282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55</a:t>
            </a:fld>
            <a:endParaRPr lang="en-US"/>
          </a:p>
        </p:txBody>
      </p:sp>
      <p:sp>
        <p:nvSpPr>
          <p:cNvPr id="17" name="TextBox 16"/>
          <p:cNvSpPr txBox="1"/>
          <p:nvPr/>
        </p:nvSpPr>
        <p:spPr>
          <a:xfrm>
            <a:off x="3563888" y="5157192"/>
            <a:ext cx="5112568" cy="923330"/>
          </a:xfrm>
          <a:prstGeom prst="rect">
            <a:avLst/>
          </a:prstGeom>
          <a:noFill/>
          <a:ln>
            <a:solidFill>
              <a:schemeClr val="tx1"/>
            </a:solidFill>
          </a:ln>
        </p:spPr>
        <p:txBody>
          <a:bodyPr wrap="square" rtlCol="0">
            <a:spAutoFit/>
          </a:bodyPr>
          <a:lstStyle/>
          <a:p>
            <a:pPr algn="ctr"/>
            <a:r>
              <a:rPr lang="en-CA" dirty="0" smtClean="0"/>
              <a:t>Do not use the format on the cover of the magazine – use the volume field chart to ensure correct formatting.</a:t>
            </a:r>
            <a:endParaRPr lang="en-CA"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7632" t="1111" r="1276" b="1528"/>
          <a:stretch/>
        </p:blipFill>
        <p:spPr>
          <a:xfrm>
            <a:off x="234330" y="1415040"/>
            <a:ext cx="3113534" cy="437392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628800"/>
            <a:ext cx="2219325" cy="2886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34330" y="5949280"/>
            <a:ext cx="3113534" cy="646331"/>
          </a:xfrm>
          <a:prstGeom prst="rect">
            <a:avLst/>
          </a:prstGeom>
          <a:noFill/>
        </p:spPr>
        <p:txBody>
          <a:bodyPr wrap="square" rtlCol="0">
            <a:spAutoFit/>
          </a:bodyPr>
          <a:lstStyle/>
          <a:p>
            <a:pPr algn="ctr"/>
            <a:r>
              <a:rPr lang="en-US" dirty="0" smtClean="0"/>
              <a:t>February/March 2018</a:t>
            </a:r>
          </a:p>
          <a:p>
            <a:pPr algn="ctr"/>
            <a:r>
              <a:rPr lang="en-US" dirty="0"/>
              <a:t>i</a:t>
            </a:r>
            <a:r>
              <a:rPr lang="en-US" dirty="0" smtClean="0"/>
              <a:t>s written on the cover</a:t>
            </a:r>
            <a:endParaRPr lang="en-US" dirty="0"/>
          </a:p>
        </p:txBody>
      </p:sp>
      <p:sp>
        <p:nvSpPr>
          <p:cNvPr id="10" name="Title 1"/>
          <p:cNvSpPr txBox="1">
            <a:spLocks/>
          </p:cNvSpPr>
          <p:nvPr/>
        </p:nvSpPr>
        <p:spPr>
          <a:xfrm>
            <a:off x="1691680" y="404664"/>
            <a:ext cx="5688632" cy="794352"/>
          </a:xfrm>
          <a:prstGeom prst="rect">
            <a:avLst/>
          </a:prstGeom>
          <a:solidFill>
            <a:schemeClr val="bg1">
              <a:alpha val="58000"/>
            </a:schemeClr>
          </a:solidFill>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Bimonthly publications</a:t>
            </a:r>
            <a:endParaRPr lang="en-CA" dirty="0"/>
          </a:p>
        </p:txBody>
      </p:sp>
    </p:spTree>
    <p:extLst>
      <p:ext uri="{BB962C8B-B14F-4D97-AF65-F5344CB8AC3E}">
        <p14:creationId xmlns:p14="http://schemas.microsoft.com/office/powerpoint/2010/main" val="2876798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289" y="1223424"/>
            <a:ext cx="5667151" cy="328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DE6EB8-52AB-45EA-A660-3E1EBFA72987}" type="slidenum">
              <a:rPr lang="en-US" smtClean="0"/>
              <a:t>56</a:t>
            </a:fld>
            <a:endParaRPr lang="en-US"/>
          </a:p>
        </p:txBody>
      </p:sp>
      <p:sp>
        <p:nvSpPr>
          <p:cNvPr id="17" name="TextBox 16"/>
          <p:cNvSpPr txBox="1"/>
          <p:nvPr/>
        </p:nvSpPr>
        <p:spPr>
          <a:xfrm>
            <a:off x="2771800" y="4669326"/>
            <a:ext cx="5760640" cy="2031325"/>
          </a:xfrm>
          <a:prstGeom prst="rect">
            <a:avLst/>
          </a:prstGeom>
          <a:noFill/>
          <a:ln>
            <a:solidFill>
              <a:schemeClr val="accent1"/>
            </a:solidFill>
          </a:ln>
        </p:spPr>
        <p:txBody>
          <a:bodyPr wrap="square" rtlCol="0">
            <a:spAutoFit/>
          </a:bodyPr>
          <a:lstStyle/>
          <a:p>
            <a:pPr lvl="2" algn="ctr"/>
            <a:r>
              <a:rPr lang="en-CA" u="sng" dirty="0" smtClean="0"/>
              <a:t>Examples of incorrect entries</a:t>
            </a:r>
          </a:p>
          <a:p>
            <a:pPr marL="342900" indent="-342900">
              <a:buAutoNum type="arabicPeriod"/>
            </a:pPr>
            <a:r>
              <a:rPr lang="en-CA" dirty="0"/>
              <a:t>Forward slash is not correct.  Use a </a:t>
            </a:r>
            <a:r>
              <a:rPr lang="en-CA" dirty="0" smtClean="0"/>
              <a:t>hyphen.  </a:t>
            </a:r>
          </a:p>
          <a:p>
            <a:pPr marL="342900" indent="-342900">
              <a:buAutoNum type="arabicPeriod"/>
            </a:pPr>
            <a:r>
              <a:rPr lang="en-CA" dirty="0" smtClean="0"/>
              <a:t>Lower case alpha characters are incorrect.  Use upper case 3 character abbreviations for the month.</a:t>
            </a:r>
            <a:endParaRPr lang="en-CA" dirty="0"/>
          </a:p>
          <a:p>
            <a:pPr marL="342900" indent="-342900">
              <a:buAutoNum type="arabicPeriod"/>
            </a:pPr>
            <a:r>
              <a:rPr lang="en-CA" dirty="0" smtClean="0"/>
              <a:t>Blank volume field is incorrect.</a:t>
            </a:r>
          </a:p>
          <a:p>
            <a:pPr marL="342900" indent="-342900">
              <a:buFontTx/>
              <a:buAutoNum type="arabicPeriod"/>
            </a:pPr>
            <a:r>
              <a:rPr lang="en-CA" dirty="0" smtClean="0"/>
              <a:t>“MAY” should be all uppercase. (“MAy” is incorrect.)</a:t>
            </a:r>
          </a:p>
          <a:p>
            <a:pPr marL="342900" indent="-342900">
              <a:buAutoNum type="arabicPeriod"/>
            </a:pPr>
            <a:endParaRPr lang="en-CA" dirty="0"/>
          </a:p>
        </p:txBody>
      </p:sp>
      <p:sp>
        <p:nvSpPr>
          <p:cNvPr id="3" name="TextBox 2"/>
          <p:cNvSpPr txBox="1"/>
          <p:nvPr/>
        </p:nvSpPr>
        <p:spPr>
          <a:xfrm>
            <a:off x="8532440" y="2204864"/>
            <a:ext cx="611560" cy="276999"/>
          </a:xfrm>
          <a:prstGeom prst="rect">
            <a:avLst/>
          </a:prstGeom>
          <a:noFill/>
          <a:ln>
            <a:solidFill>
              <a:schemeClr val="accent1"/>
            </a:solidFill>
          </a:ln>
        </p:spPr>
        <p:txBody>
          <a:bodyPr wrap="square" rtlCol="0">
            <a:spAutoFit/>
          </a:bodyPr>
          <a:lstStyle/>
          <a:p>
            <a:r>
              <a:rPr lang="en-CA" sz="1200" dirty="0" smtClean="0"/>
              <a:t>1. &amp; 2.</a:t>
            </a:r>
          </a:p>
        </p:txBody>
      </p:sp>
      <p:sp>
        <p:nvSpPr>
          <p:cNvPr id="8" name="TextBox 7"/>
          <p:cNvSpPr txBox="1"/>
          <p:nvPr/>
        </p:nvSpPr>
        <p:spPr>
          <a:xfrm>
            <a:off x="8694637" y="2481863"/>
            <a:ext cx="348840" cy="276999"/>
          </a:xfrm>
          <a:prstGeom prst="rect">
            <a:avLst/>
          </a:prstGeom>
          <a:noFill/>
          <a:ln>
            <a:solidFill>
              <a:schemeClr val="accent1"/>
            </a:solidFill>
          </a:ln>
        </p:spPr>
        <p:txBody>
          <a:bodyPr wrap="square" rtlCol="0">
            <a:spAutoFit/>
          </a:bodyPr>
          <a:lstStyle/>
          <a:p>
            <a:r>
              <a:rPr lang="en-CA" sz="1200" dirty="0"/>
              <a:t>3</a:t>
            </a:r>
            <a:r>
              <a:rPr lang="en-CA" sz="1200" dirty="0" smtClean="0"/>
              <a:t>. </a:t>
            </a:r>
          </a:p>
        </p:txBody>
      </p:sp>
      <p:sp>
        <p:nvSpPr>
          <p:cNvPr id="7" name="Oval 6"/>
          <p:cNvSpPr/>
          <p:nvPr/>
        </p:nvSpPr>
        <p:spPr>
          <a:xfrm>
            <a:off x="5868144" y="2204864"/>
            <a:ext cx="1728192" cy="108012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8694637" y="2758862"/>
            <a:ext cx="348840" cy="276999"/>
          </a:xfrm>
          <a:prstGeom prst="rect">
            <a:avLst/>
          </a:prstGeom>
          <a:noFill/>
          <a:ln>
            <a:solidFill>
              <a:schemeClr val="accent1"/>
            </a:solidFill>
          </a:ln>
        </p:spPr>
        <p:txBody>
          <a:bodyPr wrap="square" rtlCol="0">
            <a:spAutoFit/>
          </a:bodyPr>
          <a:lstStyle/>
          <a:p>
            <a:r>
              <a:rPr lang="en-CA" sz="1200" dirty="0"/>
              <a:t>4</a:t>
            </a:r>
            <a:r>
              <a:rPr lang="en-CA" sz="1200" dirty="0" smtClean="0"/>
              <a:t>.</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7632" t="1111" r="1276" b="1528"/>
          <a:stretch/>
        </p:blipFill>
        <p:spPr>
          <a:xfrm>
            <a:off x="467544" y="1395793"/>
            <a:ext cx="1997458" cy="2806048"/>
          </a:xfrm>
          <a:prstGeom prst="rect">
            <a:avLst/>
          </a:prstGeom>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14" y="4365104"/>
            <a:ext cx="1816917" cy="23627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6" name="Title 1"/>
          <p:cNvSpPr txBox="1">
            <a:spLocks/>
          </p:cNvSpPr>
          <p:nvPr/>
        </p:nvSpPr>
        <p:spPr>
          <a:xfrm>
            <a:off x="1691680" y="404664"/>
            <a:ext cx="5688632" cy="794352"/>
          </a:xfrm>
          <a:prstGeom prst="rect">
            <a:avLst/>
          </a:prstGeom>
          <a:solidFill>
            <a:schemeClr val="bg1">
              <a:alpha val="58000"/>
            </a:schemeClr>
          </a:solidFill>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Bimonthly publications</a:t>
            </a:r>
            <a:endParaRPr lang="en-CA" dirty="0"/>
          </a:p>
        </p:txBody>
      </p:sp>
      <p:cxnSp>
        <p:nvCxnSpPr>
          <p:cNvPr id="9" name="Straight Arrow Connector 8"/>
          <p:cNvCxnSpPr/>
          <p:nvPr/>
        </p:nvCxnSpPr>
        <p:spPr>
          <a:xfrm flipH="1">
            <a:off x="6948264" y="2852936"/>
            <a:ext cx="1746373" cy="138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48500" y="2636913"/>
            <a:ext cx="1646138" cy="529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7164288" y="2276872"/>
            <a:ext cx="1530348" cy="138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0578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57</a:t>
            </a:fld>
            <a:endParaRPr lang="en-US"/>
          </a:p>
        </p:txBody>
      </p:sp>
      <p:sp>
        <p:nvSpPr>
          <p:cNvPr id="5" name="Title 1"/>
          <p:cNvSpPr txBox="1">
            <a:spLocks/>
          </p:cNvSpPr>
          <p:nvPr/>
        </p:nvSpPr>
        <p:spPr>
          <a:xfrm>
            <a:off x="107504" y="620688"/>
            <a:ext cx="8856984" cy="794352"/>
          </a:xfrm>
          <a:prstGeom prst="rect">
            <a:avLst/>
          </a:prstGeom>
        </p:spPr>
        <p:txBody>
          <a:bodyPr>
            <a:normAutofit fontScale="82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Bimonthly issues – spanning year end</a:t>
            </a:r>
            <a:endParaRPr lang="en-CA" dirty="0"/>
          </a:p>
        </p:txBody>
      </p:sp>
      <p:sp>
        <p:nvSpPr>
          <p:cNvPr id="9" name="TextBox 8"/>
          <p:cNvSpPr txBox="1"/>
          <p:nvPr/>
        </p:nvSpPr>
        <p:spPr>
          <a:xfrm>
            <a:off x="3563888" y="4725144"/>
            <a:ext cx="4968552" cy="1477328"/>
          </a:xfrm>
          <a:prstGeom prst="rect">
            <a:avLst/>
          </a:prstGeom>
          <a:noFill/>
          <a:ln>
            <a:solidFill>
              <a:schemeClr val="accent1"/>
            </a:solidFill>
          </a:ln>
        </p:spPr>
        <p:txBody>
          <a:bodyPr wrap="square" rtlCol="0">
            <a:spAutoFit/>
          </a:bodyPr>
          <a:lstStyle/>
          <a:p>
            <a:pPr algn="ctr"/>
            <a:r>
              <a:rPr lang="en-CA" dirty="0" smtClean="0"/>
              <a:t>This issue of the same magazine will be December of one year and </a:t>
            </a:r>
            <a:r>
              <a:rPr lang="en-CA" dirty="0"/>
              <a:t>J</a:t>
            </a:r>
            <a:r>
              <a:rPr lang="en-CA" dirty="0" smtClean="0"/>
              <a:t>anuary of the next.  The correct format for this Volume field:</a:t>
            </a:r>
          </a:p>
          <a:p>
            <a:endParaRPr lang="en-CA" dirty="0"/>
          </a:p>
          <a:p>
            <a:pPr algn="ctr"/>
            <a:r>
              <a:rPr lang="en-CA" dirty="0" smtClean="0">
                <a:latin typeface="+mj-lt"/>
              </a:rPr>
              <a:t>DEC2017-JAN2018</a:t>
            </a:r>
            <a:endParaRPr lang="en-CA" dirty="0">
              <a:latin typeface="+mj-l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97583" y="1485235"/>
            <a:ext cx="2964321" cy="417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0606"/>
          <a:stretch/>
        </p:blipFill>
        <p:spPr bwMode="auto">
          <a:xfrm>
            <a:off x="4860032" y="1556792"/>
            <a:ext cx="22479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565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58</a:t>
            </a:fld>
            <a:endParaRPr lang="en-US"/>
          </a:p>
        </p:txBody>
      </p:sp>
      <p:sp>
        <p:nvSpPr>
          <p:cNvPr id="4" name="TextBox 3"/>
          <p:cNvSpPr txBox="1"/>
          <p:nvPr/>
        </p:nvSpPr>
        <p:spPr>
          <a:xfrm>
            <a:off x="1462123" y="1380465"/>
            <a:ext cx="6408712" cy="3139321"/>
          </a:xfrm>
          <a:prstGeom prst="rect">
            <a:avLst/>
          </a:prstGeom>
          <a:noFill/>
        </p:spPr>
        <p:txBody>
          <a:bodyPr wrap="square" rtlCol="0">
            <a:spAutoFit/>
          </a:bodyPr>
          <a:lstStyle/>
          <a:p>
            <a:r>
              <a:rPr lang="en-CA" dirty="0" smtClean="0"/>
              <a:t>Often serials are published four times a year, or quarterly.</a:t>
            </a:r>
          </a:p>
          <a:p>
            <a:endParaRPr lang="en-CA" dirty="0"/>
          </a:p>
          <a:p>
            <a:r>
              <a:rPr lang="en-CA" dirty="0" smtClean="0"/>
              <a:t>The correct volume field format is always the first three letters of the season, capitalized, followed by the year.  NO SPACES</a:t>
            </a:r>
          </a:p>
          <a:p>
            <a:endParaRPr lang="en-CA" dirty="0"/>
          </a:p>
          <a:p>
            <a:r>
              <a:rPr lang="en-CA" dirty="0" smtClean="0"/>
              <a:t>Seasons are named:</a:t>
            </a:r>
          </a:p>
          <a:p>
            <a:pPr marL="342900" indent="-342900">
              <a:buAutoNum type="arabicPeriod"/>
            </a:pPr>
            <a:r>
              <a:rPr lang="en-CA" dirty="0" smtClean="0"/>
              <a:t>Spring (SPR)</a:t>
            </a:r>
          </a:p>
          <a:p>
            <a:pPr marL="342900" indent="-342900">
              <a:buAutoNum type="arabicPeriod"/>
            </a:pPr>
            <a:r>
              <a:rPr lang="en-CA" dirty="0" smtClean="0"/>
              <a:t>Summer (SUM)</a:t>
            </a:r>
          </a:p>
          <a:p>
            <a:pPr marL="342900" indent="-342900">
              <a:buAutoNum type="arabicPeriod"/>
            </a:pPr>
            <a:r>
              <a:rPr lang="en-CA" dirty="0" smtClean="0"/>
              <a:t>Autumn (AUT) or Fall (FAL)</a:t>
            </a:r>
          </a:p>
          <a:p>
            <a:pPr marL="342900" indent="-342900">
              <a:buAutoNum type="arabicPeriod"/>
            </a:pPr>
            <a:r>
              <a:rPr lang="en-CA" dirty="0" smtClean="0"/>
              <a:t>Winter (WIN)</a:t>
            </a:r>
            <a:endParaRPr lang="en-CA" dirty="0"/>
          </a:p>
          <a:p>
            <a:endParaRPr lang="en-CA" dirty="0"/>
          </a:p>
        </p:txBody>
      </p:sp>
      <p:sp>
        <p:nvSpPr>
          <p:cNvPr id="7" name="Title 1"/>
          <p:cNvSpPr txBox="1">
            <a:spLocks/>
          </p:cNvSpPr>
          <p:nvPr/>
        </p:nvSpPr>
        <p:spPr>
          <a:xfrm>
            <a:off x="1691680" y="404664"/>
            <a:ext cx="5688632" cy="794352"/>
          </a:xfrm>
          <a:prstGeom prst="rect">
            <a:avLst/>
          </a:prstGeom>
          <a:solidFill>
            <a:schemeClr val="bg1">
              <a:alpha val="58000"/>
            </a:schemeClr>
          </a:solidFill>
        </p:spPr>
        <p:txBody>
          <a:bodyPr>
            <a:normAutofit fontScale="9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Quarterly publications</a:t>
            </a:r>
            <a:endParaRPr lang="en-CA"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 r="-267" b="92910"/>
          <a:stretch/>
        </p:blipFill>
        <p:spPr bwMode="auto">
          <a:xfrm>
            <a:off x="461192" y="4519786"/>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200" b="43870"/>
          <a:stretch/>
        </p:blipFill>
        <p:spPr bwMode="auto">
          <a:xfrm>
            <a:off x="428426" y="5020791"/>
            <a:ext cx="84105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020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59</a:t>
            </a:fld>
            <a:endParaRPr lang="en-US"/>
          </a:p>
        </p:txBody>
      </p:sp>
      <p:sp>
        <p:nvSpPr>
          <p:cNvPr id="4" name="TextBox 3"/>
          <p:cNvSpPr txBox="1"/>
          <p:nvPr/>
        </p:nvSpPr>
        <p:spPr>
          <a:xfrm>
            <a:off x="323528" y="1380465"/>
            <a:ext cx="8640960" cy="5324535"/>
          </a:xfrm>
          <a:prstGeom prst="rect">
            <a:avLst/>
          </a:prstGeom>
          <a:noFill/>
        </p:spPr>
        <p:txBody>
          <a:bodyPr wrap="square" rtlCol="0">
            <a:spAutoFit/>
          </a:bodyPr>
          <a:lstStyle/>
          <a:p>
            <a:r>
              <a:rPr lang="en-CA" dirty="0" smtClean="0"/>
              <a:t>Often quarterly publications, and others, have special issues in addition to their regularly released issues.  It is not possible to list all the examples of these issues and their volume field requirements.  Generally speaking, however, these are the guidelines to follow in hopes that these special editions look alike to Polaris:</a:t>
            </a:r>
          </a:p>
          <a:p>
            <a:endParaRPr lang="en-CA" dirty="0" smtClean="0"/>
          </a:p>
          <a:p>
            <a:pPr marL="342900" indent="-342900">
              <a:buFont typeface="+mj-lt"/>
              <a:buAutoNum type="arabicPeriod"/>
            </a:pPr>
            <a:r>
              <a:rPr lang="en-US" dirty="0" smtClean="0"/>
              <a:t>Use all CAPS.</a:t>
            </a:r>
          </a:p>
          <a:p>
            <a:pPr marL="342900" indent="-342900">
              <a:buFont typeface="+mj-lt"/>
              <a:buAutoNum type="arabicPeriod"/>
            </a:pPr>
            <a:r>
              <a:rPr lang="en-US" dirty="0" smtClean="0"/>
              <a:t>Use no spaces.</a:t>
            </a:r>
          </a:p>
          <a:p>
            <a:pPr marL="342900" indent="-342900">
              <a:buFont typeface="+mj-lt"/>
              <a:buAutoNum type="arabicPeriod"/>
            </a:pPr>
            <a:r>
              <a:rPr lang="en-US" dirty="0" smtClean="0"/>
              <a:t>Include the year.</a:t>
            </a:r>
          </a:p>
          <a:p>
            <a:pPr marL="342900" indent="-342900">
              <a:buFont typeface="+mj-lt"/>
              <a:buAutoNum type="arabicPeriod"/>
            </a:pPr>
            <a:r>
              <a:rPr lang="en-US" dirty="0" smtClean="0"/>
              <a:t>Only abbreviate months or seasons.</a:t>
            </a:r>
          </a:p>
          <a:p>
            <a:pPr marL="342900" indent="-342900">
              <a:buFont typeface="+mj-lt"/>
              <a:buAutoNum type="arabicPeriod"/>
            </a:pPr>
            <a:r>
              <a:rPr lang="en-US" dirty="0" smtClean="0"/>
              <a:t>Avoid using words like “collectors”, “edition”, “issue”, “special” or “supplement” which are redundant in the volume field. </a:t>
            </a:r>
          </a:p>
          <a:p>
            <a:endParaRPr lang="en-US" dirty="0" smtClean="0"/>
          </a:p>
          <a:p>
            <a:pPr marL="800100" lvl="1" indent="-342900">
              <a:buFont typeface="+mj-lt"/>
              <a:buAutoNum type="arabicPeriod"/>
            </a:pPr>
            <a:r>
              <a:rPr lang="en-US" dirty="0" smtClean="0"/>
              <a:t>“FISHING2018” is preferable to FISHINGISSUE2018 or FISHINGSPECIAL2018.</a:t>
            </a:r>
          </a:p>
          <a:p>
            <a:pPr marL="800100" lvl="1" indent="-342900">
              <a:buFont typeface="+mj-lt"/>
              <a:buAutoNum type="arabicPeriod"/>
            </a:pPr>
            <a:r>
              <a:rPr lang="en-US" dirty="0" smtClean="0"/>
              <a:t>“ANNIVERSARY2018” is better than </a:t>
            </a:r>
            <a:r>
              <a:rPr lang="en-US" sz="1600" dirty="0" smtClean="0"/>
              <a:t>“ANNIVERSARYCOLLECTORSEDITION2018”.</a:t>
            </a:r>
          </a:p>
          <a:p>
            <a:pPr marL="800100" lvl="1" indent="-342900">
              <a:buFont typeface="+mj-lt"/>
              <a:buAutoNum type="arabicPeriod"/>
            </a:pPr>
            <a:r>
              <a:rPr lang="en-US" dirty="0" smtClean="0"/>
              <a:t>“PRUNING2018” is better than ‘”SPRINGPRUNINGSUPPLEMENT2018”.</a:t>
            </a:r>
          </a:p>
          <a:p>
            <a:pPr lvl="1"/>
            <a:endParaRPr lang="en-CA" sz="1600" dirty="0" smtClean="0"/>
          </a:p>
          <a:p>
            <a:pPr marL="342900" indent="-342900">
              <a:buAutoNum type="arabicPeriod" startAt="6"/>
            </a:pPr>
            <a:r>
              <a:rPr lang="en-US" dirty="0" smtClean="0"/>
              <a:t>Keep </a:t>
            </a:r>
            <a:r>
              <a:rPr lang="en-US" dirty="0"/>
              <a:t>it simple</a:t>
            </a:r>
            <a:r>
              <a:rPr lang="en-US" dirty="0" smtClean="0"/>
              <a:t>!</a:t>
            </a:r>
          </a:p>
          <a:p>
            <a:pPr marL="342900" indent="-342900">
              <a:buAutoNum type="arabicPeriod" startAt="6"/>
            </a:pPr>
            <a:r>
              <a:rPr lang="en-US" dirty="0" smtClean="0"/>
              <a:t>Check other holdings, or call PLS headquarters.</a:t>
            </a:r>
            <a:endParaRPr lang="en-CA" dirty="0"/>
          </a:p>
          <a:p>
            <a:endParaRPr lang="en-CA" dirty="0"/>
          </a:p>
        </p:txBody>
      </p:sp>
      <p:sp>
        <p:nvSpPr>
          <p:cNvPr id="7" name="Title 1"/>
          <p:cNvSpPr txBox="1">
            <a:spLocks/>
          </p:cNvSpPr>
          <p:nvPr/>
        </p:nvSpPr>
        <p:spPr>
          <a:xfrm>
            <a:off x="1691680" y="404664"/>
            <a:ext cx="5688632" cy="794352"/>
          </a:xfrm>
          <a:prstGeom prst="rect">
            <a:avLst/>
          </a:prstGeom>
          <a:solidFill>
            <a:schemeClr val="bg1">
              <a:alpha val="58000"/>
            </a:schemeClr>
          </a:solidFill>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Magazine exceptions</a:t>
            </a:r>
            <a:endParaRPr lang="en-CA" dirty="0"/>
          </a:p>
        </p:txBody>
      </p:sp>
    </p:spTree>
    <p:extLst>
      <p:ext uri="{BB962C8B-B14F-4D97-AF65-F5344CB8AC3E}">
        <p14:creationId xmlns:p14="http://schemas.microsoft.com/office/powerpoint/2010/main" val="3548699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04088"/>
            <a:ext cx="7200800" cy="708688"/>
          </a:xfrm>
        </p:spPr>
        <p:txBody>
          <a:bodyPr>
            <a:normAutofit/>
          </a:bodyPr>
          <a:lstStyle/>
          <a:p>
            <a:pPr algn="ctr"/>
            <a:r>
              <a:rPr lang="en-CA" sz="4000" dirty="0" smtClean="0"/>
              <a:t>The “Karate Chop” = </a:t>
            </a:r>
            <a:r>
              <a:rPr lang="en-CA" sz="4000" dirty="0" err="1" smtClean="0"/>
              <a:t>Ctrl+Shift+A</a:t>
            </a:r>
            <a:endParaRPr lang="en-CA" sz="4000" dirty="0"/>
          </a:p>
        </p:txBody>
      </p:sp>
      <p:sp>
        <p:nvSpPr>
          <p:cNvPr id="3" name="Content Placeholder 2"/>
          <p:cNvSpPr>
            <a:spLocks noGrp="1"/>
          </p:cNvSpPr>
          <p:nvPr>
            <p:ph idx="1"/>
          </p:nvPr>
        </p:nvSpPr>
        <p:spPr>
          <a:xfrm>
            <a:off x="755576" y="1700808"/>
            <a:ext cx="7704856" cy="4320480"/>
          </a:xfrm>
        </p:spPr>
        <p:txBody>
          <a:bodyPr>
            <a:normAutofit lnSpcReduction="10000"/>
          </a:bodyPr>
          <a:lstStyle/>
          <a:p>
            <a:r>
              <a:rPr lang="en-CA" sz="2500" dirty="0"/>
              <a:t>“</a:t>
            </a:r>
            <a:r>
              <a:rPr lang="en-CA" sz="2500" i="1" dirty="0" err="1"/>
              <a:t>Ctrl+Shift+A</a:t>
            </a:r>
            <a:r>
              <a:rPr lang="en-CA" sz="2500" i="1" dirty="0"/>
              <a:t>” </a:t>
            </a:r>
            <a:r>
              <a:rPr lang="en-CA" sz="2500" dirty="0"/>
              <a:t>is “nicknamed” the “karate chop”! </a:t>
            </a:r>
          </a:p>
          <a:p>
            <a:r>
              <a:rPr lang="en-CA" sz="2500" dirty="0" smtClean="0"/>
              <a:t>Leaving your cursor on the Find Tool window, click on “</a:t>
            </a:r>
            <a:r>
              <a:rPr lang="en-CA" sz="2500" i="1" dirty="0" err="1" smtClean="0"/>
              <a:t>Ctrl+Shift+A</a:t>
            </a:r>
            <a:r>
              <a:rPr lang="en-CA" sz="2500" i="1" dirty="0" smtClean="0"/>
              <a:t>”</a:t>
            </a:r>
            <a:r>
              <a:rPr lang="en-CA" sz="2500" dirty="0" smtClean="0"/>
              <a:t> to retrieve all records for sorting. </a:t>
            </a:r>
          </a:p>
          <a:p>
            <a:r>
              <a:rPr lang="en-CA" sz="2500" dirty="0" smtClean="0"/>
              <a:t>The small window still only </a:t>
            </a:r>
            <a:r>
              <a:rPr lang="en-CA" sz="2500" i="1" dirty="0" smtClean="0"/>
              <a:t>shows</a:t>
            </a:r>
            <a:r>
              <a:rPr lang="en-CA" sz="2500" dirty="0" smtClean="0"/>
              <a:t> 14 of the 28 retrieved records (maximized shows more), but when the list is sorted, all 353 items will be </a:t>
            </a:r>
            <a:r>
              <a:rPr lang="en-CA" sz="2500" i="1" dirty="0" smtClean="0"/>
              <a:t>included in the sort</a:t>
            </a:r>
            <a:r>
              <a:rPr lang="en-CA" sz="2500" dirty="0" smtClean="0"/>
              <a:t>.  </a:t>
            </a:r>
          </a:p>
          <a:p>
            <a:r>
              <a:rPr lang="en-CA" sz="2500" dirty="0" smtClean="0"/>
              <a:t>In the next slides are two screen shots comparing a “sort by title”, before a karate chop and </a:t>
            </a:r>
            <a:r>
              <a:rPr lang="en-CA" sz="2500" dirty="0"/>
              <a:t>a “sort by </a:t>
            </a:r>
            <a:r>
              <a:rPr lang="en-CA" sz="2500" dirty="0" smtClean="0"/>
              <a:t>title” after a karate chop (searching for all Bibliographic records with Archie in the title). </a:t>
            </a:r>
          </a:p>
        </p:txBody>
      </p:sp>
      <p:sp>
        <p:nvSpPr>
          <p:cNvPr id="4" name="Slide Number Placeholder 3"/>
          <p:cNvSpPr>
            <a:spLocks noGrp="1"/>
          </p:cNvSpPr>
          <p:nvPr>
            <p:ph type="sldNum" sz="quarter" idx="12"/>
          </p:nvPr>
        </p:nvSpPr>
        <p:spPr/>
        <p:txBody>
          <a:bodyPr/>
          <a:lstStyle/>
          <a:p>
            <a:fld id="{59DE6EB8-52AB-45EA-A660-3E1EBFA72987}" type="slidenum">
              <a:rPr lang="en-US" smtClean="0"/>
              <a:t>6</a:t>
            </a:fld>
            <a:endParaRPr lang="en-US"/>
          </a:p>
        </p:txBody>
      </p:sp>
    </p:spTree>
    <p:extLst>
      <p:ext uri="{BB962C8B-B14F-4D97-AF65-F5344CB8AC3E}">
        <p14:creationId xmlns:p14="http://schemas.microsoft.com/office/powerpoint/2010/main" val="1665387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60</a:t>
            </a:fld>
            <a:endParaRPr lang="en-US"/>
          </a:p>
        </p:txBody>
      </p:sp>
      <p:sp>
        <p:nvSpPr>
          <p:cNvPr id="4" name="TextBox 3"/>
          <p:cNvSpPr txBox="1"/>
          <p:nvPr/>
        </p:nvSpPr>
        <p:spPr>
          <a:xfrm>
            <a:off x="683567" y="1772816"/>
            <a:ext cx="2664297" cy="1477328"/>
          </a:xfrm>
          <a:prstGeom prst="rect">
            <a:avLst/>
          </a:prstGeom>
          <a:noFill/>
        </p:spPr>
        <p:txBody>
          <a:bodyPr wrap="square" rtlCol="0">
            <a:spAutoFit/>
          </a:bodyPr>
          <a:lstStyle/>
          <a:p>
            <a:r>
              <a:rPr lang="en-CA" dirty="0" smtClean="0"/>
              <a:t>These serials are very simple for volume data, enter the number only.  No text or symbols are required.</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 r="-267" b="92910"/>
          <a:stretch/>
        </p:blipFill>
        <p:spPr bwMode="auto">
          <a:xfrm>
            <a:off x="461192" y="4519786"/>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003" b="40362"/>
          <a:stretch/>
        </p:blipFill>
        <p:spPr bwMode="auto">
          <a:xfrm>
            <a:off x="428426" y="5013176"/>
            <a:ext cx="8410575" cy="21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Numeric publications</a:t>
            </a:r>
            <a:endParaRPr lang="en-CA" dirty="0"/>
          </a:p>
        </p:txBody>
      </p:sp>
      <p:pic>
        <p:nvPicPr>
          <p:cNvPr id="10" name="Picture 2" descr="http://media.comicvine.com/uploads/3/38780/1390226-archie_digest_267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71532"/>
            <a:ext cx="2267645" cy="303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6839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5524"/>
          <a:stretch/>
        </p:blipFill>
        <p:spPr>
          <a:xfrm>
            <a:off x="3927463" y="1349908"/>
            <a:ext cx="4778387" cy="2628900"/>
          </a:xfrm>
          <a:prstGeom prst="rect">
            <a:avLst/>
          </a:prstGeom>
          <a:ln>
            <a:solidFill>
              <a:schemeClr val="accent1">
                <a:shade val="50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777998"/>
            <a:ext cx="3672408" cy="4104887"/>
          </a:xfrm>
          <a:prstGeom prst="rect">
            <a:avLst/>
          </a:prstGeom>
          <a:ln>
            <a:solidFill>
              <a:schemeClr val="accent1">
                <a:shade val="50000"/>
              </a:schemeClr>
            </a:solidFill>
          </a:ln>
        </p:spPr>
      </p:pic>
      <p:sp>
        <p:nvSpPr>
          <p:cNvPr id="2" name="Slide Number Placeholder 1"/>
          <p:cNvSpPr>
            <a:spLocks noGrp="1"/>
          </p:cNvSpPr>
          <p:nvPr>
            <p:ph type="sldNum" sz="quarter" idx="12"/>
          </p:nvPr>
        </p:nvSpPr>
        <p:spPr/>
        <p:txBody>
          <a:bodyPr/>
          <a:lstStyle/>
          <a:p>
            <a:fld id="{59DE6EB8-52AB-45EA-A660-3E1EBFA72987}" type="slidenum">
              <a:rPr lang="en-US" smtClean="0"/>
              <a:t>61</a:t>
            </a:fld>
            <a:endParaRPr lang="en-US"/>
          </a:p>
        </p:txBody>
      </p:sp>
      <p:sp>
        <p:nvSpPr>
          <p:cNvPr id="5"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Numeric publications</a:t>
            </a:r>
            <a:endParaRPr lang="en-CA" dirty="0"/>
          </a:p>
        </p:txBody>
      </p:sp>
      <p:cxnSp>
        <p:nvCxnSpPr>
          <p:cNvPr id="8" name="Straight Arrow Connector 7"/>
          <p:cNvCxnSpPr/>
          <p:nvPr/>
        </p:nvCxnSpPr>
        <p:spPr>
          <a:xfrm>
            <a:off x="2082019" y="4167507"/>
            <a:ext cx="833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082019" y="3717032"/>
            <a:ext cx="8337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1904114" y="2924944"/>
            <a:ext cx="177905" cy="25207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TextBox 16"/>
          <p:cNvSpPr txBox="1"/>
          <p:nvPr/>
        </p:nvSpPr>
        <p:spPr>
          <a:xfrm>
            <a:off x="281819" y="3507277"/>
            <a:ext cx="1800200" cy="646331"/>
          </a:xfrm>
          <a:prstGeom prst="rect">
            <a:avLst/>
          </a:prstGeom>
          <a:noFill/>
        </p:spPr>
        <p:txBody>
          <a:bodyPr wrap="square" rtlCol="0">
            <a:spAutoFit/>
          </a:bodyPr>
          <a:lstStyle/>
          <a:p>
            <a:pPr algn="ctr"/>
            <a:r>
              <a:rPr lang="en-CA" dirty="0" smtClean="0"/>
              <a:t>Many issues , one Bib record.</a:t>
            </a:r>
            <a:endParaRPr lang="en-CA" dirty="0"/>
          </a:p>
        </p:txBody>
      </p:sp>
      <p:sp>
        <p:nvSpPr>
          <p:cNvPr id="15" name="TextBox 14"/>
          <p:cNvSpPr txBox="1"/>
          <p:nvPr/>
        </p:nvSpPr>
        <p:spPr>
          <a:xfrm>
            <a:off x="6456350" y="4437112"/>
            <a:ext cx="2528887" cy="1477328"/>
          </a:xfrm>
          <a:prstGeom prst="rect">
            <a:avLst/>
          </a:prstGeom>
          <a:noFill/>
          <a:ln>
            <a:solidFill>
              <a:schemeClr val="accent1">
                <a:shade val="50000"/>
              </a:schemeClr>
            </a:solidFill>
          </a:ln>
        </p:spPr>
        <p:txBody>
          <a:bodyPr wrap="square" rtlCol="0">
            <a:spAutoFit/>
          </a:bodyPr>
          <a:lstStyle/>
          <a:p>
            <a:pPr algn="ctr"/>
            <a:r>
              <a:rPr lang="en-CA" dirty="0" smtClean="0"/>
              <a:t>In the linked item list the “copy number”</a:t>
            </a:r>
          </a:p>
          <a:p>
            <a:pPr algn="ctr"/>
            <a:r>
              <a:rPr lang="en-CA" dirty="0" smtClean="0"/>
              <a:t>data (c.2) is retrieved from the suffix field entry.</a:t>
            </a:r>
            <a:endParaRPr lang="en-CA" dirty="0"/>
          </a:p>
        </p:txBody>
      </p:sp>
      <p:sp>
        <p:nvSpPr>
          <p:cNvPr id="18" name="Oval 17"/>
          <p:cNvSpPr/>
          <p:nvPr/>
        </p:nvSpPr>
        <p:spPr>
          <a:xfrm>
            <a:off x="6876256" y="1863924"/>
            <a:ext cx="1440160" cy="25202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descr="http://media.comicvine.com/uploads/3/38780/1390226-archie_digest_267_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71670"/>
            <a:ext cx="14287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819" y="4869160"/>
            <a:ext cx="1578156" cy="1828031"/>
          </a:xfrm>
          <a:prstGeom prst="rect">
            <a:avLst/>
          </a:prstGeom>
          <a:ln>
            <a:solidFill>
              <a:schemeClr val="accent1">
                <a:shade val="50000"/>
              </a:schemeClr>
            </a:solidFill>
          </a:ln>
        </p:spPr>
      </p:pic>
      <p:cxnSp>
        <p:nvCxnSpPr>
          <p:cNvPr id="23" name="Elbow Connector 22"/>
          <p:cNvCxnSpPr/>
          <p:nvPr/>
        </p:nvCxnSpPr>
        <p:spPr>
          <a:xfrm flipV="1">
            <a:off x="1181919" y="3507278"/>
            <a:ext cx="5910361" cy="2586018"/>
          </a:xfrm>
          <a:prstGeom prst="bentConnector3">
            <a:avLst>
              <a:gd name="adj1" fmla="val 85080"/>
            </a:avLst>
          </a:prstGeom>
          <a:ln w="190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245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62</a:t>
            </a:fld>
            <a:endParaRPr lang="en-US"/>
          </a:p>
        </p:txBody>
      </p:sp>
      <p:sp>
        <p:nvSpPr>
          <p:cNvPr id="4" name="TextBox 3"/>
          <p:cNvSpPr txBox="1"/>
          <p:nvPr/>
        </p:nvSpPr>
        <p:spPr>
          <a:xfrm>
            <a:off x="323528" y="1916832"/>
            <a:ext cx="2995503" cy="1200329"/>
          </a:xfrm>
          <a:prstGeom prst="rect">
            <a:avLst/>
          </a:prstGeom>
          <a:noFill/>
          <a:ln>
            <a:solidFill>
              <a:schemeClr val="tx1"/>
            </a:solidFill>
          </a:ln>
        </p:spPr>
        <p:txBody>
          <a:bodyPr wrap="square" rtlCol="0">
            <a:spAutoFit/>
          </a:bodyPr>
          <a:lstStyle/>
          <a:p>
            <a:r>
              <a:rPr lang="en-CA" sz="2400" dirty="0" smtClean="0"/>
              <a:t>Some serials have a weekly publication timetable.</a:t>
            </a:r>
          </a:p>
        </p:txBody>
      </p:sp>
      <p:sp>
        <p:nvSpPr>
          <p:cNvPr id="7"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Weekly publications</a:t>
            </a:r>
            <a:endParaRPr lang="en-CA"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 r="-267" b="92910"/>
          <a:stretch/>
        </p:blipFill>
        <p:spPr bwMode="auto">
          <a:xfrm>
            <a:off x="461192" y="4519786"/>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441" b="36963"/>
          <a:stretch/>
        </p:blipFill>
        <p:spPr bwMode="auto">
          <a:xfrm>
            <a:off x="442734" y="5085184"/>
            <a:ext cx="8401050" cy="213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19873" y="1412776"/>
            <a:ext cx="5565366" cy="2308324"/>
          </a:xfrm>
          <a:prstGeom prst="rect">
            <a:avLst/>
          </a:prstGeom>
          <a:noFill/>
          <a:ln w="3175">
            <a:solidFill>
              <a:schemeClr val="tx1"/>
            </a:solidFill>
          </a:ln>
        </p:spPr>
        <p:txBody>
          <a:bodyPr wrap="square" rtlCol="0">
            <a:spAutoFit/>
          </a:bodyPr>
          <a:lstStyle/>
          <a:p>
            <a:pPr marL="342900" indent="-342900">
              <a:buFont typeface="Arial" panose="020B0604020202020204" pitchFamily="34" charset="0"/>
              <a:buChar char="•"/>
            </a:pPr>
            <a:r>
              <a:rPr lang="en-US" sz="2400" dirty="0" smtClean="0"/>
              <a:t>Use three upper case alpha characters for the month;</a:t>
            </a:r>
          </a:p>
          <a:p>
            <a:pPr marL="342900" indent="-342900">
              <a:buFont typeface="Arial" panose="020B0604020202020204" pitchFamily="34" charset="0"/>
              <a:buChar char="•"/>
            </a:pPr>
            <a:r>
              <a:rPr lang="en-US" sz="2400" dirty="0" smtClean="0"/>
              <a:t>followed immediately (no space) by two numeric characters for the day (02, 04, 07, 17, 21…);</a:t>
            </a:r>
          </a:p>
          <a:p>
            <a:pPr marL="342900" indent="-342900">
              <a:buFont typeface="Arial" panose="020B0604020202020204" pitchFamily="34" charset="0"/>
              <a:buChar char="•"/>
            </a:pPr>
            <a:r>
              <a:rPr lang="en-US" sz="2400" dirty="0" smtClean="0"/>
              <a:t>then four more for the year (no space).</a:t>
            </a:r>
            <a:endParaRPr lang="en-US" sz="2400" dirty="0"/>
          </a:p>
        </p:txBody>
      </p:sp>
      <p:sp>
        <p:nvSpPr>
          <p:cNvPr id="10" name="TextBox 9"/>
          <p:cNvSpPr txBox="1"/>
          <p:nvPr/>
        </p:nvSpPr>
        <p:spPr>
          <a:xfrm>
            <a:off x="472407" y="5639182"/>
            <a:ext cx="8382592" cy="707886"/>
          </a:xfrm>
          <a:prstGeom prst="rect">
            <a:avLst/>
          </a:prstGeom>
          <a:noFill/>
        </p:spPr>
        <p:txBody>
          <a:bodyPr wrap="square" rtlCol="0">
            <a:spAutoFit/>
          </a:bodyPr>
          <a:lstStyle/>
          <a:p>
            <a:pPr algn="ctr"/>
            <a:r>
              <a:rPr lang="en-US" sz="2000" dirty="0" smtClean="0"/>
              <a:t>Use no spaces, </a:t>
            </a:r>
            <a:r>
              <a:rPr lang="en-US" sz="2000" dirty="0"/>
              <a:t>u</a:t>
            </a:r>
            <a:r>
              <a:rPr lang="en-US" sz="2000" dirty="0" smtClean="0"/>
              <a:t>se two numbers for the day then four for the year.</a:t>
            </a:r>
            <a:endParaRPr lang="en-US" sz="2000" dirty="0"/>
          </a:p>
          <a:p>
            <a:pPr algn="ctr"/>
            <a:r>
              <a:rPr lang="en-US" sz="2000" dirty="0" smtClean="0"/>
              <a:t>Use no punctuation marks, use all CAPS.</a:t>
            </a:r>
            <a:endParaRPr lang="en-US" sz="2000" dirty="0"/>
          </a:p>
        </p:txBody>
      </p:sp>
    </p:spTree>
    <p:extLst>
      <p:ext uri="{BB962C8B-B14F-4D97-AF65-F5344CB8AC3E}">
        <p14:creationId xmlns:p14="http://schemas.microsoft.com/office/powerpoint/2010/main" val="1983055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63</a:t>
            </a:fld>
            <a:endParaRPr lang="en-US"/>
          </a:p>
        </p:txBody>
      </p:sp>
      <p:sp>
        <p:nvSpPr>
          <p:cNvPr id="15" name="TextBox 14"/>
          <p:cNvSpPr txBox="1"/>
          <p:nvPr/>
        </p:nvSpPr>
        <p:spPr>
          <a:xfrm>
            <a:off x="552719" y="5733256"/>
            <a:ext cx="7918711" cy="707886"/>
          </a:xfrm>
          <a:prstGeom prst="rect">
            <a:avLst/>
          </a:prstGeom>
          <a:noFill/>
          <a:ln>
            <a:solidFill>
              <a:schemeClr val="accent1">
                <a:shade val="50000"/>
              </a:schemeClr>
            </a:solidFill>
          </a:ln>
        </p:spPr>
        <p:txBody>
          <a:bodyPr wrap="square" rtlCol="0">
            <a:spAutoFit/>
          </a:bodyPr>
          <a:lstStyle/>
          <a:p>
            <a:pPr algn="ctr"/>
            <a:r>
              <a:rPr lang="en-CA" sz="2000" i="1" dirty="0" smtClean="0"/>
              <a:t>Many of the volume fields are incorrect in the above example</a:t>
            </a:r>
            <a:r>
              <a:rPr lang="en-CA" sz="2000" dirty="0" smtClean="0"/>
              <a:t>!</a:t>
            </a:r>
          </a:p>
          <a:p>
            <a:pPr algn="ctr"/>
            <a:r>
              <a:rPr lang="en-CA" sz="2000" dirty="0" smtClean="0"/>
              <a:t>Can you find the mistakes? Can you tell how to correct them?</a:t>
            </a:r>
          </a:p>
        </p:txBody>
      </p:sp>
      <p:sp>
        <p:nvSpPr>
          <p:cNvPr id="19"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Weekly publications</a:t>
            </a:r>
            <a:endParaRPr lang="en-CA"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589" y="1844824"/>
            <a:ext cx="2708377" cy="367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23546"/>
          <a:stretch/>
        </p:blipFill>
        <p:spPr bwMode="auto">
          <a:xfrm>
            <a:off x="552719" y="1844824"/>
            <a:ext cx="4519336" cy="322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319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64</a:t>
            </a:fld>
            <a:endParaRPr lang="en-US"/>
          </a:p>
        </p:txBody>
      </p:sp>
      <p:sp>
        <p:nvSpPr>
          <p:cNvPr id="15" name="TextBox 14"/>
          <p:cNvSpPr txBox="1"/>
          <p:nvPr/>
        </p:nvSpPr>
        <p:spPr>
          <a:xfrm>
            <a:off x="6300192" y="2989908"/>
            <a:ext cx="2559092" cy="1631216"/>
          </a:xfrm>
          <a:prstGeom prst="rect">
            <a:avLst/>
          </a:prstGeom>
          <a:noFill/>
          <a:ln>
            <a:solidFill>
              <a:schemeClr val="accent1">
                <a:shade val="50000"/>
              </a:schemeClr>
            </a:solidFill>
          </a:ln>
        </p:spPr>
        <p:txBody>
          <a:bodyPr wrap="square" rtlCol="0">
            <a:spAutoFit/>
          </a:bodyPr>
          <a:lstStyle/>
          <a:p>
            <a:pPr algn="ctr"/>
            <a:r>
              <a:rPr lang="en-CA" sz="2000" dirty="0" smtClean="0"/>
              <a:t>Change SEPT to SEP; </a:t>
            </a:r>
          </a:p>
          <a:p>
            <a:pPr algn="ctr"/>
            <a:r>
              <a:rPr lang="en-CA" sz="2000" dirty="0" smtClean="0"/>
              <a:t>Change Sept to SEP; </a:t>
            </a:r>
          </a:p>
          <a:p>
            <a:pPr algn="ctr"/>
            <a:r>
              <a:rPr lang="en-CA" sz="2000" dirty="0" smtClean="0"/>
              <a:t>Fill in the blanks; </a:t>
            </a:r>
          </a:p>
          <a:p>
            <a:pPr algn="ctr"/>
            <a:r>
              <a:rPr lang="en-CA" sz="2000" dirty="0" smtClean="0"/>
              <a:t>Change 5 to 05 and </a:t>
            </a:r>
          </a:p>
          <a:p>
            <a:pPr algn="ctr"/>
            <a:r>
              <a:rPr lang="en-CA" sz="2000" dirty="0"/>
              <a:t>3</a:t>
            </a:r>
            <a:r>
              <a:rPr lang="en-CA" sz="2000" dirty="0" smtClean="0"/>
              <a:t> to 03!</a:t>
            </a:r>
          </a:p>
        </p:txBody>
      </p:sp>
      <p:sp>
        <p:nvSpPr>
          <p:cNvPr id="19"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Weekly publications</a:t>
            </a:r>
            <a:endParaRPr lang="en-CA" dirty="0"/>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3457"/>
          <a:stretch/>
        </p:blipFill>
        <p:spPr bwMode="auto">
          <a:xfrm>
            <a:off x="436232" y="1196752"/>
            <a:ext cx="4597645" cy="44422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472" y="2204864"/>
            <a:ext cx="992899" cy="31683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Down Arrow 5"/>
          <p:cNvSpPr/>
          <p:nvPr/>
        </p:nvSpPr>
        <p:spPr>
          <a:xfrm>
            <a:off x="5436096" y="1412776"/>
            <a:ext cx="432048" cy="792088"/>
          </a:xfrm>
          <a:prstGeom prst="downArrow">
            <a:avLst/>
          </a:prstGeom>
          <a:solidFill>
            <a:srgbClr val="08C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E1EA"/>
              </a:solidFill>
            </a:endParaRPr>
          </a:p>
        </p:txBody>
      </p:sp>
      <p:cxnSp>
        <p:nvCxnSpPr>
          <p:cNvPr id="8" name="Straight Arrow Connector 7"/>
          <p:cNvCxnSpPr/>
          <p:nvPr/>
        </p:nvCxnSpPr>
        <p:spPr>
          <a:xfrm>
            <a:off x="4860032" y="263691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860032" y="285293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67944" y="3068960"/>
            <a:ext cx="12961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16016" y="393305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16016" y="414908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716016" y="4365104"/>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9133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65</a:t>
            </a:fld>
            <a:endParaRPr lang="en-US"/>
          </a:p>
        </p:txBody>
      </p:sp>
      <p:sp>
        <p:nvSpPr>
          <p:cNvPr id="4" name="TextBox 3"/>
          <p:cNvSpPr txBox="1"/>
          <p:nvPr/>
        </p:nvSpPr>
        <p:spPr>
          <a:xfrm>
            <a:off x="1420060" y="1844824"/>
            <a:ext cx="6552728" cy="2215991"/>
          </a:xfrm>
          <a:prstGeom prst="rect">
            <a:avLst/>
          </a:prstGeom>
          <a:noFill/>
        </p:spPr>
        <p:txBody>
          <a:bodyPr wrap="square" rtlCol="0">
            <a:spAutoFit/>
          </a:bodyPr>
          <a:lstStyle/>
          <a:p>
            <a:pPr algn="ctr"/>
            <a:r>
              <a:rPr lang="en-CA" sz="2400" dirty="0" smtClean="0"/>
              <a:t>Some publications have volume and issue information.  Usually one volume number is assigned to each issue published in a certain year, and then each issue published within the year has a unique identifier number.</a:t>
            </a:r>
          </a:p>
          <a:p>
            <a:endParaRPr lang="en-CA" dirty="0"/>
          </a:p>
        </p:txBody>
      </p:sp>
      <p:sp>
        <p:nvSpPr>
          <p:cNvPr id="8" name="Title 1"/>
          <p:cNvSpPr txBox="1">
            <a:spLocks/>
          </p:cNvSpPr>
          <p:nvPr/>
        </p:nvSpPr>
        <p:spPr>
          <a:xfrm>
            <a:off x="179512" y="820987"/>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Volume and Issue Numbers Only</a:t>
            </a:r>
            <a:endParaRPr lang="en-CA"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 r="-267" b="92910"/>
          <a:stretch/>
        </p:blipFill>
        <p:spPr bwMode="auto">
          <a:xfrm>
            <a:off x="461192" y="4519786"/>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2596" b="28414"/>
          <a:stretch/>
        </p:blipFill>
        <p:spPr bwMode="auto">
          <a:xfrm>
            <a:off x="442734" y="5085184"/>
            <a:ext cx="8401050" cy="53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1743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019" y="1350090"/>
            <a:ext cx="4617809" cy="4422056"/>
          </a:xfrm>
          <a:prstGeom prst="rect">
            <a:avLst/>
          </a:prstGeom>
          <a:ln>
            <a:solidFill>
              <a:schemeClr val="accent1">
                <a:shade val="50000"/>
              </a:schemeClr>
            </a:solidFill>
          </a:ln>
        </p:spPr>
      </p:pic>
      <p:sp>
        <p:nvSpPr>
          <p:cNvPr id="2" name="Slide Number Placeholder 1"/>
          <p:cNvSpPr>
            <a:spLocks noGrp="1"/>
          </p:cNvSpPr>
          <p:nvPr>
            <p:ph type="sldNum" sz="quarter" idx="12"/>
          </p:nvPr>
        </p:nvSpPr>
        <p:spPr/>
        <p:txBody>
          <a:bodyPr/>
          <a:lstStyle/>
          <a:p>
            <a:fld id="{59DE6EB8-52AB-45EA-A660-3E1EBFA72987}" type="slidenum">
              <a:rPr lang="en-US" smtClean="0"/>
              <a:t>66</a:t>
            </a:fld>
            <a:endParaRPr lang="en-US"/>
          </a:p>
        </p:txBody>
      </p:sp>
      <p:sp>
        <p:nvSpPr>
          <p:cNvPr id="5"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Volume and Issue Numbers Only</a:t>
            </a:r>
            <a:endParaRPr lang="en-CA" dirty="0"/>
          </a:p>
        </p:txBody>
      </p:sp>
      <p:cxnSp>
        <p:nvCxnSpPr>
          <p:cNvPr id="8" name="Straight Arrow Connector 7"/>
          <p:cNvCxnSpPr/>
          <p:nvPr/>
        </p:nvCxnSpPr>
        <p:spPr>
          <a:xfrm>
            <a:off x="1958857" y="3856509"/>
            <a:ext cx="102896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6" idx="1"/>
          </p:cNvCxnSpPr>
          <p:nvPr/>
        </p:nvCxnSpPr>
        <p:spPr>
          <a:xfrm flipV="1">
            <a:off x="1835696" y="4185299"/>
            <a:ext cx="11521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a:off x="1835696" y="2924944"/>
            <a:ext cx="246323" cy="25207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TextBox 16"/>
          <p:cNvSpPr txBox="1"/>
          <p:nvPr/>
        </p:nvSpPr>
        <p:spPr>
          <a:xfrm>
            <a:off x="67622" y="3717032"/>
            <a:ext cx="1800200" cy="646331"/>
          </a:xfrm>
          <a:prstGeom prst="rect">
            <a:avLst/>
          </a:prstGeom>
          <a:noFill/>
        </p:spPr>
        <p:txBody>
          <a:bodyPr wrap="square" rtlCol="0">
            <a:spAutoFit/>
          </a:bodyPr>
          <a:lstStyle/>
          <a:p>
            <a:pPr algn="ctr"/>
            <a:r>
              <a:rPr lang="en-CA" dirty="0" smtClean="0"/>
              <a:t>Many issues, one Bib record.</a:t>
            </a:r>
            <a:endParaRPr lang="en-CA" dirty="0"/>
          </a:p>
        </p:txBody>
      </p:sp>
      <p:sp>
        <p:nvSpPr>
          <p:cNvPr id="15" name="TextBox 14"/>
          <p:cNvSpPr txBox="1"/>
          <p:nvPr/>
        </p:nvSpPr>
        <p:spPr>
          <a:xfrm>
            <a:off x="6876255" y="5171981"/>
            <a:ext cx="2108983" cy="1200329"/>
          </a:xfrm>
          <a:prstGeom prst="rect">
            <a:avLst/>
          </a:prstGeom>
          <a:noFill/>
          <a:ln>
            <a:solidFill>
              <a:schemeClr val="accent1">
                <a:shade val="50000"/>
              </a:schemeClr>
            </a:solidFill>
          </a:ln>
        </p:spPr>
        <p:txBody>
          <a:bodyPr wrap="square" rtlCol="0">
            <a:spAutoFit/>
          </a:bodyPr>
          <a:lstStyle/>
          <a:p>
            <a:pPr algn="ctr"/>
            <a:r>
              <a:rPr lang="en-CA" dirty="0" smtClean="0"/>
              <a:t>And here the last four have NO volume field information!</a:t>
            </a:r>
            <a:endParaRPr lang="en-CA" dirty="0"/>
          </a:p>
        </p:txBody>
      </p:sp>
      <p:pic>
        <p:nvPicPr>
          <p:cNvPr id="409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91" y="1229212"/>
            <a:ext cx="1759123" cy="227806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66" y="4603094"/>
            <a:ext cx="1660760" cy="1952997"/>
          </a:xfrm>
          <a:prstGeom prst="rect">
            <a:avLst/>
          </a:prstGeom>
          <a:ln>
            <a:solidFill>
              <a:schemeClr val="accent1">
                <a:shade val="50000"/>
              </a:schemeClr>
            </a:solidFill>
          </a:ln>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2194280"/>
            <a:ext cx="324802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val 17"/>
          <p:cNvSpPr/>
          <p:nvPr/>
        </p:nvSpPr>
        <p:spPr>
          <a:xfrm>
            <a:off x="7349235" y="2047257"/>
            <a:ext cx="1440160" cy="30379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368150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67</a:t>
            </a:fld>
            <a:endParaRPr lang="en-US"/>
          </a:p>
        </p:txBody>
      </p:sp>
      <p:sp>
        <p:nvSpPr>
          <p:cNvPr id="4" name="TextBox 3"/>
          <p:cNvSpPr txBox="1"/>
          <p:nvPr/>
        </p:nvSpPr>
        <p:spPr>
          <a:xfrm>
            <a:off x="323527" y="1196752"/>
            <a:ext cx="8661711" cy="3693319"/>
          </a:xfrm>
          <a:prstGeom prst="rect">
            <a:avLst/>
          </a:prstGeom>
          <a:noFill/>
        </p:spPr>
        <p:txBody>
          <a:bodyPr wrap="square" rtlCol="0">
            <a:spAutoFit/>
          </a:bodyPr>
          <a:lstStyle/>
          <a:p>
            <a:r>
              <a:rPr lang="en-CA" dirty="0" smtClean="0"/>
              <a:t>A “season” of DVDs in one case is an example of a multipart set.  Each DVD in the set is different, but all the parts, or discs together form the whole season.</a:t>
            </a:r>
          </a:p>
          <a:p>
            <a:endParaRPr lang="en-CA" dirty="0"/>
          </a:p>
          <a:p>
            <a:r>
              <a:rPr lang="en-CA" dirty="0" smtClean="0"/>
              <a:t>If one of the TRAC libraries chooses to circulate each disc of a season singly, or in sets of two or three, all TRAC libraries must fill in the volume field with information appropriate to how they are circulating their discs, because the volume field is what differentiates one disc from another for the borrowing patron in our shared collection.</a:t>
            </a:r>
          </a:p>
          <a:p>
            <a:endParaRPr lang="en-CA" sz="2000" b="1" u="sng" dirty="0"/>
          </a:p>
          <a:p>
            <a:pPr algn="ctr"/>
            <a:r>
              <a:rPr lang="en-CA" sz="2000" b="1" u="sng" dirty="0" smtClean="0"/>
              <a:t>If one library uses the volume field, then all libraries require volume field information</a:t>
            </a:r>
            <a:r>
              <a:rPr lang="en-CA" sz="2000" b="1" i="1" u="sng" dirty="0" smtClean="0"/>
              <a:t>. </a:t>
            </a:r>
            <a:endParaRPr lang="en-CA" sz="1600" b="1" i="1" u="sng" dirty="0" smtClean="0"/>
          </a:p>
          <a:p>
            <a:endParaRPr lang="en-CA" sz="1600" dirty="0"/>
          </a:p>
          <a:p>
            <a:r>
              <a:rPr lang="en-CA" sz="1600" dirty="0" smtClean="0"/>
              <a:t>The chart shows the proper format for volume field for what is barcoded together, as a set (with one barcode), or barcoded separately (different barcode for each disc or group of discs).</a:t>
            </a:r>
            <a:endParaRPr lang="en-CA" sz="1600" dirty="0"/>
          </a:p>
        </p:txBody>
      </p:sp>
      <p:sp>
        <p:nvSpPr>
          <p:cNvPr id="7"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 - DVDs</a:t>
            </a:r>
            <a:endParaRPr lang="en-CA"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 r="-267" b="92910"/>
          <a:stretch/>
        </p:blipFill>
        <p:spPr bwMode="auto">
          <a:xfrm>
            <a:off x="467544" y="5039127"/>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0920" b="12875"/>
          <a:stretch/>
        </p:blipFill>
        <p:spPr bwMode="auto">
          <a:xfrm>
            <a:off x="440232" y="5517232"/>
            <a:ext cx="8401050" cy="963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3175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68</a:t>
            </a:fld>
            <a:endParaRPr lang="en-US"/>
          </a:p>
        </p:txBody>
      </p:sp>
      <p:sp>
        <p:nvSpPr>
          <p:cNvPr id="5"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 - DVDs</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50311"/>
            <a:ext cx="5358928" cy="500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12160" y="1250311"/>
            <a:ext cx="2376264" cy="1754326"/>
          </a:xfrm>
          <a:prstGeom prst="rect">
            <a:avLst/>
          </a:prstGeom>
          <a:noFill/>
        </p:spPr>
        <p:txBody>
          <a:bodyPr wrap="square" rtlCol="0">
            <a:spAutoFit/>
          </a:bodyPr>
          <a:lstStyle/>
          <a:p>
            <a:r>
              <a:rPr lang="en-US" dirty="0" smtClean="0"/>
              <a:t>There are six items linked to this Bib. </a:t>
            </a:r>
          </a:p>
          <a:p>
            <a:endParaRPr lang="en-US" dirty="0"/>
          </a:p>
          <a:p>
            <a:r>
              <a:rPr lang="en-US" dirty="0" smtClean="0"/>
              <a:t>Click on the downward swooping arrow to see the list.</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573876" y="2009633"/>
            <a:ext cx="371475" cy="371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2" y="3181684"/>
            <a:ext cx="4779813" cy="17594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Up Arrow 6"/>
          <p:cNvSpPr/>
          <p:nvPr/>
        </p:nvSpPr>
        <p:spPr>
          <a:xfrm>
            <a:off x="7200292" y="4885586"/>
            <a:ext cx="373584" cy="451309"/>
          </a:xfrm>
          <a:prstGeom prst="upArrow">
            <a:avLst/>
          </a:prstGeom>
          <a:solidFill>
            <a:srgbClr val="4DE1EA"/>
          </a:solidFill>
          <a:ln>
            <a:solidFill>
              <a:srgbClr val="08C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84168" y="5373216"/>
            <a:ext cx="2763587" cy="1200329"/>
          </a:xfrm>
          <a:prstGeom prst="rect">
            <a:avLst/>
          </a:prstGeom>
          <a:noFill/>
        </p:spPr>
        <p:txBody>
          <a:bodyPr wrap="square" rtlCol="0">
            <a:spAutoFit/>
          </a:bodyPr>
          <a:lstStyle/>
          <a:p>
            <a:pPr algn="ctr"/>
            <a:r>
              <a:rPr lang="en-US" dirty="0" smtClean="0"/>
              <a:t>The first record is incorrect.  </a:t>
            </a:r>
          </a:p>
          <a:p>
            <a:pPr algn="ctr"/>
            <a:r>
              <a:rPr lang="en-US" dirty="0"/>
              <a:t>T</a:t>
            </a:r>
            <a:r>
              <a:rPr lang="en-US" dirty="0" smtClean="0"/>
              <a:t>he Volume field should say “DISC SET”.</a:t>
            </a:r>
            <a:endParaRPr lang="en-US" dirty="0"/>
          </a:p>
        </p:txBody>
      </p:sp>
      <p:cxnSp>
        <p:nvCxnSpPr>
          <p:cNvPr id="11" name="Straight Arrow Connector 10"/>
          <p:cNvCxnSpPr/>
          <p:nvPr/>
        </p:nvCxnSpPr>
        <p:spPr>
          <a:xfrm>
            <a:off x="5754464" y="1822748"/>
            <a:ext cx="1813841" cy="1648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4334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2490"/>
          <a:stretch/>
        </p:blipFill>
        <p:spPr bwMode="auto">
          <a:xfrm>
            <a:off x="755576" y="4408421"/>
            <a:ext cx="5214342" cy="219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DE6EB8-52AB-45EA-A660-3E1EBFA72987}" type="slidenum">
              <a:rPr lang="en-US" smtClean="0"/>
              <a:t>69</a:t>
            </a:fld>
            <a:endParaRPr lang="en-US"/>
          </a:p>
        </p:txBody>
      </p:sp>
      <p:sp>
        <p:nvSpPr>
          <p:cNvPr id="5"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 - DVDs</a:t>
            </a:r>
            <a:endParaRPr lang="en-CA" dirty="0"/>
          </a:p>
        </p:txBody>
      </p:sp>
      <p:sp>
        <p:nvSpPr>
          <p:cNvPr id="9" name="TextBox 8"/>
          <p:cNvSpPr txBox="1"/>
          <p:nvPr/>
        </p:nvSpPr>
        <p:spPr>
          <a:xfrm>
            <a:off x="6084168" y="5373216"/>
            <a:ext cx="2763587" cy="646331"/>
          </a:xfrm>
          <a:prstGeom prst="rect">
            <a:avLst/>
          </a:prstGeom>
          <a:noFill/>
        </p:spPr>
        <p:txBody>
          <a:bodyPr wrap="square" rtlCol="0">
            <a:spAutoFit/>
          </a:bodyPr>
          <a:lstStyle/>
          <a:p>
            <a:pPr algn="ctr"/>
            <a:r>
              <a:rPr lang="en-US" dirty="0" smtClean="0"/>
              <a:t>The volume field of each record is blank.</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55" y="1245003"/>
            <a:ext cx="7231891" cy="37035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013741" y="1556792"/>
            <a:ext cx="1971498" cy="2031325"/>
          </a:xfrm>
          <a:prstGeom prst="rect">
            <a:avLst/>
          </a:prstGeom>
          <a:solidFill>
            <a:srgbClr val="F2F2F2">
              <a:alpha val="70000"/>
            </a:srgbClr>
          </a:solidFill>
          <a:ln>
            <a:solidFill>
              <a:schemeClr val="accent1">
                <a:shade val="50000"/>
              </a:schemeClr>
            </a:solidFill>
          </a:ln>
        </p:spPr>
        <p:txBody>
          <a:bodyPr wrap="square" rtlCol="0">
            <a:spAutoFit/>
          </a:bodyPr>
          <a:lstStyle/>
          <a:p>
            <a:r>
              <a:rPr lang="en-US" dirty="0" smtClean="0"/>
              <a:t>There are 23 items linked to this Bib. </a:t>
            </a:r>
          </a:p>
          <a:p>
            <a:endParaRPr lang="en-US" dirty="0"/>
          </a:p>
          <a:p>
            <a:r>
              <a:rPr lang="en-US" dirty="0" smtClean="0"/>
              <a:t>Click on the downward swooping arrow to see the list.</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476280" y="2339479"/>
            <a:ext cx="371475" cy="371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5508104" y="1916832"/>
            <a:ext cx="2968176"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563888" y="5013176"/>
            <a:ext cx="79208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5969918" y="3429000"/>
            <a:ext cx="2346498" cy="15195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788024" y="2060848"/>
            <a:ext cx="648072"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9552" y="3842865"/>
            <a:ext cx="1584176" cy="954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3568" y="4324454"/>
            <a:ext cx="1440160" cy="369332"/>
          </a:xfrm>
          <a:prstGeom prst="rect">
            <a:avLst/>
          </a:prstGeom>
          <a:noFill/>
        </p:spPr>
        <p:txBody>
          <a:bodyPr wrap="square" rtlCol="0">
            <a:spAutoFit/>
          </a:bodyPr>
          <a:lstStyle/>
          <a:p>
            <a:r>
              <a:rPr lang="en-US" dirty="0" smtClean="0"/>
              <a:t>Format icon</a:t>
            </a:r>
          </a:p>
        </p:txBody>
      </p:sp>
    </p:spTree>
    <p:extLst>
      <p:ext uri="{BB962C8B-B14F-4D97-AF65-F5344CB8AC3E}">
        <p14:creationId xmlns:p14="http://schemas.microsoft.com/office/powerpoint/2010/main" val="1866094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034" y="4941168"/>
            <a:ext cx="4306613" cy="1415772"/>
          </a:xfrm>
          <a:prstGeom prst="rect">
            <a:avLst/>
          </a:prstGeom>
          <a:noFill/>
          <a:ln>
            <a:solidFill>
              <a:schemeClr val="accent1"/>
            </a:solidFill>
          </a:ln>
        </p:spPr>
        <p:txBody>
          <a:bodyPr wrap="square" rtlCol="0">
            <a:spAutoFit/>
          </a:bodyPr>
          <a:lstStyle/>
          <a:p>
            <a:r>
              <a:rPr lang="en-CA" dirty="0" smtClean="0"/>
              <a:t>When the search is “done” (as seen in the bottom right corner) 353 records were found (retrieved) to match the search criteria.  28 out of the 353 are shown.</a:t>
            </a:r>
          </a:p>
          <a:p>
            <a:r>
              <a:rPr lang="en-CA" sz="1400" dirty="0" smtClean="0"/>
              <a:t>(14 are visible in the window and 28 are sortable.)</a:t>
            </a:r>
            <a:endParaRPr lang="en-CA" sz="1400" i="1" dirty="0"/>
          </a:p>
        </p:txBody>
      </p:sp>
      <p:sp>
        <p:nvSpPr>
          <p:cNvPr id="8" name="TextBox 7"/>
          <p:cNvSpPr txBox="1"/>
          <p:nvPr/>
        </p:nvSpPr>
        <p:spPr>
          <a:xfrm>
            <a:off x="4608126" y="4938547"/>
            <a:ext cx="4312147" cy="1754326"/>
          </a:xfrm>
          <a:prstGeom prst="rect">
            <a:avLst/>
          </a:prstGeom>
          <a:noFill/>
          <a:ln>
            <a:solidFill>
              <a:schemeClr val="accent1"/>
            </a:solidFill>
          </a:ln>
        </p:spPr>
        <p:txBody>
          <a:bodyPr wrap="square" rtlCol="0">
            <a:spAutoFit/>
          </a:bodyPr>
          <a:lstStyle/>
          <a:p>
            <a:r>
              <a:rPr lang="en-CA" dirty="0" smtClean="0"/>
              <a:t>In the second screen shot, all the records are retrieved with a </a:t>
            </a:r>
            <a:r>
              <a:rPr lang="en-CA" b="1" dirty="0" smtClean="0"/>
              <a:t>karate chop </a:t>
            </a:r>
            <a:r>
              <a:rPr lang="en-CA" dirty="0" smtClean="0"/>
              <a:t>(</a:t>
            </a:r>
            <a:r>
              <a:rPr lang="en-CA" i="1" dirty="0" err="1" smtClean="0"/>
              <a:t>Ctrl+Shift+A</a:t>
            </a:r>
            <a:r>
              <a:rPr lang="en-CA" i="1" dirty="0" smtClean="0"/>
              <a:t>).  Although the list in the window appears the same, all 353 of the found records are retrieved</a:t>
            </a:r>
            <a:r>
              <a:rPr lang="en-CA" sz="1400" i="1" dirty="0" smtClean="0"/>
              <a:t>.  (No screen can display them all.) </a:t>
            </a:r>
            <a:endParaRPr lang="en-CA" sz="1400" dirty="0"/>
          </a:p>
        </p:txBody>
      </p:sp>
      <p:sp>
        <p:nvSpPr>
          <p:cNvPr id="7" name="Slide Number Placeholder 6"/>
          <p:cNvSpPr>
            <a:spLocks noGrp="1"/>
          </p:cNvSpPr>
          <p:nvPr>
            <p:ph type="sldNum" sz="quarter" idx="12"/>
          </p:nvPr>
        </p:nvSpPr>
        <p:spPr/>
        <p:txBody>
          <a:bodyPr/>
          <a:lstStyle/>
          <a:p>
            <a:fld id="{59DE6EB8-52AB-45EA-A660-3E1EBFA72987}" type="slidenum">
              <a:rPr lang="en-US" smtClean="0"/>
              <a:t>7</a:t>
            </a:fld>
            <a:endParaRPr lang="en-US"/>
          </a:p>
        </p:txBody>
      </p:sp>
      <p:sp>
        <p:nvSpPr>
          <p:cNvPr id="11" name="TextBox 10"/>
          <p:cNvSpPr txBox="1"/>
          <p:nvPr/>
        </p:nvSpPr>
        <p:spPr>
          <a:xfrm>
            <a:off x="899592" y="827420"/>
            <a:ext cx="3312368" cy="369332"/>
          </a:xfrm>
          <a:prstGeom prst="rect">
            <a:avLst/>
          </a:prstGeom>
          <a:noFill/>
        </p:spPr>
        <p:txBody>
          <a:bodyPr wrap="square" rtlCol="0">
            <a:spAutoFit/>
          </a:bodyPr>
          <a:lstStyle/>
          <a:p>
            <a:pPr algn="ctr"/>
            <a:r>
              <a:rPr lang="en-CA" dirty="0" smtClean="0"/>
              <a:t>28 of 353 items retrieved</a:t>
            </a:r>
            <a:endParaRPr lang="en-CA" dirty="0"/>
          </a:p>
        </p:txBody>
      </p:sp>
      <p:sp>
        <p:nvSpPr>
          <p:cNvPr id="12" name="TextBox 11"/>
          <p:cNvSpPr txBox="1"/>
          <p:nvPr/>
        </p:nvSpPr>
        <p:spPr>
          <a:xfrm>
            <a:off x="5163923" y="823556"/>
            <a:ext cx="3312368" cy="369332"/>
          </a:xfrm>
          <a:prstGeom prst="rect">
            <a:avLst/>
          </a:prstGeom>
          <a:noFill/>
        </p:spPr>
        <p:txBody>
          <a:bodyPr wrap="square" rtlCol="0">
            <a:spAutoFit/>
          </a:bodyPr>
          <a:lstStyle/>
          <a:p>
            <a:pPr algn="ctr"/>
            <a:r>
              <a:rPr lang="en-CA" dirty="0" smtClean="0"/>
              <a:t>353 of 353 items retrieved</a:t>
            </a:r>
            <a:endParaRPr lang="en-CA" dirty="0"/>
          </a:p>
        </p:txBody>
      </p:sp>
      <p:sp>
        <p:nvSpPr>
          <p:cNvPr id="15" name="Title 1"/>
          <p:cNvSpPr txBox="1">
            <a:spLocks/>
          </p:cNvSpPr>
          <p:nvPr/>
        </p:nvSpPr>
        <p:spPr>
          <a:xfrm>
            <a:off x="2871723" y="312107"/>
            <a:ext cx="3384376" cy="498360"/>
          </a:xfrm>
          <a:prstGeom prst="rect">
            <a:avLst/>
          </a:prstGeom>
          <a:solidFill>
            <a:schemeClr val="bg1">
              <a:alpha val="60000"/>
            </a:schemeClr>
          </a:solidFill>
        </p:spPr>
        <p:txBody>
          <a:bodyPr>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The “Karate Chop”</a:t>
            </a:r>
            <a:endParaRPr lang="en-CA" sz="4000" dirty="0"/>
          </a:p>
        </p:txBody>
      </p:sp>
      <p:sp>
        <p:nvSpPr>
          <p:cNvPr id="4" name="TextBox 3"/>
          <p:cNvSpPr txBox="1"/>
          <p:nvPr/>
        </p:nvSpPr>
        <p:spPr>
          <a:xfrm rot="20414773">
            <a:off x="432768" y="696443"/>
            <a:ext cx="864096" cy="369332"/>
          </a:xfrm>
          <a:prstGeom prst="rect">
            <a:avLst/>
          </a:prstGeom>
          <a:noFill/>
        </p:spPr>
        <p:txBody>
          <a:bodyPr wrap="square" rtlCol="0">
            <a:spAutoFit/>
          </a:bodyPr>
          <a:lstStyle/>
          <a:p>
            <a:r>
              <a:rPr lang="en-US" i="1" dirty="0" smtClean="0"/>
              <a:t>Before</a:t>
            </a:r>
            <a:endParaRPr lang="en-US" i="1" dirty="0"/>
          </a:p>
        </p:txBody>
      </p:sp>
      <p:sp>
        <p:nvSpPr>
          <p:cNvPr id="5" name="TextBox 4"/>
          <p:cNvSpPr txBox="1"/>
          <p:nvPr/>
        </p:nvSpPr>
        <p:spPr>
          <a:xfrm rot="1340736">
            <a:off x="8131931" y="738206"/>
            <a:ext cx="792088" cy="369332"/>
          </a:xfrm>
          <a:prstGeom prst="rect">
            <a:avLst/>
          </a:prstGeom>
          <a:noFill/>
        </p:spPr>
        <p:txBody>
          <a:bodyPr wrap="square" rtlCol="0">
            <a:spAutoFit/>
          </a:bodyPr>
          <a:lstStyle/>
          <a:p>
            <a:r>
              <a:rPr lang="en-US" i="1" dirty="0" smtClean="0"/>
              <a:t>After</a:t>
            </a:r>
            <a:endParaRPr lang="en-US" i="1" dirty="0"/>
          </a:p>
        </p:txBody>
      </p:sp>
      <p:pic>
        <p:nvPicPr>
          <p:cNvPr id="14" name="Picture 13"/>
          <p:cNvPicPr>
            <a:picLocks noChangeAspect="1"/>
          </p:cNvPicPr>
          <p:nvPr/>
        </p:nvPicPr>
        <p:blipFill>
          <a:blip r:embed="rId3"/>
          <a:stretch>
            <a:fillRect/>
          </a:stretch>
        </p:blipFill>
        <p:spPr>
          <a:xfrm>
            <a:off x="177034" y="1199688"/>
            <a:ext cx="4306613" cy="3532256"/>
          </a:xfrm>
          <a:prstGeom prst="rect">
            <a:avLst/>
          </a:prstGeom>
        </p:spPr>
      </p:pic>
      <p:pic>
        <p:nvPicPr>
          <p:cNvPr id="16" name="Picture 15"/>
          <p:cNvPicPr>
            <a:picLocks noChangeAspect="1"/>
          </p:cNvPicPr>
          <p:nvPr/>
        </p:nvPicPr>
        <p:blipFill>
          <a:blip r:embed="rId4"/>
          <a:stretch>
            <a:fillRect/>
          </a:stretch>
        </p:blipFill>
        <p:spPr>
          <a:xfrm>
            <a:off x="4608127" y="1201731"/>
            <a:ext cx="4312146" cy="3543822"/>
          </a:xfrm>
          <a:prstGeom prst="rect">
            <a:avLst/>
          </a:prstGeom>
        </p:spPr>
      </p:pic>
      <p:sp>
        <p:nvSpPr>
          <p:cNvPr id="3" name="Oval 2"/>
          <p:cNvSpPr/>
          <p:nvPr/>
        </p:nvSpPr>
        <p:spPr>
          <a:xfrm>
            <a:off x="7245527" y="4543551"/>
            <a:ext cx="1858413" cy="298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902063" y="4524041"/>
            <a:ext cx="1693679" cy="298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5-Point Star 12"/>
          <p:cNvSpPr/>
          <p:nvPr/>
        </p:nvSpPr>
        <p:spPr>
          <a:xfrm rot="20462081">
            <a:off x="173088" y="325341"/>
            <a:ext cx="1296144" cy="113952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rot="1321230">
            <a:off x="7825115" y="353111"/>
            <a:ext cx="1296144" cy="113952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323528" y="2564904"/>
            <a:ext cx="288032"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788024" y="2595246"/>
            <a:ext cx="288032"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241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70</a:t>
            </a:fld>
            <a:endParaRPr lang="en-US"/>
          </a:p>
        </p:txBody>
      </p:sp>
      <p:sp>
        <p:nvSpPr>
          <p:cNvPr id="5"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 - DVDs</a:t>
            </a:r>
            <a:endParaRPr lang="en-CA" dirty="0"/>
          </a:p>
        </p:txBody>
      </p:sp>
      <p:sp>
        <p:nvSpPr>
          <p:cNvPr id="7" name="TextBox 6"/>
          <p:cNvSpPr txBox="1"/>
          <p:nvPr/>
        </p:nvSpPr>
        <p:spPr>
          <a:xfrm>
            <a:off x="369907" y="5805264"/>
            <a:ext cx="8162533" cy="923330"/>
          </a:xfrm>
          <a:prstGeom prst="rect">
            <a:avLst/>
          </a:prstGeom>
          <a:noFill/>
        </p:spPr>
        <p:txBody>
          <a:bodyPr wrap="square" rtlCol="0">
            <a:spAutoFit/>
          </a:bodyPr>
          <a:lstStyle/>
          <a:p>
            <a:pPr algn="ctr"/>
            <a:r>
              <a:rPr lang="en-CA" dirty="0" smtClean="0"/>
              <a:t>Many circulation options!  15 libraries are circulating “</a:t>
            </a:r>
            <a:r>
              <a:rPr lang="en-CA" dirty="0" err="1" smtClean="0"/>
              <a:t>Stargate</a:t>
            </a:r>
            <a:r>
              <a:rPr lang="en-CA" dirty="0" smtClean="0"/>
              <a:t> SG-1” as a set.  Some are circulating as individual discs and some with 2 discs in one package.  How many copies of the fifth disc only are circulating?    Four.</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07" y="1196752"/>
            <a:ext cx="5509294" cy="44917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Oval 5"/>
          <p:cNvSpPr/>
          <p:nvPr/>
        </p:nvSpPr>
        <p:spPr>
          <a:xfrm>
            <a:off x="1115616" y="5287466"/>
            <a:ext cx="172819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950" y="1451198"/>
            <a:ext cx="3721091" cy="40816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99506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71</a:t>
            </a:fld>
            <a:endParaRPr lang="en-US"/>
          </a:p>
        </p:txBody>
      </p:sp>
      <p:sp>
        <p:nvSpPr>
          <p:cNvPr id="5" name="Title 1"/>
          <p:cNvSpPr txBox="1">
            <a:spLocks/>
          </p:cNvSpPr>
          <p:nvPr/>
        </p:nvSpPr>
        <p:spPr>
          <a:xfrm>
            <a:off x="128255" y="488701"/>
            <a:ext cx="8856984" cy="79435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 - DVDs</a:t>
            </a:r>
            <a:endParaRPr lang="en-CA" dirty="0"/>
          </a:p>
        </p:txBody>
      </p:sp>
      <p:pic>
        <p:nvPicPr>
          <p:cNvPr id="5122" name="Picture 2" descr="File:GameOfThrones S1 DV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131054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623" y="3569488"/>
            <a:ext cx="2026489" cy="2333017"/>
          </a:xfrm>
          <a:prstGeom prst="rect">
            <a:avLst/>
          </a:prstGeom>
          <a:ln>
            <a:solidFill>
              <a:schemeClr val="accent1">
                <a:shade val="50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334" y="3573016"/>
            <a:ext cx="1962579" cy="2330041"/>
          </a:xfrm>
          <a:prstGeom prst="rect">
            <a:avLst/>
          </a:prstGeom>
          <a:ln>
            <a:solidFill>
              <a:schemeClr val="accent1">
                <a:shade val="50000"/>
              </a:schemeClr>
            </a:solid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6136" y="1254880"/>
            <a:ext cx="1872208" cy="2208245"/>
          </a:xfrm>
          <a:prstGeom prst="rect">
            <a:avLst/>
          </a:prstGeom>
          <a:ln>
            <a:solidFill>
              <a:schemeClr val="accent1">
                <a:shade val="50000"/>
              </a:schemeClr>
            </a:solidFill>
          </a:ln>
        </p:spPr>
      </p:pic>
      <p:sp>
        <p:nvSpPr>
          <p:cNvPr id="10" name="Right Arrow 9"/>
          <p:cNvSpPr/>
          <p:nvPr/>
        </p:nvSpPr>
        <p:spPr>
          <a:xfrm>
            <a:off x="2138130" y="1052736"/>
            <a:ext cx="3585998" cy="252028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2138130" y="1774267"/>
            <a:ext cx="3441982" cy="1077218"/>
          </a:xfrm>
          <a:prstGeom prst="rect">
            <a:avLst/>
          </a:prstGeom>
          <a:noFill/>
        </p:spPr>
        <p:txBody>
          <a:bodyPr wrap="square" rtlCol="0">
            <a:spAutoFit/>
          </a:bodyPr>
          <a:lstStyle/>
          <a:p>
            <a:r>
              <a:rPr lang="en-CA" sz="1600" dirty="0" smtClean="0"/>
              <a:t>One item record, one barcode, one “DISC SET”.  Use DISC SET in the volume field </a:t>
            </a:r>
            <a:r>
              <a:rPr lang="en-CA" sz="1600" b="1" u="sng" dirty="0" smtClean="0"/>
              <a:t>IF</a:t>
            </a:r>
            <a:r>
              <a:rPr lang="en-CA" sz="1600" dirty="0" smtClean="0"/>
              <a:t> another library is using DISC SET or DISC#.</a:t>
            </a:r>
            <a:endParaRPr lang="en-CA" sz="1600" dirty="0"/>
          </a:p>
        </p:txBody>
      </p:sp>
      <p:sp>
        <p:nvSpPr>
          <p:cNvPr id="13" name="Right Arrow 12"/>
          <p:cNvSpPr/>
          <p:nvPr/>
        </p:nvSpPr>
        <p:spPr>
          <a:xfrm>
            <a:off x="128255" y="4509120"/>
            <a:ext cx="3291617" cy="168196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128255" y="5093720"/>
            <a:ext cx="3291617" cy="584775"/>
          </a:xfrm>
          <a:prstGeom prst="rect">
            <a:avLst/>
          </a:prstGeom>
          <a:noFill/>
        </p:spPr>
        <p:txBody>
          <a:bodyPr wrap="square" rtlCol="0">
            <a:spAutoFit/>
          </a:bodyPr>
          <a:lstStyle/>
          <a:p>
            <a:r>
              <a:rPr lang="en-CA" sz="1600" dirty="0" smtClean="0"/>
              <a:t>You can still circulate discs 1, 2 &amp; 5! Two item records, two barcodes</a:t>
            </a:r>
            <a:r>
              <a:rPr lang="en-CA" sz="1600" dirty="0"/>
              <a:t>!</a:t>
            </a:r>
          </a:p>
        </p:txBody>
      </p:sp>
      <p:sp>
        <p:nvSpPr>
          <p:cNvPr id="15" name="TextBox 14"/>
          <p:cNvSpPr txBox="1"/>
          <p:nvPr/>
        </p:nvSpPr>
        <p:spPr>
          <a:xfrm>
            <a:off x="2771800" y="6093296"/>
            <a:ext cx="5688633" cy="584775"/>
          </a:xfrm>
          <a:prstGeom prst="rect">
            <a:avLst/>
          </a:prstGeom>
          <a:noFill/>
          <a:ln>
            <a:solidFill>
              <a:schemeClr val="accent1">
                <a:shade val="50000"/>
              </a:schemeClr>
            </a:solidFill>
          </a:ln>
        </p:spPr>
        <p:txBody>
          <a:bodyPr wrap="square" rtlCol="0">
            <a:spAutoFit/>
          </a:bodyPr>
          <a:lstStyle/>
          <a:p>
            <a:pPr algn="ctr"/>
            <a:r>
              <a:rPr lang="en-CA" sz="1600" b="1" dirty="0" smtClean="0"/>
              <a:t>If one or more items attached to the same Bib record have something in the volume field, all items must have.</a:t>
            </a:r>
            <a:endParaRPr lang="en-CA" sz="1600" b="1" dirty="0"/>
          </a:p>
        </p:txBody>
      </p:sp>
      <p:sp>
        <p:nvSpPr>
          <p:cNvPr id="16" name="Down Arrow 15"/>
          <p:cNvSpPr/>
          <p:nvPr/>
        </p:nvSpPr>
        <p:spPr>
          <a:xfrm>
            <a:off x="467544" y="3284984"/>
            <a:ext cx="2088231" cy="1512168"/>
          </a:xfrm>
          <a:prstGeom prst="downArrow">
            <a:avLst>
              <a:gd name="adj1" fmla="val 50000"/>
              <a:gd name="adj2" fmla="val 514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993722" y="3463125"/>
            <a:ext cx="1057998" cy="830997"/>
          </a:xfrm>
          <a:prstGeom prst="rect">
            <a:avLst/>
          </a:prstGeom>
          <a:noFill/>
        </p:spPr>
        <p:txBody>
          <a:bodyPr wrap="square" rtlCol="0">
            <a:spAutoFit/>
          </a:bodyPr>
          <a:lstStyle/>
          <a:p>
            <a:pPr algn="ctr"/>
            <a:r>
              <a:rPr lang="en-CA" sz="1600" dirty="0" smtClean="0"/>
              <a:t>If discs 3 &amp; 4 are lost…</a:t>
            </a:r>
            <a:endParaRPr lang="en-CA" sz="1600" dirty="0"/>
          </a:p>
        </p:txBody>
      </p:sp>
      <p:sp>
        <p:nvSpPr>
          <p:cNvPr id="3" name="Oval 2"/>
          <p:cNvSpPr/>
          <p:nvPr/>
        </p:nvSpPr>
        <p:spPr>
          <a:xfrm>
            <a:off x="4139952" y="5517232"/>
            <a:ext cx="792088" cy="330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336196" y="5505796"/>
            <a:ext cx="792088" cy="3305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600553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305800" cy="1143000"/>
          </a:xfrm>
        </p:spPr>
        <p:txBody>
          <a:bodyPr/>
          <a:lstStyle/>
          <a:p>
            <a:pPr algn="ctr"/>
            <a:r>
              <a:rPr lang="en-CA" dirty="0" smtClean="0"/>
              <a:t>Combo-packs – Blu-ray + DVD</a:t>
            </a:r>
            <a:endParaRPr lang="en-CA" dirty="0"/>
          </a:p>
        </p:txBody>
      </p:sp>
      <p:sp>
        <p:nvSpPr>
          <p:cNvPr id="2" name="Slide Number Placeholder 1"/>
          <p:cNvSpPr>
            <a:spLocks noGrp="1"/>
          </p:cNvSpPr>
          <p:nvPr>
            <p:ph type="sldNum" sz="quarter" idx="12"/>
          </p:nvPr>
        </p:nvSpPr>
        <p:spPr/>
        <p:txBody>
          <a:bodyPr/>
          <a:lstStyle/>
          <a:p>
            <a:fld id="{59DE6EB8-52AB-45EA-A660-3E1EBFA72987}" type="slidenum">
              <a:rPr lang="en-US" smtClean="0"/>
              <a:t>72</a:t>
            </a:fld>
            <a:endParaRPr lang="en-US"/>
          </a:p>
        </p:txBody>
      </p:sp>
      <p:sp>
        <p:nvSpPr>
          <p:cNvPr id="4" name="TextBox 3"/>
          <p:cNvSpPr txBox="1"/>
          <p:nvPr/>
        </p:nvSpPr>
        <p:spPr>
          <a:xfrm>
            <a:off x="395536" y="5373216"/>
            <a:ext cx="8352928" cy="646331"/>
          </a:xfrm>
          <a:prstGeom prst="rect">
            <a:avLst/>
          </a:prstGeom>
          <a:noFill/>
        </p:spPr>
        <p:txBody>
          <a:bodyPr wrap="square" rtlCol="0">
            <a:spAutoFit/>
          </a:bodyPr>
          <a:lstStyle/>
          <a:p>
            <a:pPr algn="ctr"/>
            <a:r>
              <a:rPr lang="en-CA" dirty="0" smtClean="0"/>
              <a:t>The Blu-ray and DVD discs must stay together and circulate together.  </a:t>
            </a:r>
          </a:p>
          <a:p>
            <a:pPr algn="ctr"/>
            <a:r>
              <a:rPr lang="en-CA" dirty="0" smtClean="0"/>
              <a:t>NO volume field entry is required. </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582048" cy="3794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391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6632"/>
            <a:ext cx="8305800" cy="1143000"/>
          </a:xfrm>
        </p:spPr>
        <p:txBody>
          <a:bodyPr/>
          <a:lstStyle/>
          <a:p>
            <a:pPr algn="ctr"/>
            <a:r>
              <a:rPr lang="en-CA" dirty="0" smtClean="0"/>
              <a:t>Combo-packs – Blu-ray + DVD</a:t>
            </a:r>
            <a:endParaRPr lang="en-CA" dirty="0"/>
          </a:p>
        </p:txBody>
      </p:sp>
      <p:sp>
        <p:nvSpPr>
          <p:cNvPr id="2" name="Slide Number Placeholder 1"/>
          <p:cNvSpPr>
            <a:spLocks noGrp="1"/>
          </p:cNvSpPr>
          <p:nvPr>
            <p:ph type="sldNum" sz="quarter" idx="12"/>
          </p:nvPr>
        </p:nvSpPr>
        <p:spPr/>
        <p:txBody>
          <a:bodyPr/>
          <a:lstStyle/>
          <a:p>
            <a:fld id="{59DE6EB8-52AB-45EA-A660-3E1EBFA72987}" type="slidenum">
              <a:rPr lang="en-US" smtClean="0"/>
              <a:t>73</a:t>
            </a:fld>
            <a:endParaRPr lang="en-US"/>
          </a:p>
        </p:txBody>
      </p:sp>
      <p:sp>
        <p:nvSpPr>
          <p:cNvPr id="4" name="TextBox 3"/>
          <p:cNvSpPr txBox="1"/>
          <p:nvPr/>
        </p:nvSpPr>
        <p:spPr>
          <a:xfrm>
            <a:off x="1043608" y="5373216"/>
            <a:ext cx="7128792" cy="923330"/>
          </a:xfrm>
          <a:prstGeom prst="rect">
            <a:avLst/>
          </a:prstGeom>
          <a:noFill/>
        </p:spPr>
        <p:txBody>
          <a:bodyPr wrap="square" rtlCol="0">
            <a:spAutoFit/>
          </a:bodyPr>
          <a:lstStyle/>
          <a:p>
            <a:pPr algn="ctr"/>
            <a:r>
              <a:rPr lang="en-CA" dirty="0" smtClean="0"/>
              <a:t>If a Combo Pack has already been split into one Blue-ray record and one DVD record, and no third record for both items exists, please send the Combo-pack in for cataloguing.</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582048" cy="37949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826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962" y="1700808"/>
            <a:ext cx="5449320" cy="4219861"/>
          </a:xfrm>
          <a:prstGeom prst="rect">
            <a:avLst/>
          </a:prstGeom>
        </p:spPr>
      </p:pic>
      <p:sp>
        <p:nvSpPr>
          <p:cNvPr id="3" name="Title 2"/>
          <p:cNvSpPr>
            <a:spLocks noGrp="1"/>
          </p:cNvSpPr>
          <p:nvPr>
            <p:ph type="title"/>
          </p:nvPr>
        </p:nvSpPr>
        <p:spPr>
          <a:xfrm>
            <a:off x="467544" y="116632"/>
            <a:ext cx="8305800" cy="1143000"/>
          </a:xfrm>
        </p:spPr>
        <p:txBody>
          <a:bodyPr/>
          <a:lstStyle/>
          <a:p>
            <a:pPr algn="ctr"/>
            <a:r>
              <a:rPr lang="en-CA" dirty="0"/>
              <a:t>Combo-packs – Blu-ray + DVD</a:t>
            </a:r>
          </a:p>
        </p:txBody>
      </p:sp>
      <p:sp>
        <p:nvSpPr>
          <p:cNvPr id="2" name="Slide Number Placeholder 1"/>
          <p:cNvSpPr>
            <a:spLocks noGrp="1"/>
          </p:cNvSpPr>
          <p:nvPr>
            <p:ph type="sldNum" sz="quarter" idx="12"/>
          </p:nvPr>
        </p:nvSpPr>
        <p:spPr/>
        <p:txBody>
          <a:bodyPr/>
          <a:lstStyle/>
          <a:p>
            <a:fld id="{59DE6EB8-52AB-45EA-A660-3E1EBFA72987}" type="slidenum">
              <a:rPr lang="en-US" smtClean="0"/>
              <a:t>74</a:t>
            </a:fld>
            <a:endParaRPr lang="en-US"/>
          </a:p>
        </p:txBody>
      </p:sp>
      <p:pic>
        <p:nvPicPr>
          <p:cNvPr id="3074" name="Picture 2" descr="The Adventures of Tintin (Blu-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15" y="1155094"/>
            <a:ext cx="1872208" cy="236186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2918907" y="4221088"/>
            <a:ext cx="468052" cy="801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18907" y="4071682"/>
            <a:ext cx="3049525" cy="793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7463" y="3573016"/>
            <a:ext cx="2808312" cy="2585323"/>
          </a:xfrm>
          <a:prstGeom prst="rect">
            <a:avLst/>
          </a:prstGeom>
          <a:noFill/>
          <a:ln>
            <a:solidFill>
              <a:schemeClr val="accent1"/>
            </a:solidFill>
          </a:ln>
        </p:spPr>
        <p:txBody>
          <a:bodyPr wrap="square" rtlCol="0">
            <a:spAutoFit/>
          </a:bodyPr>
          <a:lstStyle/>
          <a:p>
            <a:pPr algn="ctr"/>
            <a:r>
              <a:rPr lang="en-CA" b="1" dirty="0" smtClean="0"/>
              <a:t>Make no entry in the volume field. </a:t>
            </a:r>
          </a:p>
          <a:p>
            <a:pPr algn="ctr"/>
            <a:r>
              <a:rPr lang="en-CA" dirty="0" smtClean="0"/>
              <a:t>In the “Notes and Notices” view, enter details about your holding in the </a:t>
            </a:r>
            <a:r>
              <a:rPr lang="en-CA" b="1" dirty="0" smtClean="0"/>
              <a:t>public note </a:t>
            </a:r>
            <a:r>
              <a:rPr lang="en-CA" dirty="0" smtClean="0"/>
              <a:t>field so it displays in </a:t>
            </a:r>
            <a:r>
              <a:rPr lang="en-CA" dirty="0" err="1" smtClean="0"/>
              <a:t>TRACpac</a:t>
            </a:r>
            <a:r>
              <a:rPr lang="en-CA" dirty="0" smtClean="0"/>
              <a:t> and in the </a:t>
            </a:r>
            <a:r>
              <a:rPr lang="en-CA" b="1" dirty="0" smtClean="0"/>
              <a:t>free</a:t>
            </a:r>
            <a:r>
              <a:rPr lang="en-CA" dirty="0" smtClean="0"/>
              <a:t> </a:t>
            </a:r>
            <a:r>
              <a:rPr lang="en-CA" b="1" dirty="0" smtClean="0"/>
              <a:t>text</a:t>
            </a:r>
            <a:r>
              <a:rPr lang="en-CA" dirty="0" smtClean="0"/>
              <a:t> field so it pops up at check out.</a:t>
            </a:r>
            <a:endParaRPr lang="en-CA" dirty="0"/>
          </a:p>
        </p:txBody>
      </p:sp>
      <p:cxnSp>
        <p:nvCxnSpPr>
          <p:cNvPr id="6" name="Straight Arrow Connector 5"/>
          <p:cNvCxnSpPr/>
          <p:nvPr/>
        </p:nvCxnSpPr>
        <p:spPr>
          <a:xfrm>
            <a:off x="2918907" y="5445224"/>
            <a:ext cx="143706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684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75</a:t>
            </a:fld>
            <a:endParaRPr lang="en-US"/>
          </a:p>
        </p:txBody>
      </p:sp>
      <p:sp>
        <p:nvSpPr>
          <p:cNvPr id="7" name="Title 2"/>
          <p:cNvSpPr txBox="1">
            <a:spLocks/>
          </p:cNvSpPr>
          <p:nvPr/>
        </p:nvSpPr>
        <p:spPr>
          <a:xfrm>
            <a:off x="467544" y="404664"/>
            <a:ext cx="8305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a:t>
            </a:r>
            <a:endParaRPr lang="en-CA"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 r="-267" b="92910"/>
          <a:stretch/>
        </p:blipFill>
        <p:spPr bwMode="auto">
          <a:xfrm>
            <a:off x="461192" y="5599906"/>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150" b="6164"/>
          <a:stretch/>
        </p:blipFill>
        <p:spPr bwMode="auto">
          <a:xfrm>
            <a:off x="442734" y="6018238"/>
            <a:ext cx="8401050" cy="219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196752"/>
            <a:ext cx="5501784" cy="3888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0219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DE6EB8-52AB-45EA-A660-3E1EBFA72987}" type="slidenum">
              <a:rPr lang="en-US" smtClean="0"/>
              <a:t>76</a:t>
            </a:fld>
            <a:endParaRPr lang="en-US"/>
          </a:p>
        </p:txBody>
      </p:sp>
      <p:sp>
        <p:nvSpPr>
          <p:cNvPr id="4" name="TextBox 3"/>
          <p:cNvSpPr txBox="1"/>
          <p:nvPr/>
        </p:nvSpPr>
        <p:spPr>
          <a:xfrm>
            <a:off x="241276" y="1174304"/>
            <a:ext cx="2047031" cy="4247317"/>
          </a:xfrm>
          <a:prstGeom prst="rect">
            <a:avLst/>
          </a:prstGeom>
          <a:noFill/>
        </p:spPr>
        <p:txBody>
          <a:bodyPr wrap="square" rtlCol="0">
            <a:spAutoFit/>
          </a:bodyPr>
          <a:lstStyle/>
          <a:p>
            <a:r>
              <a:rPr lang="en-CA" dirty="0" smtClean="0"/>
              <a:t>In this example, Volume 2 comes in two parts.  </a:t>
            </a:r>
          </a:p>
          <a:p>
            <a:endParaRPr lang="en-CA" dirty="0"/>
          </a:p>
          <a:p>
            <a:r>
              <a:rPr lang="en-CA" dirty="0" smtClean="0"/>
              <a:t>The volume number is in the title, so not used in the volume field, and “Part” is used to distinguish between them.  Optionally, volume number can be entered in the suffix field.</a:t>
            </a:r>
            <a:endParaRPr lang="en-CA" dirty="0"/>
          </a:p>
        </p:txBody>
      </p:sp>
      <p:sp>
        <p:nvSpPr>
          <p:cNvPr id="7" name="Title 2"/>
          <p:cNvSpPr txBox="1">
            <a:spLocks/>
          </p:cNvSpPr>
          <p:nvPr/>
        </p:nvSpPr>
        <p:spPr>
          <a:xfrm>
            <a:off x="467544" y="404664"/>
            <a:ext cx="83058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dirty="0" smtClean="0"/>
              <a:t>Multi-part sets</a:t>
            </a:r>
            <a:endParaRPr lang="en-CA" dirty="0"/>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 r="-267" b="92910"/>
          <a:stretch/>
        </p:blipFill>
        <p:spPr bwMode="auto">
          <a:xfrm>
            <a:off x="467544" y="5472210"/>
            <a:ext cx="8410575" cy="42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3318" b="272"/>
          <a:stretch/>
        </p:blipFill>
        <p:spPr bwMode="auto">
          <a:xfrm>
            <a:off x="442734" y="5898231"/>
            <a:ext cx="8401050" cy="38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258"/>
          <a:stretch/>
        </p:blipFill>
        <p:spPr bwMode="auto">
          <a:xfrm>
            <a:off x="2575842" y="1174304"/>
            <a:ext cx="6229500" cy="414266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47641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496944" cy="5112568"/>
          </a:xfrm>
        </p:spPr>
        <p:txBody>
          <a:bodyPr/>
          <a:lstStyle/>
          <a:p>
            <a:pPr algn="ctr"/>
            <a:r>
              <a:rPr lang="en-CA" dirty="0" smtClean="0">
                <a:solidFill>
                  <a:srgbClr val="4DE1EA"/>
                </a:solidFill>
              </a:rPr>
              <a:t>Appendix</a:t>
            </a:r>
            <a:br>
              <a:rPr lang="en-CA" dirty="0" smtClean="0">
                <a:solidFill>
                  <a:srgbClr val="4DE1EA"/>
                </a:solidFill>
              </a:rPr>
            </a:br>
            <a:r>
              <a:rPr lang="en-CA" sz="3600" dirty="0" smtClean="0">
                <a:solidFill>
                  <a:srgbClr val="4DE1EA"/>
                </a:solidFill>
              </a:rPr>
              <a:t/>
            </a:r>
            <a:br>
              <a:rPr lang="en-CA" sz="3600" dirty="0" smtClean="0">
                <a:solidFill>
                  <a:srgbClr val="4DE1EA"/>
                </a:solidFill>
              </a:rPr>
            </a:br>
            <a:r>
              <a:rPr lang="en-CA" sz="3600" dirty="0" smtClean="0">
                <a:solidFill>
                  <a:srgbClr val="4DE1EA"/>
                </a:solidFill>
              </a:rPr>
              <a:t>-When NOT to use the volume field</a:t>
            </a:r>
            <a:br>
              <a:rPr lang="en-CA" sz="3600" dirty="0" smtClean="0">
                <a:solidFill>
                  <a:srgbClr val="4DE1EA"/>
                </a:solidFill>
              </a:rPr>
            </a:br>
            <a:r>
              <a:rPr lang="en-CA" sz="3600" dirty="0" smtClean="0">
                <a:solidFill>
                  <a:srgbClr val="4DE1EA"/>
                </a:solidFill>
              </a:rPr>
              <a:t>-Magazine cheat sheet</a:t>
            </a:r>
            <a:r>
              <a:rPr lang="en-CA" sz="1800" dirty="0" smtClean="0">
                <a:solidFill>
                  <a:srgbClr val="4DE1EA"/>
                </a:solidFill>
              </a:rPr>
              <a:t/>
            </a:r>
            <a:br>
              <a:rPr lang="en-CA" sz="1800" dirty="0" smtClean="0">
                <a:solidFill>
                  <a:srgbClr val="4DE1EA"/>
                </a:solidFill>
              </a:rPr>
            </a:br>
            <a:r>
              <a:rPr lang="en-CA" sz="1800" dirty="0">
                <a:solidFill>
                  <a:srgbClr val="4DE1EA"/>
                </a:solidFill>
              </a:rPr>
              <a:t/>
            </a:r>
            <a:br>
              <a:rPr lang="en-CA" sz="1800" dirty="0">
                <a:solidFill>
                  <a:srgbClr val="4DE1EA"/>
                </a:solidFill>
              </a:rPr>
            </a:br>
            <a:r>
              <a:rPr lang="en-CA" sz="3600" dirty="0" smtClean="0">
                <a:solidFill>
                  <a:srgbClr val="4DE1EA"/>
                </a:solidFill>
              </a:rPr>
              <a:t>Please advance to </a:t>
            </a:r>
            <a:r>
              <a:rPr lang="en-CA" sz="3600" smtClean="0">
                <a:solidFill>
                  <a:srgbClr val="4DE1EA"/>
                </a:solidFill>
              </a:rPr>
              <a:t>slide 85, </a:t>
            </a:r>
            <a:r>
              <a:rPr lang="en-CA" sz="3600" dirty="0" smtClean="0">
                <a:solidFill>
                  <a:srgbClr val="4DE1EA"/>
                </a:solidFill>
              </a:rPr>
              <a:t>if you feel you are ready to begin the second quiz.  Review this section for detailed explanations if you have trouble understanding </a:t>
            </a:r>
            <a:r>
              <a:rPr lang="en-CA" sz="3600" u="sng" dirty="0" smtClean="0">
                <a:solidFill>
                  <a:srgbClr val="4DE1EA"/>
                </a:solidFill>
              </a:rPr>
              <a:t>when to leave the volume field blank</a:t>
            </a:r>
            <a:r>
              <a:rPr lang="en-CA" sz="3600" dirty="0" smtClean="0">
                <a:solidFill>
                  <a:srgbClr val="4DE1EA"/>
                </a:solidFill>
              </a:rPr>
              <a:t>.</a:t>
            </a:r>
            <a:endParaRPr lang="en-CA" sz="3600"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77</a:t>
            </a:fld>
            <a:endParaRPr lang="en-US"/>
          </a:p>
        </p:txBody>
      </p:sp>
    </p:spTree>
    <p:extLst>
      <p:ext uri="{BB962C8B-B14F-4D97-AF65-F5344CB8AC3E}">
        <p14:creationId xmlns:p14="http://schemas.microsoft.com/office/powerpoint/2010/main" val="25530924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When NOT to use the Volume Field</a:t>
            </a:r>
            <a:endParaRPr lang="en-CA" dirty="0"/>
          </a:p>
        </p:txBody>
      </p:sp>
      <p:sp>
        <p:nvSpPr>
          <p:cNvPr id="3" name="Content Placeholder 2"/>
          <p:cNvSpPr>
            <a:spLocks noGrp="1"/>
          </p:cNvSpPr>
          <p:nvPr>
            <p:ph idx="1"/>
          </p:nvPr>
        </p:nvSpPr>
        <p:spPr>
          <a:xfrm>
            <a:off x="457200" y="1935480"/>
            <a:ext cx="8229600" cy="3725768"/>
          </a:xfrm>
        </p:spPr>
        <p:txBody>
          <a:bodyPr>
            <a:normAutofit lnSpcReduction="10000"/>
          </a:bodyPr>
          <a:lstStyle/>
          <a:p>
            <a:r>
              <a:rPr lang="en-US" dirty="0"/>
              <a:t>For series books like Harry Potter, each individual title in the series will have it’s own </a:t>
            </a:r>
            <a:r>
              <a:rPr lang="en-US" dirty="0" smtClean="0"/>
              <a:t>Bib </a:t>
            </a:r>
            <a:r>
              <a:rPr lang="en-US" dirty="0"/>
              <a:t>record</a:t>
            </a:r>
            <a:r>
              <a:rPr lang="en-US" dirty="0" smtClean="0"/>
              <a:t>.  </a:t>
            </a:r>
          </a:p>
          <a:p>
            <a:pPr marL="0" indent="0">
              <a:buNone/>
            </a:pPr>
            <a:endParaRPr lang="en-US" dirty="0" smtClean="0"/>
          </a:p>
          <a:p>
            <a:r>
              <a:rPr lang="en-US" dirty="0" smtClean="0"/>
              <a:t> </a:t>
            </a:r>
            <a:r>
              <a:rPr lang="en-US" dirty="0"/>
              <a:t>The item records that are linked </a:t>
            </a:r>
            <a:r>
              <a:rPr lang="en-US" dirty="0" smtClean="0"/>
              <a:t>to that Bib record should </a:t>
            </a:r>
            <a:r>
              <a:rPr lang="en-US" dirty="0"/>
              <a:t>NOT contain any volume </a:t>
            </a:r>
            <a:r>
              <a:rPr lang="en-US" dirty="0" smtClean="0"/>
              <a:t>information.</a:t>
            </a:r>
          </a:p>
          <a:p>
            <a:pPr marL="0" indent="0">
              <a:buNone/>
            </a:pPr>
            <a:endParaRPr lang="en-US" dirty="0" smtClean="0"/>
          </a:p>
          <a:p>
            <a:r>
              <a:rPr lang="en-US" dirty="0" smtClean="0"/>
              <a:t>If </a:t>
            </a:r>
            <a:r>
              <a:rPr lang="en-US" dirty="0"/>
              <a:t>one or more of the linked item records has data in the volume field, the patron will be incorrectly prompted to choose a </a:t>
            </a:r>
            <a:r>
              <a:rPr lang="en-US" dirty="0" smtClean="0"/>
              <a:t>specific volume.</a:t>
            </a:r>
            <a:endParaRPr lang="en-CA" dirty="0"/>
          </a:p>
        </p:txBody>
      </p:sp>
      <p:sp>
        <p:nvSpPr>
          <p:cNvPr id="4" name="Slide Number Placeholder 3"/>
          <p:cNvSpPr>
            <a:spLocks noGrp="1"/>
          </p:cNvSpPr>
          <p:nvPr>
            <p:ph type="sldNum" sz="quarter" idx="12"/>
          </p:nvPr>
        </p:nvSpPr>
        <p:spPr/>
        <p:txBody>
          <a:bodyPr/>
          <a:lstStyle/>
          <a:p>
            <a:fld id="{59DE6EB8-52AB-45EA-A660-3E1EBFA72987}" type="slidenum">
              <a:rPr lang="en-US" smtClean="0"/>
              <a:t>78</a:t>
            </a:fld>
            <a:endParaRPr lang="en-US"/>
          </a:p>
        </p:txBody>
      </p:sp>
    </p:spTree>
    <p:extLst>
      <p:ext uri="{BB962C8B-B14F-4D97-AF65-F5344CB8AC3E}">
        <p14:creationId xmlns:p14="http://schemas.microsoft.com/office/powerpoint/2010/main" val="8257743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959" y="548680"/>
            <a:ext cx="8496944" cy="648072"/>
          </a:xfrm>
        </p:spPr>
        <p:txBody>
          <a:bodyPr>
            <a:noAutofit/>
          </a:bodyPr>
          <a:lstStyle/>
          <a:p>
            <a:pPr algn="ctr"/>
            <a:r>
              <a:rPr lang="en-CA" sz="3200" dirty="0"/>
              <a:t>When NOT to use the Volume Field – </a:t>
            </a:r>
            <a:r>
              <a:rPr lang="en-CA" sz="3200" dirty="0" smtClean="0"/>
              <a:t>continued</a:t>
            </a:r>
            <a:endParaRPr lang="en-CA" sz="3200" dirty="0"/>
          </a:p>
        </p:txBody>
      </p:sp>
      <p:sp>
        <p:nvSpPr>
          <p:cNvPr id="4" name="Slide Number Placeholder 3"/>
          <p:cNvSpPr>
            <a:spLocks noGrp="1"/>
          </p:cNvSpPr>
          <p:nvPr>
            <p:ph type="sldNum" sz="quarter" idx="12"/>
          </p:nvPr>
        </p:nvSpPr>
        <p:spPr/>
        <p:txBody>
          <a:bodyPr/>
          <a:lstStyle/>
          <a:p>
            <a:fld id="{59DE6EB8-52AB-45EA-A660-3E1EBFA72987}" type="slidenum">
              <a:rPr lang="en-US" smtClean="0"/>
              <a:t>79</a:t>
            </a:fld>
            <a:endParaRPr lang="en-US"/>
          </a:p>
        </p:txBody>
      </p:sp>
      <p:sp>
        <p:nvSpPr>
          <p:cNvPr id="15" name="TextBox 14"/>
          <p:cNvSpPr txBox="1"/>
          <p:nvPr/>
        </p:nvSpPr>
        <p:spPr>
          <a:xfrm>
            <a:off x="1403648" y="5810636"/>
            <a:ext cx="5909361" cy="923330"/>
          </a:xfrm>
          <a:prstGeom prst="rect">
            <a:avLst/>
          </a:prstGeom>
          <a:noFill/>
          <a:ln>
            <a:solidFill>
              <a:schemeClr val="accent1"/>
            </a:solidFill>
          </a:ln>
        </p:spPr>
        <p:txBody>
          <a:bodyPr wrap="square" rtlCol="0">
            <a:spAutoFit/>
          </a:bodyPr>
          <a:lstStyle/>
          <a:p>
            <a:pPr algn="ctr"/>
            <a:r>
              <a:rPr lang="en-CA" dirty="0" smtClean="0"/>
              <a:t>These books are NOT attached to one Bib record.</a:t>
            </a:r>
          </a:p>
          <a:p>
            <a:pPr algn="ctr"/>
            <a:r>
              <a:rPr lang="en-CA" dirty="0" smtClean="0"/>
              <a:t>They are each linked to a different Bib record.</a:t>
            </a:r>
          </a:p>
          <a:p>
            <a:pPr algn="ctr"/>
            <a:r>
              <a:rPr lang="en-CA" b="1" i="1" dirty="0" smtClean="0"/>
              <a:t>NO volume field data.</a:t>
            </a:r>
            <a:endParaRPr lang="en-CA"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5" y="1484784"/>
            <a:ext cx="1430748" cy="223224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356" y="1484785"/>
            <a:ext cx="1464355" cy="22322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751" y="1484785"/>
            <a:ext cx="1427286" cy="223224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6176" y="1484785"/>
            <a:ext cx="1381053" cy="2232246"/>
          </a:xfrm>
          <a:prstGeom prst="rect">
            <a:avLst/>
          </a:prstGeom>
        </p:spPr>
      </p:pic>
      <p:sp>
        <p:nvSpPr>
          <p:cNvPr id="8" name="TextBox 7"/>
          <p:cNvSpPr txBox="1"/>
          <p:nvPr/>
        </p:nvSpPr>
        <p:spPr>
          <a:xfrm>
            <a:off x="8028384" y="3347699"/>
            <a:ext cx="936104" cy="369332"/>
          </a:xfrm>
          <a:prstGeom prst="rect">
            <a:avLst/>
          </a:prstGeom>
          <a:noFill/>
        </p:spPr>
        <p:txBody>
          <a:bodyPr wrap="square" rtlCol="0">
            <a:spAutoFit/>
          </a:bodyPr>
          <a:lstStyle/>
          <a:p>
            <a:r>
              <a:rPr lang="en-CA" dirty="0" smtClean="0"/>
              <a:t>….etc.</a:t>
            </a:r>
            <a:endParaRPr lang="en-CA" dirty="0"/>
          </a:p>
        </p:txBody>
      </p:sp>
      <p:sp>
        <p:nvSpPr>
          <p:cNvPr id="9" name="TextBox 8"/>
          <p:cNvSpPr txBox="1"/>
          <p:nvPr/>
        </p:nvSpPr>
        <p:spPr>
          <a:xfrm>
            <a:off x="382959" y="3809726"/>
            <a:ext cx="8496943" cy="1908215"/>
          </a:xfrm>
          <a:prstGeom prst="rect">
            <a:avLst/>
          </a:prstGeom>
          <a:noFill/>
        </p:spPr>
        <p:txBody>
          <a:bodyPr wrap="square" rtlCol="0">
            <a:spAutoFit/>
          </a:bodyPr>
          <a:lstStyle/>
          <a:p>
            <a:r>
              <a:rPr lang="en-CA" dirty="0" smtClean="0"/>
              <a:t>This series of books is catalogued on separate Bib records and items do not require volume field data.  Other examples are The Twilight series, the Hardy Boys, Rainbow Magic Fairies, Manga graphic novels, Magic puppies, Pony scouts….</a:t>
            </a:r>
          </a:p>
          <a:p>
            <a:endParaRPr lang="en-CA" sz="1000" dirty="0"/>
          </a:p>
          <a:p>
            <a:r>
              <a:rPr lang="en-CA" dirty="0" smtClean="0"/>
              <a:t>The books may have a 1 or a 4 or a 6 on the cover to identify them as a part of a series, but they DO NOT require volume field data.  Put the number in the suffix field if you want it to be a part of the call number, but NEVER in the volume field!</a:t>
            </a:r>
            <a:endParaRPr lang="en-CA" dirty="0"/>
          </a:p>
        </p:txBody>
      </p:sp>
    </p:spTree>
    <p:extLst>
      <p:ext uri="{BB962C8B-B14F-4D97-AF65-F5344CB8AC3E}">
        <p14:creationId xmlns:p14="http://schemas.microsoft.com/office/powerpoint/2010/main" val="1007762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4941168"/>
            <a:ext cx="4392488" cy="1477328"/>
          </a:xfrm>
          <a:prstGeom prst="rect">
            <a:avLst/>
          </a:prstGeom>
          <a:noFill/>
          <a:ln>
            <a:solidFill>
              <a:schemeClr val="accent1"/>
            </a:solidFill>
          </a:ln>
        </p:spPr>
        <p:txBody>
          <a:bodyPr wrap="square" rtlCol="0">
            <a:spAutoFit/>
          </a:bodyPr>
          <a:lstStyle/>
          <a:p>
            <a:r>
              <a:rPr lang="en-CA" dirty="0" smtClean="0"/>
              <a:t>By clicking on a column heading once, 28  retrieved results are sorted alphabetically (a-z) (a second click on the same heading sorts from z-a).  “Title” was clicked once in the first screen shot above.</a:t>
            </a:r>
            <a:endParaRPr lang="en-CA" i="1" dirty="0"/>
          </a:p>
        </p:txBody>
      </p:sp>
      <p:sp>
        <p:nvSpPr>
          <p:cNvPr id="8" name="TextBox 7"/>
          <p:cNvSpPr txBox="1"/>
          <p:nvPr/>
        </p:nvSpPr>
        <p:spPr>
          <a:xfrm>
            <a:off x="4563912" y="4938547"/>
            <a:ext cx="4400576" cy="1477328"/>
          </a:xfrm>
          <a:prstGeom prst="rect">
            <a:avLst/>
          </a:prstGeom>
          <a:noFill/>
          <a:ln>
            <a:solidFill>
              <a:schemeClr val="accent1"/>
            </a:solidFill>
          </a:ln>
        </p:spPr>
        <p:txBody>
          <a:bodyPr wrap="square" rtlCol="0">
            <a:spAutoFit/>
          </a:bodyPr>
          <a:lstStyle/>
          <a:p>
            <a:r>
              <a:rPr lang="en-CA" dirty="0" smtClean="0"/>
              <a:t>Above, all the records are retrieved with a karate chop (</a:t>
            </a:r>
            <a:r>
              <a:rPr lang="en-CA" i="1" dirty="0" err="1" smtClean="0"/>
              <a:t>Ctrl+Shift+A</a:t>
            </a:r>
            <a:r>
              <a:rPr lang="en-CA" i="1" dirty="0" smtClean="0"/>
              <a:t>).  C</a:t>
            </a:r>
            <a:r>
              <a:rPr lang="en-CA" dirty="0" smtClean="0"/>
              <a:t>licking on the Title column heading after the karate chop sorts all 353 records - a very different list of titles show in the second picture.</a:t>
            </a:r>
            <a:endParaRPr lang="en-CA" dirty="0"/>
          </a:p>
        </p:txBody>
      </p:sp>
      <p:sp>
        <p:nvSpPr>
          <p:cNvPr id="7" name="Slide Number Placeholder 6"/>
          <p:cNvSpPr>
            <a:spLocks noGrp="1"/>
          </p:cNvSpPr>
          <p:nvPr>
            <p:ph type="sldNum" sz="quarter" idx="12"/>
          </p:nvPr>
        </p:nvSpPr>
        <p:spPr/>
        <p:txBody>
          <a:bodyPr/>
          <a:lstStyle/>
          <a:p>
            <a:fld id="{59DE6EB8-52AB-45EA-A660-3E1EBFA72987}" type="slidenum">
              <a:rPr lang="en-US" smtClean="0"/>
              <a:t>8</a:t>
            </a:fld>
            <a:endParaRPr lang="en-US"/>
          </a:p>
        </p:txBody>
      </p:sp>
      <p:sp>
        <p:nvSpPr>
          <p:cNvPr id="11" name="TextBox 10"/>
          <p:cNvSpPr txBox="1"/>
          <p:nvPr/>
        </p:nvSpPr>
        <p:spPr>
          <a:xfrm>
            <a:off x="1078963" y="820913"/>
            <a:ext cx="3312368" cy="369332"/>
          </a:xfrm>
          <a:prstGeom prst="rect">
            <a:avLst/>
          </a:prstGeom>
          <a:noFill/>
        </p:spPr>
        <p:txBody>
          <a:bodyPr wrap="square" rtlCol="0">
            <a:spAutoFit/>
          </a:bodyPr>
          <a:lstStyle/>
          <a:p>
            <a:pPr algn="ctr"/>
            <a:r>
              <a:rPr lang="en-CA" dirty="0" smtClean="0"/>
              <a:t>28 retrieved out of 353 found</a:t>
            </a:r>
            <a:endParaRPr lang="en-CA" dirty="0"/>
          </a:p>
        </p:txBody>
      </p:sp>
      <p:sp>
        <p:nvSpPr>
          <p:cNvPr id="12" name="TextBox 11"/>
          <p:cNvSpPr txBox="1"/>
          <p:nvPr/>
        </p:nvSpPr>
        <p:spPr>
          <a:xfrm>
            <a:off x="5163923" y="823556"/>
            <a:ext cx="3312368" cy="369332"/>
          </a:xfrm>
          <a:prstGeom prst="rect">
            <a:avLst/>
          </a:prstGeom>
          <a:noFill/>
        </p:spPr>
        <p:txBody>
          <a:bodyPr wrap="square" rtlCol="0">
            <a:spAutoFit/>
          </a:bodyPr>
          <a:lstStyle/>
          <a:p>
            <a:pPr algn="ctr"/>
            <a:r>
              <a:rPr lang="en-CA" dirty="0" smtClean="0"/>
              <a:t>All 353 items retrieved</a:t>
            </a:r>
            <a:endParaRPr lang="en-CA" dirty="0"/>
          </a:p>
        </p:txBody>
      </p:sp>
      <p:sp>
        <p:nvSpPr>
          <p:cNvPr id="15" name="Title 1"/>
          <p:cNvSpPr txBox="1">
            <a:spLocks/>
          </p:cNvSpPr>
          <p:nvPr/>
        </p:nvSpPr>
        <p:spPr>
          <a:xfrm>
            <a:off x="2871723" y="312107"/>
            <a:ext cx="3384376" cy="498360"/>
          </a:xfrm>
          <a:prstGeom prst="rect">
            <a:avLst/>
          </a:prstGeom>
          <a:solidFill>
            <a:schemeClr val="bg1">
              <a:alpha val="60000"/>
            </a:schemeClr>
          </a:solidFill>
        </p:spPr>
        <p:txBody>
          <a:bodyPr>
            <a:normAutofit fontScale="77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CA" sz="4000" dirty="0" smtClean="0"/>
              <a:t>The “Karate Chop”</a:t>
            </a:r>
            <a:endParaRPr lang="en-CA" sz="4000" dirty="0"/>
          </a:p>
        </p:txBody>
      </p:sp>
      <p:sp>
        <p:nvSpPr>
          <p:cNvPr id="4" name="TextBox 3"/>
          <p:cNvSpPr txBox="1"/>
          <p:nvPr/>
        </p:nvSpPr>
        <p:spPr>
          <a:xfrm rot="20414773">
            <a:off x="432768" y="696443"/>
            <a:ext cx="864096" cy="369332"/>
          </a:xfrm>
          <a:prstGeom prst="rect">
            <a:avLst/>
          </a:prstGeom>
          <a:noFill/>
        </p:spPr>
        <p:txBody>
          <a:bodyPr wrap="square" rtlCol="0">
            <a:spAutoFit/>
          </a:bodyPr>
          <a:lstStyle/>
          <a:p>
            <a:r>
              <a:rPr lang="en-US" i="1" dirty="0" smtClean="0"/>
              <a:t>Before</a:t>
            </a:r>
            <a:endParaRPr lang="en-US" i="1" dirty="0"/>
          </a:p>
        </p:txBody>
      </p:sp>
      <p:sp>
        <p:nvSpPr>
          <p:cNvPr id="5" name="TextBox 4"/>
          <p:cNvSpPr txBox="1"/>
          <p:nvPr/>
        </p:nvSpPr>
        <p:spPr>
          <a:xfrm rot="1340736">
            <a:off x="8131931" y="738206"/>
            <a:ext cx="792088" cy="369332"/>
          </a:xfrm>
          <a:prstGeom prst="rect">
            <a:avLst/>
          </a:prstGeom>
          <a:noFill/>
        </p:spPr>
        <p:txBody>
          <a:bodyPr wrap="square" rtlCol="0">
            <a:spAutoFit/>
          </a:bodyPr>
          <a:lstStyle/>
          <a:p>
            <a:r>
              <a:rPr lang="en-US" i="1" dirty="0" smtClean="0"/>
              <a:t>After</a:t>
            </a:r>
            <a:endParaRPr lang="en-US" i="1" dirty="0"/>
          </a:p>
        </p:txBody>
      </p:sp>
      <p:pic>
        <p:nvPicPr>
          <p:cNvPr id="18" name="Picture 17"/>
          <p:cNvPicPr>
            <a:picLocks noChangeAspect="1"/>
          </p:cNvPicPr>
          <p:nvPr/>
        </p:nvPicPr>
        <p:blipFill>
          <a:blip r:embed="rId3"/>
          <a:stretch>
            <a:fillRect/>
          </a:stretch>
        </p:blipFill>
        <p:spPr>
          <a:xfrm>
            <a:off x="116300" y="1226104"/>
            <a:ext cx="4383692" cy="3558739"/>
          </a:xfrm>
          <a:prstGeom prst="rect">
            <a:avLst/>
          </a:prstGeom>
        </p:spPr>
      </p:pic>
      <p:sp>
        <p:nvSpPr>
          <p:cNvPr id="2" name="Oval 1"/>
          <p:cNvSpPr/>
          <p:nvPr/>
        </p:nvSpPr>
        <p:spPr>
          <a:xfrm>
            <a:off x="80884" y="2392208"/>
            <a:ext cx="1584176" cy="298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2894211" y="4570951"/>
            <a:ext cx="1693679" cy="298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5-Point Star 12"/>
          <p:cNvSpPr/>
          <p:nvPr/>
        </p:nvSpPr>
        <p:spPr>
          <a:xfrm rot="20462081">
            <a:off x="173088" y="325341"/>
            <a:ext cx="1296144" cy="113952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4575412" y="1233897"/>
            <a:ext cx="4350416" cy="3563255"/>
          </a:xfrm>
          <a:prstGeom prst="rect">
            <a:avLst/>
          </a:prstGeom>
        </p:spPr>
      </p:pic>
      <p:sp>
        <p:nvSpPr>
          <p:cNvPr id="10" name="Oval 9"/>
          <p:cNvSpPr/>
          <p:nvPr/>
        </p:nvSpPr>
        <p:spPr>
          <a:xfrm>
            <a:off x="4580250" y="2392209"/>
            <a:ext cx="1772161" cy="298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7160849" y="4555441"/>
            <a:ext cx="1858413" cy="2984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5-Point Star 16"/>
          <p:cNvSpPr/>
          <p:nvPr/>
        </p:nvSpPr>
        <p:spPr>
          <a:xfrm rot="1321230">
            <a:off x="7825115" y="353111"/>
            <a:ext cx="1296144" cy="1139521"/>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6053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620688"/>
            <a:ext cx="8496944" cy="576064"/>
          </a:xfrm>
        </p:spPr>
        <p:txBody>
          <a:bodyPr>
            <a:normAutofit/>
          </a:bodyPr>
          <a:lstStyle/>
          <a:p>
            <a:pPr algn="ctr"/>
            <a:r>
              <a:rPr lang="en-CA" sz="3200" dirty="0" smtClean="0"/>
              <a:t>When NOT to use the Volume Field – continued</a:t>
            </a:r>
            <a:endParaRPr lang="en-CA"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44824"/>
            <a:ext cx="4990263" cy="3528392"/>
          </a:xfrm>
        </p:spPr>
      </p:pic>
      <p:sp>
        <p:nvSpPr>
          <p:cNvPr id="4" name="Slide Number Placeholder 3"/>
          <p:cNvSpPr>
            <a:spLocks noGrp="1"/>
          </p:cNvSpPr>
          <p:nvPr>
            <p:ph type="sldNum" sz="quarter" idx="12"/>
          </p:nvPr>
        </p:nvSpPr>
        <p:spPr/>
        <p:txBody>
          <a:bodyPr/>
          <a:lstStyle/>
          <a:p>
            <a:fld id="{59DE6EB8-52AB-45EA-A660-3E1EBFA72987}" type="slidenum">
              <a:rPr lang="en-US" smtClean="0"/>
              <a:t>80</a:t>
            </a:fld>
            <a:endParaRPr lang="en-US"/>
          </a:p>
        </p:txBody>
      </p:sp>
      <p:sp>
        <p:nvSpPr>
          <p:cNvPr id="6" name="TextBox 5"/>
          <p:cNvSpPr txBox="1"/>
          <p:nvPr/>
        </p:nvSpPr>
        <p:spPr>
          <a:xfrm>
            <a:off x="5292081" y="1268760"/>
            <a:ext cx="3528391" cy="5078313"/>
          </a:xfrm>
          <a:prstGeom prst="rect">
            <a:avLst/>
          </a:prstGeom>
          <a:noFill/>
        </p:spPr>
        <p:txBody>
          <a:bodyPr wrap="square" rtlCol="0">
            <a:spAutoFit/>
          </a:bodyPr>
          <a:lstStyle/>
          <a:p>
            <a:r>
              <a:rPr lang="en-CA" dirty="0" smtClean="0"/>
              <a:t>This </a:t>
            </a:r>
            <a:r>
              <a:rPr lang="en-CA" dirty="0"/>
              <a:t>is </a:t>
            </a:r>
            <a:r>
              <a:rPr lang="en-CA" dirty="0" smtClean="0"/>
              <a:t>the first </a:t>
            </a:r>
            <a:r>
              <a:rPr lang="en-CA" dirty="0"/>
              <a:t>book in a </a:t>
            </a:r>
            <a:r>
              <a:rPr lang="en-CA" dirty="0" smtClean="0"/>
              <a:t>series.  It is tempting to put volume data in the volume field because the number one is printed on the cover and “Volume 1” is printed at the head of the “Table of Contents”.</a:t>
            </a:r>
          </a:p>
          <a:p>
            <a:endParaRPr lang="en-CA" dirty="0"/>
          </a:p>
          <a:p>
            <a:r>
              <a:rPr lang="en-CA" dirty="0" smtClean="0"/>
              <a:t>BUT – ask the question…</a:t>
            </a:r>
          </a:p>
          <a:p>
            <a:r>
              <a:rPr lang="en-CA" dirty="0" smtClean="0"/>
              <a:t> </a:t>
            </a:r>
          </a:p>
          <a:p>
            <a:r>
              <a:rPr lang="en-CA" dirty="0" smtClean="0"/>
              <a:t>“Are </a:t>
            </a:r>
            <a:r>
              <a:rPr lang="en-CA" i="1" dirty="0" smtClean="0"/>
              <a:t>different</a:t>
            </a:r>
            <a:r>
              <a:rPr lang="en-CA" dirty="0" smtClean="0"/>
              <a:t> volumes attached to the </a:t>
            </a:r>
            <a:r>
              <a:rPr lang="en-CA" i="1" dirty="0" smtClean="0"/>
              <a:t>same</a:t>
            </a:r>
            <a:r>
              <a:rPr lang="en-CA" dirty="0" smtClean="0"/>
              <a:t> Bib Record?” (Will all 15 volumes in the series be on the same Bib?)…NO!  Therefore the Volume field remains blank.</a:t>
            </a:r>
          </a:p>
          <a:p>
            <a:endParaRPr lang="en-CA" dirty="0"/>
          </a:p>
          <a:p>
            <a:r>
              <a:rPr lang="en-CA" dirty="0" smtClean="0"/>
              <a:t>Check the Bib record for confirmation… (next slide)</a:t>
            </a:r>
            <a:endParaRPr lang="en-CA" dirty="0"/>
          </a:p>
        </p:txBody>
      </p:sp>
      <p:cxnSp>
        <p:nvCxnSpPr>
          <p:cNvPr id="7" name="Straight Arrow Connector 6"/>
          <p:cNvCxnSpPr/>
          <p:nvPr/>
        </p:nvCxnSpPr>
        <p:spPr>
          <a:xfrm flipH="1">
            <a:off x="2339752" y="2636912"/>
            <a:ext cx="4248472"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0478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532399"/>
            <a:ext cx="5228998" cy="3840817"/>
          </a:xfrm>
          <a:prstGeom prst="rect">
            <a:avLst/>
          </a:prstGeom>
          <a:ln>
            <a:solidFill>
              <a:schemeClr val="accent1">
                <a:shade val="50000"/>
              </a:schemeClr>
            </a:solidFill>
          </a:ln>
        </p:spPr>
      </p:pic>
      <p:sp>
        <p:nvSpPr>
          <p:cNvPr id="2" name="Title 1"/>
          <p:cNvSpPr>
            <a:spLocks noGrp="1"/>
          </p:cNvSpPr>
          <p:nvPr>
            <p:ph type="title"/>
          </p:nvPr>
        </p:nvSpPr>
        <p:spPr>
          <a:xfrm>
            <a:off x="381600" y="547200"/>
            <a:ext cx="8496944" cy="648000"/>
          </a:xfrm>
        </p:spPr>
        <p:txBody>
          <a:bodyPr>
            <a:normAutofit/>
          </a:bodyPr>
          <a:lstStyle/>
          <a:p>
            <a:pPr algn="ctr"/>
            <a:r>
              <a:rPr lang="en-CA" sz="3200" dirty="0"/>
              <a:t>When NOT to use the Volume Field – </a:t>
            </a:r>
            <a:r>
              <a:rPr lang="en-CA" sz="3200" dirty="0" smtClean="0"/>
              <a:t>continued</a:t>
            </a:r>
            <a:endParaRPr lang="en-CA" sz="32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7785" y="2433464"/>
            <a:ext cx="1459461" cy="1031919"/>
          </a:xfrm>
        </p:spPr>
      </p:pic>
      <p:sp>
        <p:nvSpPr>
          <p:cNvPr id="4" name="Slide Number Placeholder 3"/>
          <p:cNvSpPr>
            <a:spLocks noGrp="1"/>
          </p:cNvSpPr>
          <p:nvPr>
            <p:ph type="sldNum" sz="quarter" idx="12"/>
          </p:nvPr>
        </p:nvSpPr>
        <p:spPr/>
        <p:txBody>
          <a:bodyPr/>
          <a:lstStyle/>
          <a:p>
            <a:fld id="{59DE6EB8-52AB-45EA-A660-3E1EBFA72987}" type="slidenum">
              <a:rPr lang="en-US" smtClean="0"/>
              <a:t>81</a:t>
            </a:fld>
            <a:endParaRPr lang="en-US"/>
          </a:p>
        </p:txBody>
      </p:sp>
      <p:sp>
        <p:nvSpPr>
          <p:cNvPr id="3" name="TextBox 2"/>
          <p:cNvSpPr txBox="1"/>
          <p:nvPr/>
        </p:nvSpPr>
        <p:spPr>
          <a:xfrm>
            <a:off x="5508104" y="1340768"/>
            <a:ext cx="3534515" cy="5463034"/>
          </a:xfrm>
          <a:prstGeom prst="rect">
            <a:avLst/>
          </a:prstGeom>
          <a:noFill/>
        </p:spPr>
        <p:txBody>
          <a:bodyPr wrap="square" rtlCol="0">
            <a:spAutoFit/>
          </a:bodyPr>
          <a:lstStyle/>
          <a:p>
            <a:r>
              <a:rPr lang="en-CA" sz="1700" dirty="0" smtClean="0"/>
              <a:t>Read the “a” subfield of the 300 (description) tag of the Bib record.  If the Bib record has the number of pages noted here, the volume field should be left blank.  If it has volume notation (“v.”) the volume field </a:t>
            </a:r>
            <a:r>
              <a:rPr lang="en-CA" sz="1700" i="1" dirty="0" smtClean="0"/>
              <a:t>may</a:t>
            </a:r>
            <a:r>
              <a:rPr lang="en-CA" sz="1700" dirty="0" smtClean="0"/>
              <a:t> require volume data.</a:t>
            </a:r>
          </a:p>
          <a:p>
            <a:endParaRPr lang="en-CA" sz="1700" dirty="0"/>
          </a:p>
          <a:p>
            <a:r>
              <a:rPr lang="en-CA" sz="1700" dirty="0" smtClean="0"/>
              <a:t>Question: Is the “a” subfield:</a:t>
            </a:r>
          </a:p>
          <a:p>
            <a:pPr marL="742950" lvl="1" indent="-285750">
              <a:buFont typeface="Arial" pitchFamily="34" charset="0"/>
              <a:buChar char="•"/>
            </a:pPr>
            <a:r>
              <a:rPr lang="en-CA" sz="1700" dirty="0" smtClean="0"/>
              <a:t>a pagination statement?</a:t>
            </a:r>
          </a:p>
          <a:p>
            <a:pPr marL="742950" lvl="1" indent="-285750">
              <a:buFont typeface="Arial" pitchFamily="34" charset="0"/>
              <a:buChar char="•"/>
            </a:pPr>
            <a:r>
              <a:rPr lang="en-CA" sz="1700" dirty="0" smtClean="0"/>
              <a:t>a volume statement? </a:t>
            </a:r>
          </a:p>
          <a:p>
            <a:endParaRPr lang="en-CA" dirty="0" smtClean="0"/>
          </a:p>
          <a:p>
            <a:r>
              <a:rPr lang="en-CA" dirty="0" smtClean="0"/>
              <a:t>Answer: “192 </a:t>
            </a:r>
            <a:r>
              <a:rPr lang="en-CA" u="sng" dirty="0" smtClean="0"/>
              <a:t>pages</a:t>
            </a:r>
            <a:r>
              <a:rPr lang="en-CA" dirty="0" smtClean="0"/>
              <a:t>”, therefore the </a:t>
            </a:r>
            <a:r>
              <a:rPr lang="en-CA" dirty="0"/>
              <a:t>volume field of the item record stays </a:t>
            </a:r>
            <a:r>
              <a:rPr lang="en-CA" b="1" dirty="0"/>
              <a:t>BLANK</a:t>
            </a:r>
            <a:r>
              <a:rPr lang="en-CA" dirty="0"/>
              <a:t>.  </a:t>
            </a:r>
            <a:endParaRPr lang="en-CA" dirty="0" smtClean="0"/>
          </a:p>
          <a:p>
            <a:endParaRPr lang="en-CA" dirty="0"/>
          </a:p>
          <a:p>
            <a:pPr algn="ctr"/>
            <a:r>
              <a:rPr lang="en-CA" i="1" dirty="0" smtClean="0"/>
              <a:t>Put </a:t>
            </a:r>
            <a:r>
              <a:rPr lang="en-CA" i="1" dirty="0"/>
              <a:t>the </a:t>
            </a:r>
            <a:r>
              <a:rPr lang="en-CA" i="1" dirty="0" smtClean="0"/>
              <a:t>series number </a:t>
            </a:r>
            <a:r>
              <a:rPr lang="en-CA" i="1" dirty="0"/>
              <a:t>in the suffix field if you want it to be a part of the call number.</a:t>
            </a:r>
          </a:p>
          <a:p>
            <a:pPr marL="285750" indent="-285750">
              <a:buFont typeface="Arial" pitchFamily="34" charset="0"/>
              <a:buChar char="•"/>
            </a:pPr>
            <a:endParaRPr lang="en-CA" dirty="0"/>
          </a:p>
        </p:txBody>
      </p:sp>
      <p:sp>
        <p:nvSpPr>
          <p:cNvPr id="8" name="Oval 7"/>
          <p:cNvSpPr/>
          <p:nvPr/>
        </p:nvSpPr>
        <p:spPr>
          <a:xfrm>
            <a:off x="395536" y="3826413"/>
            <a:ext cx="208823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179513" y="5733256"/>
            <a:ext cx="5228998" cy="369332"/>
          </a:xfrm>
          <a:prstGeom prst="rect">
            <a:avLst/>
          </a:prstGeom>
          <a:noFill/>
          <a:ln>
            <a:solidFill>
              <a:schemeClr val="accent1">
                <a:shade val="50000"/>
              </a:schemeClr>
            </a:solidFill>
          </a:ln>
        </p:spPr>
        <p:txBody>
          <a:bodyPr wrap="square" rtlCol="0">
            <a:spAutoFit/>
          </a:bodyPr>
          <a:lstStyle/>
          <a:p>
            <a:pPr algn="ctr"/>
            <a:r>
              <a:rPr lang="en-CA" dirty="0" smtClean="0"/>
              <a:t>Volume 2 of this series will have its own Bib record.</a:t>
            </a:r>
            <a:endParaRPr lang="en-CA" dirty="0"/>
          </a:p>
        </p:txBody>
      </p:sp>
    </p:spTree>
    <p:extLst>
      <p:ext uri="{BB962C8B-B14F-4D97-AF65-F5344CB8AC3E}">
        <p14:creationId xmlns:p14="http://schemas.microsoft.com/office/powerpoint/2010/main" val="41996862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00" y="548680"/>
            <a:ext cx="8496944" cy="648072"/>
          </a:xfrm>
        </p:spPr>
        <p:txBody>
          <a:bodyPr>
            <a:noAutofit/>
          </a:bodyPr>
          <a:lstStyle/>
          <a:p>
            <a:pPr algn="ctr"/>
            <a:r>
              <a:rPr lang="en-CA" sz="3200" dirty="0"/>
              <a:t>When NOT to use the Volume Field – </a:t>
            </a:r>
            <a:r>
              <a:rPr lang="en-CA" sz="3200" dirty="0" smtClean="0"/>
              <a:t>continued</a:t>
            </a:r>
            <a:endParaRPr lang="en-CA" sz="3200" dirty="0"/>
          </a:p>
        </p:txBody>
      </p:sp>
      <p:sp>
        <p:nvSpPr>
          <p:cNvPr id="4" name="Slide Number Placeholder 3"/>
          <p:cNvSpPr>
            <a:spLocks noGrp="1"/>
          </p:cNvSpPr>
          <p:nvPr>
            <p:ph type="sldNum" sz="quarter" idx="12"/>
          </p:nvPr>
        </p:nvSpPr>
        <p:spPr/>
        <p:txBody>
          <a:bodyPr/>
          <a:lstStyle/>
          <a:p>
            <a:fld id="{59DE6EB8-52AB-45EA-A660-3E1EBFA72987}" type="slidenum">
              <a:rPr lang="en-US" smtClean="0"/>
              <a:t>82</a:t>
            </a:fld>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556792"/>
            <a:ext cx="5097562" cy="5199986"/>
          </a:xfrm>
          <a:prstGeom prst="rect">
            <a:avLst/>
          </a:prstGeom>
          <a:ln>
            <a:solidFill>
              <a:schemeClr val="accent1"/>
            </a:solidFill>
          </a:ln>
        </p:spPr>
      </p:pic>
      <p:sp>
        <p:nvSpPr>
          <p:cNvPr id="13" name="TextBox 12"/>
          <p:cNvSpPr txBox="1"/>
          <p:nvPr/>
        </p:nvSpPr>
        <p:spPr>
          <a:xfrm>
            <a:off x="166954" y="1657831"/>
            <a:ext cx="3180909" cy="4524315"/>
          </a:xfrm>
          <a:prstGeom prst="rect">
            <a:avLst/>
          </a:prstGeom>
          <a:noFill/>
        </p:spPr>
        <p:txBody>
          <a:bodyPr wrap="square" rtlCol="0">
            <a:spAutoFit/>
          </a:bodyPr>
          <a:lstStyle/>
          <a:p>
            <a:r>
              <a:rPr lang="en-CA" dirty="0" smtClean="0"/>
              <a:t>Some books have no page numbers and the 300 tag line contains a “v. statement”: </a:t>
            </a:r>
          </a:p>
          <a:p>
            <a:r>
              <a:rPr lang="en-CA" dirty="0" smtClean="0"/>
              <a:t>“1 v. (</a:t>
            </a:r>
            <a:r>
              <a:rPr lang="en-CA" dirty="0" smtClean="0">
                <a:solidFill>
                  <a:srgbClr val="C00000"/>
                </a:solidFill>
              </a:rPr>
              <a:t>unpaged</a:t>
            </a:r>
            <a:r>
              <a:rPr lang="en-CA" dirty="0" smtClean="0"/>
              <a:t>)”.</a:t>
            </a:r>
          </a:p>
          <a:p>
            <a:endParaRPr lang="en-CA" dirty="0"/>
          </a:p>
          <a:p>
            <a:r>
              <a:rPr lang="en-CA" dirty="0" smtClean="0"/>
              <a:t>This means that there are no page numbers printed on the book.</a:t>
            </a:r>
          </a:p>
          <a:p>
            <a:endParaRPr lang="en-CA" dirty="0"/>
          </a:p>
          <a:p>
            <a:r>
              <a:rPr lang="en-CA" dirty="0" smtClean="0"/>
              <a:t>Other  counting books by Jennifer Adams  will have their own Bib records.  </a:t>
            </a:r>
          </a:p>
          <a:p>
            <a:endParaRPr lang="en-CA" dirty="0"/>
          </a:p>
          <a:p>
            <a:r>
              <a:rPr lang="en-CA" b="1" i="1" dirty="0"/>
              <a:t>NO volume field data is required.</a:t>
            </a:r>
          </a:p>
          <a:p>
            <a:endParaRPr lang="en-CA"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125" y="4797152"/>
            <a:ext cx="1566955" cy="1842319"/>
          </a:xfrm>
          <a:prstGeom prst="rect">
            <a:avLst/>
          </a:prstGeom>
          <a:ln>
            <a:solidFill>
              <a:schemeClr val="accent1"/>
            </a:solidFill>
          </a:ln>
        </p:spPr>
      </p:pic>
      <p:sp>
        <p:nvSpPr>
          <p:cNvPr id="16" name="Oval 15"/>
          <p:cNvSpPr/>
          <p:nvPr/>
        </p:nvSpPr>
        <p:spPr>
          <a:xfrm>
            <a:off x="3779912" y="4797152"/>
            <a:ext cx="194421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663125" y="5990121"/>
            <a:ext cx="1566956"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50" name="Picture 2" descr="Stock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8590" y="2780928"/>
            <a:ext cx="1680121" cy="167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423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864096"/>
          </a:xfrm>
        </p:spPr>
        <p:txBody>
          <a:bodyPr>
            <a:normAutofit/>
          </a:bodyPr>
          <a:lstStyle/>
          <a:p>
            <a:pPr algn="ctr"/>
            <a:r>
              <a:rPr lang="en-CA" sz="4400" dirty="0" smtClean="0"/>
              <a:t>Volume Field Decision Making</a:t>
            </a:r>
            <a:endParaRPr lang="en-CA" sz="4400" dirty="0"/>
          </a:p>
        </p:txBody>
      </p:sp>
      <p:sp>
        <p:nvSpPr>
          <p:cNvPr id="4" name="Slide Number Placeholder 3"/>
          <p:cNvSpPr>
            <a:spLocks noGrp="1"/>
          </p:cNvSpPr>
          <p:nvPr>
            <p:ph type="sldNum" sz="quarter" idx="12"/>
          </p:nvPr>
        </p:nvSpPr>
        <p:spPr/>
        <p:txBody>
          <a:bodyPr/>
          <a:lstStyle/>
          <a:p>
            <a:fld id="{59DE6EB8-52AB-45EA-A660-3E1EBFA72987}" type="slidenum">
              <a:rPr lang="en-US" smtClean="0"/>
              <a:t>83</a:t>
            </a:fld>
            <a:endParaRPr lang="en-US"/>
          </a:p>
        </p:txBody>
      </p:sp>
      <p:sp>
        <p:nvSpPr>
          <p:cNvPr id="5" name="Content Placeholder 4"/>
          <p:cNvSpPr>
            <a:spLocks noGrp="1"/>
          </p:cNvSpPr>
          <p:nvPr>
            <p:ph idx="1"/>
          </p:nvPr>
        </p:nvSpPr>
        <p:spPr/>
        <p:txBody>
          <a:bodyPr>
            <a:normAutofit/>
          </a:bodyPr>
          <a:lstStyle/>
          <a:p>
            <a:r>
              <a:rPr lang="en-CA" dirty="0" smtClean="0"/>
              <a:t>Do </a:t>
            </a:r>
            <a:r>
              <a:rPr lang="en-CA" i="1" u="sng" dirty="0" smtClean="0"/>
              <a:t>not</a:t>
            </a:r>
            <a:r>
              <a:rPr lang="en-CA" dirty="0" smtClean="0"/>
              <a:t> rely on numbers in the title or on the cover.</a:t>
            </a:r>
          </a:p>
          <a:p>
            <a:r>
              <a:rPr lang="en-CA" dirty="0" smtClean="0"/>
              <a:t>Look at other item records attached to the same Bib – are other libraries using volume fields….BUT be cautious of others errors!</a:t>
            </a:r>
          </a:p>
          <a:p>
            <a:r>
              <a:rPr lang="en-CA" dirty="0"/>
              <a:t>R</a:t>
            </a:r>
            <a:r>
              <a:rPr lang="en-CA" dirty="0" smtClean="0"/>
              <a:t>ead the Bib record paying special attention to:</a:t>
            </a:r>
          </a:p>
          <a:p>
            <a:pPr lvl="1"/>
            <a:r>
              <a:rPr lang="en-CA" dirty="0" smtClean="0"/>
              <a:t>The 300 tag (description tag).  If the Bib record is full and complete, and there are no page numbers indicated, volume field data could be required.</a:t>
            </a:r>
          </a:p>
          <a:p>
            <a:r>
              <a:rPr lang="en-CA" b="1" dirty="0" smtClean="0"/>
              <a:t>If you still are uncertain, </a:t>
            </a:r>
            <a:r>
              <a:rPr lang="en-CA" b="1" dirty="0"/>
              <a:t>phone PLS headquarters or </a:t>
            </a:r>
            <a:r>
              <a:rPr lang="en-CA" b="1" dirty="0" smtClean="0"/>
              <a:t>send the item in for cataloguing.</a:t>
            </a:r>
            <a:endParaRPr lang="en-CA" b="1" dirty="0"/>
          </a:p>
          <a:p>
            <a:pPr marL="0" indent="0">
              <a:buNone/>
            </a:pPr>
            <a:endParaRPr lang="en-CA" dirty="0"/>
          </a:p>
        </p:txBody>
      </p:sp>
    </p:spTree>
    <p:extLst>
      <p:ext uri="{BB962C8B-B14F-4D97-AF65-F5344CB8AC3E}">
        <p14:creationId xmlns:p14="http://schemas.microsoft.com/office/powerpoint/2010/main" val="11292429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DE6EB8-52AB-45EA-A660-3E1EBFA72987}" type="slidenum">
              <a:rPr lang="en-US" smtClean="0"/>
              <a:t>84</a:t>
            </a:fld>
            <a:endParaRPr lang="en-US"/>
          </a:p>
        </p:txBody>
      </p:sp>
      <p:pic>
        <p:nvPicPr>
          <p:cNvPr id="6" name="Picture 5"/>
          <p:cNvPicPr>
            <a:picLocks noChangeAspect="1"/>
          </p:cNvPicPr>
          <p:nvPr/>
        </p:nvPicPr>
        <p:blipFill>
          <a:blip r:embed="rId2"/>
          <a:stretch>
            <a:fillRect/>
          </a:stretch>
        </p:blipFill>
        <p:spPr>
          <a:xfrm>
            <a:off x="755576" y="404664"/>
            <a:ext cx="7796754" cy="6035402"/>
          </a:xfrm>
          <a:prstGeom prst="rect">
            <a:avLst/>
          </a:prstGeom>
          <a:ln>
            <a:solidFill>
              <a:schemeClr val="tx1"/>
            </a:solidFill>
          </a:ln>
        </p:spPr>
      </p:pic>
    </p:spTree>
    <p:extLst>
      <p:ext uri="{BB962C8B-B14F-4D97-AF65-F5344CB8AC3E}">
        <p14:creationId xmlns:p14="http://schemas.microsoft.com/office/powerpoint/2010/main" val="6683346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2040256"/>
          </a:xfrm>
        </p:spPr>
        <p:txBody>
          <a:bodyPr/>
          <a:lstStyle/>
          <a:p>
            <a:pPr algn="ctr"/>
            <a:r>
              <a:rPr lang="en-CA" dirty="0" smtClean="0">
                <a:solidFill>
                  <a:srgbClr val="4DE1EA"/>
                </a:solidFill>
              </a:rPr>
              <a:t>Quiz</a:t>
            </a:r>
            <a:endParaRPr lang="en-CA" dirty="0">
              <a:solidFill>
                <a:srgbClr val="4DE1EA"/>
              </a:solidFill>
            </a:endParaRPr>
          </a:p>
        </p:txBody>
      </p:sp>
      <p:sp>
        <p:nvSpPr>
          <p:cNvPr id="4" name="Slide Number Placeholder 3"/>
          <p:cNvSpPr>
            <a:spLocks noGrp="1"/>
          </p:cNvSpPr>
          <p:nvPr>
            <p:ph type="sldNum" sz="quarter" idx="12"/>
          </p:nvPr>
        </p:nvSpPr>
        <p:spPr/>
        <p:txBody>
          <a:bodyPr/>
          <a:lstStyle/>
          <a:p>
            <a:fld id="{59DE6EB8-52AB-45EA-A660-3E1EBFA72987}" type="slidenum">
              <a:rPr lang="en-US" smtClean="0"/>
              <a:t>85</a:t>
            </a:fld>
            <a:endParaRPr lang="en-US"/>
          </a:p>
        </p:txBody>
      </p:sp>
    </p:spTree>
    <p:extLst>
      <p:ext uri="{BB962C8B-B14F-4D97-AF65-F5344CB8AC3E}">
        <p14:creationId xmlns:p14="http://schemas.microsoft.com/office/powerpoint/2010/main" val="225056203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280920" cy="2808312"/>
          </a:xfrm>
          <a:ln>
            <a:solidFill>
              <a:schemeClr val="accent1"/>
            </a:solidFill>
          </a:ln>
        </p:spPr>
        <p:txBody>
          <a:bodyPr>
            <a:normAutofit/>
          </a:bodyPr>
          <a:lstStyle/>
          <a:p>
            <a:pPr marL="457200" indent="-457200">
              <a:buAutoNum type="arabicPeriod"/>
            </a:pPr>
            <a:r>
              <a:rPr lang="en-CA" sz="2400" dirty="0" smtClean="0"/>
              <a:t>You want to circulate Season 2 of a television series </a:t>
            </a:r>
          </a:p>
          <a:p>
            <a:pPr marL="0" indent="0">
              <a:buNone/>
            </a:pPr>
            <a:r>
              <a:rPr lang="en-CA" sz="2400" dirty="0"/>
              <a:t>	</a:t>
            </a:r>
            <a:r>
              <a:rPr lang="en-CA" sz="2400" dirty="0" smtClean="0"/>
              <a:t>(5 videodiscs) with all the pieces in one case.  </a:t>
            </a:r>
          </a:p>
          <a:p>
            <a:pPr marL="822960" lvl="1" indent="-457200">
              <a:buFont typeface="+mj-lt"/>
              <a:buAutoNum type="alphaLcParenR"/>
            </a:pPr>
            <a:r>
              <a:rPr lang="en-CA" sz="2200" dirty="0" smtClean="0"/>
              <a:t>Another library is circulating all the episodes in separate cases.  What information would you enter into the volume field of your item record?  </a:t>
            </a:r>
          </a:p>
          <a:p>
            <a:pPr marL="822960" lvl="1" indent="-457200">
              <a:buFont typeface="+mj-lt"/>
              <a:buAutoNum type="alphaLcParenR"/>
            </a:pPr>
            <a:r>
              <a:rPr lang="en-CA" sz="2200" dirty="0" smtClean="0"/>
              <a:t>What would you enter in the volume field if all the other libraries were circulating the season as a set in one case?</a:t>
            </a:r>
            <a:endParaRPr lang="en-CA" sz="2200" dirty="0"/>
          </a:p>
        </p:txBody>
      </p:sp>
      <p:sp>
        <p:nvSpPr>
          <p:cNvPr id="7" name="Slide Number Placeholder 6"/>
          <p:cNvSpPr>
            <a:spLocks noGrp="1"/>
          </p:cNvSpPr>
          <p:nvPr>
            <p:ph type="sldNum" sz="quarter" idx="12"/>
          </p:nvPr>
        </p:nvSpPr>
        <p:spPr/>
        <p:txBody>
          <a:bodyPr/>
          <a:lstStyle/>
          <a:p>
            <a:fld id="{59DE6EB8-52AB-45EA-A660-3E1EBFA72987}" type="slidenum">
              <a:rPr lang="en-US" smtClean="0"/>
              <a:t>86</a:t>
            </a:fld>
            <a:endParaRPr lang="en-US"/>
          </a:p>
        </p:txBody>
      </p:sp>
    </p:spTree>
    <p:extLst>
      <p:ext uri="{BB962C8B-B14F-4D97-AF65-F5344CB8AC3E}">
        <p14:creationId xmlns:p14="http://schemas.microsoft.com/office/powerpoint/2010/main" val="2085442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496944" cy="3096344"/>
          </a:xfrm>
          <a:ln>
            <a:solidFill>
              <a:schemeClr val="accent1"/>
            </a:solidFill>
          </a:ln>
        </p:spPr>
        <p:txBody>
          <a:bodyPr>
            <a:noAutofit/>
          </a:bodyPr>
          <a:lstStyle/>
          <a:p>
            <a:pPr marL="0" indent="0">
              <a:buNone/>
            </a:pPr>
            <a:r>
              <a:rPr lang="en-CA" sz="2400" dirty="0" smtClean="0"/>
              <a:t>2. You have received a donation of volumes 1-4 of The Junior Encyclopedia of Canada (Bib control # 271779).  How many item records would you create to link all four items to the Bib record?  List the volume information for the item record(s) you create.</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87</a:t>
            </a:fld>
            <a:endParaRPr lang="en-US"/>
          </a:p>
        </p:txBody>
      </p:sp>
    </p:spTree>
    <p:extLst>
      <p:ext uri="{BB962C8B-B14F-4D97-AF65-F5344CB8AC3E}">
        <p14:creationId xmlns:p14="http://schemas.microsoft.com/office/powerpoint/2010/main" val="87510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1691680" y="2060848"/>
            <a:ext cx="6233120" cy="1872208"/>
          </a:xfrm>
          <a:ln>
            <a:solidFill>
              <a:schemeClr val="accent1"/>
            </a:solidFill>
          </a:ln>
        </p:spPr>
        <p:txBody>
          <a:bodyPr>
            <a:normAutofit/>
          </a:bodyPr>
          <a:lstStyle/>
          <a:p>
            <a:pPr marL="0" indent="0">
              <a:buNone/>
            </a:pPr>
            <a:r>
              <a:rPr lang="en-CA" sz="2400" dirty="0" smtClean="0"/>
              <a:t>3. Decide the correct volume information for “Guinness Book of World Records, 2018”, published in 2017.</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88</a:t>
            </a:fld>
            <a:endParaRPr lang="en-US"/>
          </a:p>
        </p:txBody>
      </p:sp>
    </p:spTree>
    <p:extLst>
      <p:ext uri="{BB962C8B-B14F-4D97-AF65-F5344CB8AC3E}">
        <p14:creationId xmlns:p14="http://schemas.microsoft.com/office/powerpoint/2010/main" val="1609606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1187624" y="2060848"/>
            <a:ext cx="6737176" cy="1872208"/>
          </a:xfrm>
          <a:ln>
            <a:solidFill>
              <a:schemeClr val="accent1"/>
            </a:solidFill>
          </a:ln>
        </p:spPr>
        <p:txBody>
          <a:bodyPr>
            <a:normAutofit/>
          </a:bodyPr>
          <a:lstStyle/>
          <a:p>
            <a:pPr marL="0" indent="0">
              <a:buNone/>
            </a:pPr>
            <a:r>
              <a:rPr lang="en-CA" sz="2400" dirty="0" smtClean="0"/>
              <a:t>4. Decide the correct volume information for “Hockey Superstars 2017-2018”,  Bib Control #113072.</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89</a:t>
            </a:fld>
            <a:endParaRPr lang="en-US"/>
          </a:p>
        </p:txBody>
      </p:sp>
    </p:spTree>
    <p:extLst>
      <p:ext uri="{BB962C8B-B14F-4D97-AF65-F5344CB8AC3E}">
        <p14:creationId xmlns:p14="http://schemas.microsoft.com/office/powerpoint/2010/main" val="243965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04088"/>
            <a:ext cx="8712968" cy="708688"/>
          </a:xfrm>
        </p:spPr>
        <p:txBody>
          <a:bodyPr>
            <a:normAutofit/>
          </a:bodyPr>
          <a:lstStyle/>
          <a:p>
            <a:pPr algn="ctr"/>
            <a:r>
              <a:rPr lang="en-CA" sz="4000" dirty="0" smtClean="0"/>
              <a:t>Multiple sort levels</a:t>
            </a:r>
            <a:endParaRPr lang="en-CA" sz="4000" dirty="0"/>
          </a:p>
        </p:txBody>
      </p:sp>
      <p:sp>
        <p:nvSpPr>
          <p:cNvPr id="3" name="Content Placeholder 2"/>
          <p:cNvSpPr>
            <a:spLocks noGrp="1"/>
          </p:cNvSpPr>
          <p:nvPr>
            <p:ph idx="1"/>
          </p:nvPr>
        </p:nvSpPr>
        <p:spPr>
          <a:xfrm>
            <a:off x="467544" y="1700808"/>
            <a:ext cx="8229600" cy="2952328"/>
          </a:xfrm>
        </p:spPr>
        <p:txBody>
          <a:bodyPr>
            <a:normAutofit/>
          </a:bodyPr>
          <a:lstStyle/>
          <a:p>
            <a:r>
              <a:rPr lang="en-CA" sz="2500" dirty="0" smtClean="0"/>
              <a:t>In the previous example, “Title” was clicked once,  to produce a sort of all the titles retrieved.  This is like a primary sort in a spreadsheet, and if there are multiple identical titles, may not be a </a:t>
            </a:r>
            <a:r>
              <a:rPr lang="en-CA" sz="2500" i="1" dirty="0" smtClean="0"/>
              <a:t>useful</a:t>
            </a:r>
            <a:r>
              <a:rPr lang="en-CA" sz="2500" dirty="0" smtClean="0"/>
              <a:t> sort.</a:t>
            </a:r>
          </a:p>
          <a:p>
            <a:r>
              <a:rPr lang="en-CA" sz="2500" dirty="0" smtClean="0"/>
              <a:t>Choosing a second column to sort (i.e. Publishing date, format or author) before (or after) sorting by title, produces a “secondary sort”, which can be very useful! </a:t>
            </a:r>
          </a:p>
        </p:txBody>
      </p:sp>
      <p:sp>
        <p:nvSpPr>
          <p:cNvPr id="4" name="Slide Number Placeholder 3"/>
          <p:cNvSpPr>
            <a:spLocks noGrp="1"/>
          </p:cNvSpPr>
          <p:nvPr>
            <p:ph type="sldNum" sz="quarter" idx="12"/>
          </p:nvPr>
        </p:nvSpPr>
        <p:spPr/>
        <p:txBody>
          <a:bodyPr/>
          <a:lstStyle/>
          <a:p>
            <a:fld id="{59DE6EB8-52AB-45EA-A660-3E1EBFA72987}" type="slidenum">
              <a:rPr lang="en-US" smtClean="0"/>
              <a:t>9</a:t>
            </a:fld>
            <a:endParaRPr lang="en-US"/>
          </a:p>
        </p:txBody>
      </p:sp>
      <p:sp>
        <p:nvSpPr>
          <p:cNvPr id="5" name="TextBox 4"/>
          <p:cNvSpPr txBox="1"/>
          <p:nvPr/>
        </p:nvSpPr>
        <p:spPr>
          <a:xfrm>
            <a:off x="992355" y="4869160"/>
            <a:ext cx="7344816" cy="1200329"/>
          </a:xfrm>
          <a:prstGeom prst="rect">
            <a:avLst/>
          </a:prstGeom>
          <a:noFill/>
          <a:ln>
            <a:solidFill>
              <a:schemeClr val="accent1">
                <a:shade val="50000"/>
              </a:schemeClr>
            </a:solidFill>
          </a:ln>
        </p:spPr>
        <p:txBody>
          <a:bodyPr wrap="square" rtlCol="0">
            <a:spAutoFit/>
          </a:bodyPr>
          <a:lstStyle/>
          <a:p>
            <a:r>
              <a:rPr lang="en-CA" dirty="0"/>
              <a:t>Note:  Clicking </a:t>
            </a:r>
            <a:r>
              <a:rPr lang="en-CA" i="1" dirty="0"/>
              <a:t>once</a:t>
            </a:r>
            <a:r>
              <a:rPr lang="en-CA" dirty="0"/>
              <a:t> on a column title sorts the list from a to z (or lowest number to highest).  Clicking </a:t>
            </a:r>
            <a:r>
              <a:rPr lang="en-CA" i="1" dirty="0"/>
              <a:t>a second time </a:t>
            </a:r>
            <a:r>
              <a:rPr lang="en-CA" dirty="0"/>
              <a:t>on the same column title reverses the order (z to a or highest number to lowest). Clicking </a:t>
            </a:r>
            <a:r>
              <a:rPr lang="en-CA" i="1" dirty="0"/>
              <a:t>a third time </a:t>
            </a:r>
            <a:r>
              <a:rPr lang="en-CA" dirty="0"/>
              <a:t>on the same title, puts the order back to a to z (lowest # to highest).</a:t>
            </a:r>
          </a:p>
        </p:txBody>
      </p:sp>
    </p:spTree>
    <p:extLst>
      <p:ext uri="{BB962C8B-B14F-4D97-AF65-F5344CB8AC3E}">
        <p14:creationId xmlns:p14="http://schemas.microsoft.com/office/powerpoint/2010/main" val="27924517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827584" y="2060848"/>
            <a:ext cx="7169224" cy="1872208"/>
          </a:xfrm>
          <a:ln>
            <a:solidFill>
              <a:schemeClr val="accent1"/>
            </a:solidFill>
          </a:ln>
        </p:spPr>
        <p:txBody>
          <a:bodyPr>
            <a:normAutofit/>
          </a:bodyPr>
          <a:lstStyle/>
          <a:p>
            <a:pPr marL="0" indent="0">
              <a:buNone/>
            </a:pPr>
            <a:r>
              <a:rPr lang="en-CA" sz="2400" dirty="0" smtClean="0"/>
              <a:t>5. You purchased the Blu-ray/DVD combo pack: “Snow White and the Seven Dwarves” (Bib control number 1393670).  How do you proceed, in terms of Volume field content?</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90</a:t>
            </a:fld>
            <a:endParaRPr lang="en-US"/>
          </a:p>
        </p:txBody>
      </p:sp>
    </p:spTree>
    <p:extLst>
      <p:ext uri="{BB962C8B-B14F-4D97-AF65-F5344CB8AC3E}">
        <p14:creationId xmlns:p14="http://schemas.microsoft.com/office/powerpoint/2010/main" val="1738203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827584" y="2060848"/>
            <a:ext cx="7632848" cy="2232248"/>
          </a:xfrm>
          <a:ln>
            <a:solidFill>
              <a:schemeClr val="accent1"/>
            </a:solidFill>
          </a:ln>
        </p:spPr>
        <p:txBody>
          <a:bodyPr>
            <a:noAutofit/>
          </a:bodyPr>
          <a:lstStyle/>
          <a:p>
            <a:pPr marL="0" indent="0">
              <a:buNone/>
            </a:pPr>
            <a:r>
              <a:rPr lang="en-CA" sz="2400" dirty="0" smtClean="0"/>
              <a:t>6. You purchase a subscription to “Heritage Farm” (formerly Rural Roots magazine), and receive the your first issue (Spring,  2018).  Which Bib record number do you use to create an item record for this issue, and what volume field data do you enter?</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91</a:t>
            </a:fld>
            <a:endParaRPr lang="en-US"/>
          </a:p>
        </p:txBody>
      </p:sp>
    </p:spTree>
    <p:extLst>
      <p:ext uri="{BB962C8B-B14F-4D97-AF65-F5344CB8AC3E}">
        <p14:creationId xmlns:p14="http://schemas.microsoft.com/office/powerpoint/2010/main" val="345930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1115616" y="2060848"/>
            <a:ext cx="6624736" cy="1872208"/>
          </a:xfrm>
          <a:ln>
            <a:solidFill>
              <a:schemeClr val="accent1"/>
            </a:solidFill>
          </a:ln>
        </p:spPr>
        <p:txBody>
          <a:bodyPr>
            <a:normAutofit/>
          </a:bodyPr>
          <a:lstStyle/>
          <a:p>
            <a:pPr marL="0" indent="0">
              <a:buNone/>
            </a:pPr>
            <a:r>
              <a:rPr lang="en-CA" sz="2400" dirty="0" smtClean="0"/>
              <a:t>7. You are adding an item record to Bib # 877349, do you need to enter volume information in the volume field, and if so what will you enter?</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92</a:t>
            </a:fld>
            <a:endParaRPr lang="en-US"/>
          </a:p>
        </p:txBody>
      </p:sp>
    </p:spTree>
    <p:extLst>
      <p:ext uri="{BB962C8B-B14F-4D97-AF65-F5344CB8AC3E}">
        <p14:creationId xmlns:p14="http://schemas.microsoft.com/office/powerpoint/2010/main" val="19592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1259632" y="2132856"/>
            <a:ext cx="6192688" cy="1872208"/>
          </a:xfrm>
          <a:ln>
            <a:solidFill>
              <a:schemeClr val="accent1"/>
            </a:solidFill>
          </a:ln>
        </p:spPr>
        <p:txBody>
          <a:bodyPr>
            <a:normAutofit/>
          </a:bodyPr>
          <a:lstStyle/>
          <a:p>
            <a:pPr marL="0" indent="0">
              <a:buNone/>
            </a:pPr>
            <a:r>
              <a:rPr lang="en-CA" sz="2400" dirty="0" smtClean="0"/>
              <a:t>8. You are adding the June, 2018 issue of Clean Eating (magazine) to your library.  What is the correct volume information?</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93</a:t>
            </a:fld>
            <a:endParaRPr lang="en-US"/>
          </a:p>
        </p:txBody>
      </p:sp>
    </p:spTree>
    <p:extLst>
      <p:ext uri="{BB962C8B-B14F-4D97-AF65-F5344CB8AC3E}">
        <p14:creationId xmlns:p14="http://schemas.microsoft.com/office/powerpoint/2010/main" val="352526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827584" y="2060848"/>
            <a:ext cx="7632848" cy="1872208"/>
          </a:xfrm>
          <a:ln>
            <a:solidFill>
              <a:schemeClr val="accent1"/>
            </a:solidFill>
          </a:ln>
        </p:spPr>
        <p:txBody>
          <a:bodyPr>
            <a:normAutofit/>
          </a:bodyPr>
          <a:lstStyle/>
          <a:p>
            <a:pPr marL="0" indent="0">
              <a:buNone/>
            </a:pPr>
            <a:r>
              <a:rPr lang="en-CA" sz="2400" dirty="0" smtClean="0"/>
              <a:t>9. You received a donation of a two-volume set, that has a good Bib record, on the covers of which is entered, not volumes 1 &amp; 2, but parts 1 &amp; 2.  What will be the volume field information to circulate the items separately?</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94</a:t>
            </a:fld>
            <a:endParaRPr lang="en-US"/>
          </a:p>
        </p:txBody>
      </p:sp>
    </p:spTree>
    <p:extLst>
      <p:ext uri="{BB962C8B-B14F-4D97-AF65-F5344CB8AC3E}">
        <p14:creationId xmlns:p14="http://schemas.microsoft.com/office/powerpoint/2010/main" val="156953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7" name="Slide Number Placeholder 6"/>
          <p:cNvSpPr>
            <a:spLocks noGrp="1"/>
          </p:cNvSpPr>
          <p:nvPr>
            <p:ph type="sldNum" sz="quarter" idx="12"/>
          </p:nvPr>
        </p:nvSpPr>
        <p:spPr/>
        <p:txBody>
          <a:bodyPr/>
          <a:lstStyle/>
          <a:p>
            <a:fld id="{59DE6EB8-52AB-45EA-A660-3E1EBFA72987}" type="slidenum">
              <a:rPr lang="en-US" smtClean="0"/>
              <a:t>95</a:t>
            </a:fld>
            <a:endParaRPr lang="en-US"/>
          </a:p>
        </p:txBody>
      </p:sp>
      <p:sp>
        <p:nvSpPr>
          <p:cNvPr id="6" name="Content Placeholder 2"/>
          <p:cNvSpPr>
            <a:spLocks noGrp="1"/>
          </p:cNvSpPr>
          <p:nvPr>
            <p:ph sz="half" idx="1"/>
          </p:nvPr>
        </p:nvSpPr>
        <p:spPr>
          <a:xfrm>
            <a:off x="1115616" y="2060848"/>
            <a:ext cx="7128792" cy="3312368"/>
          </a:xfrm>
          <a:ln>
            <a:solidFill>
              <a:schemeClr val="accent1"/>
            </a:solidFill>
          </a:ln>
        </p:spPr>
        <p:txBody>
          <a:bodyPr>
            <a:normAutofit/>
          </a:bodyPr>
          <a:lstStyle/>
          <a:p>
            <a:pPr marL="0" indent="0">
              <a:buNone/>
            </a:pPr>
            <a:r>
              <a:rPr lang="en-CA" sz="2400" dirty="0" smtClean="0"/>
              <a:t>10. What is the correct volume field information for an item you are attaching to Bib record # 397274?</a:t>
            </a:r>
          </a:p>
          <a:p>
            <a:pPr marL="457200" indent="-457200">
              <a:buFont typeface="+mj-lt"/>
              <a:buAutoNum type="alphaLcParenR"/>
            </a:pPr>
            <a:r>
              <a:rPr lang="en-CA" sz="2400" dirty="0" smtClean="0"/>
              <a:t>Volume field should be empty</a:t>
            </a:r>
          </a:p>
          <a:p>
            <a:pPr marL="457200" indent="-457200">
              <a:buFont typeface="+mj-lt"/>
              <a:buAutoNum type="alphaLcParenR"/>
            </a:pPr>
            <a:r>
              <a:rPr lang="en-CA" sz="2400" dirty="0" smtClean="0"/>
              <a:t>v.2</a:t>
            </a:r>
          </a:p>
          <a:p>
            <a:pPr marL="457200" indent="-457200">
              <a:buFont typeface="+mj-lt"/>
              <a:buAutoNum type="alphaLcParenR"/>
            </a:pPr>
            <a:r>
              <a:rPr lang="en-CA" sz="2400" dirty="0" smtClean="0"/>
              <a:t>VOL2</a:t>
            </a:r>
          </a:p>
          <a:p>
            <a:pPr marL="457200" indent="-457200">
              <a:buFont typeface="+mj-lt"/>
              <a:buAutoNum type="alphaLcParenR"/>
            </a:pPr>
            <a:r>
              <a:rPr lang="en-CA" sz="2400" dirty="0" smtClean="0"/>
              <a:t>V.II</a:t>
            </a:r>
          </a:p>
          <a:p>
            <a:pPr marL="0" indent="0">
              <a:buNone/>
            </a:pPr>
            <a:endParaRPr lang="en-CA" sz="2400" dirty="0"/>
          </a:p>
        </p:txBody>
      </p:sp>
    </p:spTree>
    <p:extLst>
      <p:ext uri="{BB962C8B-B14F-4D97-AF65-F5344CB8AC3E}">
        <p14:creationId xmlns:p14="http://schemas.microsoft.com/office/powerpoint/2010/main" val="419641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352928" cy="1872208"/>
          </a:xfrm>
          <a:ln>
            <a:solidFill>
              <a:schemeClr val="accent1"/>
            </a:solidFill>
          </a:ln>
        </p:spPr>
        <p:txBody>
          <a:bodyPr>
            <a:normAutofit/>
          </a:bodyPr>
          <a:lstStyle/>
          <a:p>
            <a:pPr marL="0" indent="0">
              <a:buNone/>
            </a:pPr>
            <a:r>
              <a:rPr lang="en-CA" sz="2400" dirty="0" smtClean="0"/>
              <a:t>11. For People (magazine) published October 8, 2018, what should be entered in the volume field?</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96</a:t>
            </a:fld>
            <a:endParaRPr lang="en-US"/>
          </a:p>
        </p:txBody>
      </p:sp>
    </p:spTree>
    <p:extLst>
      <p:ext uri="{BB962C8B-B14F-4D97-AF65-F5344CB8AC3E}">
        <p14:creationId xmlns:p14="http://schemas.microsoft.com/office/powerpoint/2010/main" val="376607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352928" cy="1872208"/>
          </a:xfrm>
          <a:ln>
            <a:solidFill>
              <a:schemeClr val="accent1"/>
            </a:solidFill>
          </a:ln>
        </p:spPr>
        <p:txBody>
          <a:bodyPr>
            <a:normAutofit/>
          </a:bodyPr>
          <a:lstStyle/>
          <a:p>
            <a:pPr marL="0" indent="0">
              <a:buNone/>
            </a:pPr>
            <a:r>
              <a:rPr lang="en-CA" sz="2400" dirty="0" smtClean="0"/>
              <a:t>12. You have DVD cases in stock that will hold 2 DVDs.  A five disc set has just come back with the case broken.  How will you circulate the discs now?  Include volume information in your answer.</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97</a:t>
            </a:fld>
            <a:endParaRPr lang="en-US"/>
          </a:p>
        </p:txBody>
      </p:sp>
    </p:spTree>
    <p:extLst>
      <p:ext uri="{BB962C8B-B14F-4D97-AF65-F5344CB8AC3E}">
        <p14:creationId xmlns:p14="http://schemas.microsoft.com/office/powerpoint/2010/main" val="106851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496944" cy="1872208"/>
          </a:xfrm>
          <a:ln>
            <a:solidFill>
              <a:schemeClr val="accent1"/>
            </a:solidFill>
          </a:ln>
        </p:spPr>
        <p:txBody>
          <a:bodyPr>
            <a:normAutofit/>
          </a:bodyPr>
          <a:lstStyle/>
          <a:p>
            <a:pPr marL="0" indent="0">
              <a:buNone/>
            </a:pPr>
            <a:r>
              <a:rPr lang="en-CA" sz="2400" dirty="0" smtClean="0"/>
              <a:t>13. You purchased Season 1 of “The crown” and want to circulate each of the four discs separately.  What volume field entries do you use?</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98</a:t>
            </a:fld>
            <a:endParaRPr lang="en-US"/>
          </a:p>
        </p:txBody>
      </p:sp>
    </p:spTree>
    <p:extLst>
      <p:ext uri="{BB962C8B-B14F-4D97-AF65-F5344CB8AC3E}">
        <p14:creationId xmlns:p14="http://schemas.microsoft.com/office/powerpoint/2010/main" val="207544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8928992" cy="1296144"/>
          </a:xfrm>
        </p:spPr>
        <p:txBody>
          <a:bodyPr>
            <a:normAutofit/>
          </a:bodyPr>
          <a:lstStyle/>
          <a:p>
            <a:pPr algn="ctr"/>
            <a:r>
              <a:rPr lang="en-CA" sz="4000" dirty="0" smtClean="0"/>
              <a:t>Search in Polaris for the answers to this short quiz…</a:t>
            </a:r>
            <a:endParaRPr lang="en-CA" sz="4000" dirty="0"/>
          </a:p>
        </p:txBody>
      </p:sp>
      <p:sp>
        <p:nvSpPr>
          <p:cNvPr id="3" name="Content Placeholder 2"/>
          <p:cNvSpPr>
            <a:spLocks noGrp="1"/>
          </p:cNvSpPr>
          <p:nvPr>
            <p:ph sz="half" idx="1"/>
          </p:nvPr>
        </p:nvSpPr>
        <p:spPr>
          <a:xfrm>
            <a:off x="395536" y="2060848"/>
            <a:ext cx="8424936" cy="1872208"/>
          </a:xfrm>
          <a:ln>
            <a:solidFill>
              <a:schemeClr val="accent1"/>
            </a:solidFill>
          </a:ln>
        </p:spPr>
        <p:txBody>
          <a:bodyPr>
            <a:normAutofit/>
          </a:bodyPr>
          <a:lstStyle/>
          <a:p>
            <a:pPr marL="0" indent="0">
              <a:buNone/>
            </a:pPr>
            <a:r>
              <a:rPr lang="en-CA" sz="2400" dirty="0" smtClean="0"/>
              <a:t>14. What volume field entry do you create for your new issue of Our Canada(magazine) Issue: December 2018-January 2019?</a:t>
            </a:r>
            <a:endParaRPr lang="en-CA" sz="2400" dirty="0"/>
          </a:p>
        </p:txBody>
      </p:sp>
      <p:sp>
        <p:nvSpPr>
          <p:cNvPr id="7" name="Slide Number Placeholder 6"/>
          <p:cNvSpPr>
            <a:spLocks noGrp="1"/>
          </p:cNvSpPr>
          <p:nvPr>
            <p:ph type="sldNum" sz="quarter" idx="12"/>
          </p:nvPr>
        </p:nvSpPr>
        <p:spPr/>
        <p:txBody>
          <a:bodyPr/>
          <a:lstStyle/>
          <a:p>
            <a:fld id="{59DE6EB8-52AB-45EA-A660-3E1EBFA72987}" type="slidenum">
              <a:rPr lang="en-US" smtClean="0"/>
              <a:t>99</a:t>
            </a:fld>
            <a:endParaRPr lang="en-US"/>
          </a:p>
        </p:txBody>
      </p:sp>
    </p:spTree>
    <p:extLst>
      <p:ext uri="{BB962C8B-B14F-4D97-AF65-F5344CB8AC3E}">
        <p14:creationId xmlns:p14="http://schemas.microsoft.com/office/powerpoint/2010/main" val="1183164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7105</Words>
  <Application>Microsoft Office PowerPoint</Application>
  <PresentationFormat>On-screen Show (4:3)</PresentationFormat>
  <Paragraphs>688</Paragraphs>
  <Slides>100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Constantia</vt:lpstr>
      <vt:lpstr>Wingdings</vt:lpstr>
      <vt:lpstr>Wingdings 2</vt:lpstr>
      <vt:lpstr>Training</vt:lpstr>
      <vt:lpstr> Creating and Editing Item Records Part 2</vt:lpstr>
      <vt:lpstr>Table of Contents for Part 2</vt:lpstr>
      <vt:lpstr>Search Tips</vt:lpstr>
      <vt:lpstr>The “Karate Chop” (Ctrl+Shift+A)</vt:lpstr>
      <vt:lpstr>Bib Record Title Search  for Archie</vt:lpstr>
      <vt:lpstr>The “Karate Chop” = Ctrl+Shift+A</vt:lpstr>
      <vt:lpstr>PowerPoint Presentation</vt:lpstr>
      <vt:lpstr>PowerPoint Presentation</vt:lpstr>
      <vt:lpstr>Multiple sort levels</vt:lpstr>
      <vt:lpstr>PowerPoint Presentation</vt:lpstr>
      <vt:lpstr>PowerPoint Presentation</vt:lpstr>
      <vt:lpstr>“All keyword fields”</vt:lpstr>
      <vt:lpstr>PowerPoint Presentation</vt:lpstr>
      <vt:lpstr>PowerPoint Presentation</vt:lpstr>
      <vt:lpstr>PowerPoint Presentation</vt:lpstr>
      <vt:lpstr>Editing Item Records</vt:lpstr>
      <vt:lpstr>Editing Item Records</vt:lpstr>
      <vt:lpstr>Editing Item Records-Example 1</vt:lpstr>
      <vt:lpstr>Editing Item Records-Example 1 cont’d.</vt:lpstr>
      <vt:lpstr>PowerPoint Presentation</vt:lpstr>
      <vt:lpstr>Changing the call number-Example 2 cont’d.</vt:lpstr>
      <vt:lpstr>Editing Item Records-Example 3</vt:lpstr>
      <vt:lpstr>PowerPoint Presentation</vt:lpstr>
      <vt:lpstr>PowerPoint Presentation</vt:lpstr>
      <vt:lpstr>Editing Item Records-Example 3 cont’d.</vt:lpstr>
      <vt:lpstr>Editing Item Records-Example 3 cont’d.</vt:lpstr>
      <vt:lpstr>Item Record Volume Fields</vt:lpstr>
      <vt:lpstr>Volume Field Basics</vt:lpstr>
      <vt:lpstr>Volume Field Functioning</vt:lpstr>
      <vt:lpstr>Volume Field Essentials</vt:lpstr>
      <vt:lpstr>PowerPoint Presentation</vt:lpstr>
      <vt:lpstr>PowerPoint Presentation</vt:lpstr>
      <vt:lpstr>PowerPoint Presentation</vt:lpstr>
      <vt:lpstr>PowerPoint Presentation</vt:lpstr>
      <vt:lpstr>Numbered Volumes</vt:lpstr>
      <vt:lpstr>Numbered Volumes</vt:lpstr>
      <vt:lpstr>Numbered Volumes</vt:lpstr>
      <vt:lpstr>Numbered Volumes</vt:lpstr>
      <vt:lpstr>Numbered Volumes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Combo-packs – Blu-ray + DVD</vt:lpstr>
      <vt:lpstr>Combo-packs – Blu-ray + DVD</vt:lpstr>
      <vt:lpstr>Combo-packs – Blu-ray + DVD</vt:lpstr>
      <vt:lpstr>PowerPoint Presentation</vt:lpstr>
      <vt:lpstr>PowerPoint Presentation</vt:lpstr>
      <vt:lpstr>Appendix  -When NOT to use the volume field -Magazine cheat sheet  Please advance to slide 85, if you feel you are ready to begin the second quiz.  Review this section for detailed explanations if you have trouble understanding when to leave the volume field blank.</vt:lpstr>
      <vt:lpstr>When NOT to use the Volume Field</vt:lpstr>
      <vt:lpstr>When NOT to use the Volume Field – continued</vt:lpstr>
      <vt:lpstr>When NOT to use the Volume Field – continued</vt:lpstr>
      <vt:lpstr>When NOT to use the Volume Field – continued</vt:lpstr>
      <vt:lpstr>When NOT to use the Volume Field – continued</vt:lpstr>
      <vt:lpstr>Volume Field Decision Making</vt:lpstr>
      <vt:lpstr>PowerPoint Presentation</vt:lpstr>
      <vt:lpstr>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lpstr>Search in Polaris for the answers to this short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2013-02-08T21:57:30Z</dcterms:created>
  <dcterms:modified xsi:type="dcterms:W3CDTF">2018-12-03T21:17:53Z</dcterms:modified>
</cp:coreProperties>
</file>