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81"/>
  </p:notesMasterIdLst>
  <p:handoutMasterIdLst>
    <p:handoutMasterId r:id="rId82"/>
  </p:handoutMasterIdLst>
  <p:sldIdLst>
    <p:sldId id="256" r:id="rId3"/>
    <p:sldId id="366" r:id="rId4"/>
    <p:sldId id="353" r:id="rId5"/>
    <p:sldId id="257" r:id="rId6"/>
    <p:sldId id="264" r:id="rId7"/>
    <p:sldId id="286" r:id="rId8"/>
    <p:sldId id="369" r:id="rId9"/>
    <p:sldId id="287" r:id="rId10"/>
    <p:sldId id="288" r:id="rId11"/>
    <p:sldId id="289" r:id="rId12"/>
    <p:sldId id="290" r:id="rId13"/>
    <p:sldId id="265" r:id="rId14"/>
    <p:sldId id="269" r:id="rId15"/>
    <p:sldId id="370" r:id="rId16"/>
    <p:sldId id="354" r:id="rId17"/>
    <p:sldId id="268" r:id="rId18"/>
    <p:sldId id="271" r:id="rId19"/>
    <p:sldId id="272" r:id="rId20"/>
    <p:sldId id="273" r:id="rId21"/>
    <p:sldId id="276" r:id="rId22"/>
    <p:sldId id="284" r:id="rId23"/>
    <p:sldId id="352" r:id="rId24"/>
    <p:sldId id="355" r:id="rId25"/>
    <p:sldId id="319" r:id="rId26"/>
    <p:sldId id="322" r:id="rId27"/>
    <p:sldId id="278" r:id="rId28"/>
    <p:sldId id="279" r:id="rId29"/>
    <p:sldId id="323" r:id="rId30"/>
    <p:sldId id="326" r:id="rId31"/>
    <p:sldId id="327" r:id="rId32"/>
    <p:sldId id="356" r:id="rId33"/>
    <p:sldId id="320" r:id="rId34"/>
    <p:sldId id="280" r:id="rId35"/>
    <p:sldId id="321" r:id="rId36"/>
    <p:sldId id="282" r:id="rId37"/>
    <p:sldId id="371" r:id="rId38"/>
    <p:sldId id="283" r:id="rId39"/>
    <p:sldId id="262" r:id="rId40"/>
    <p:sldId id="372" r:id="rId41"/>
    <p:sldId id="291" r:id="rId42"/>
    <p:sldId id="292" r:id="rId43"/>
    <p:sldId id="293" r:id="rId44"/>
    <p:sldId id="295" r:id="rId45"/>
    <p:sldId id="297" r:id="rId46"/>
    <p:sldId id="299" r:id="rId47"/>
    <p:sldId id="301" r:id="rId48"/>
    <p:sldId id="303" r:id="rId49"/>
    <p:sldId id="304" r:id="rId50"/>
    <p:sldId id="306" r:id="rId51"/>
    <p:sldId id="308" r:id="rId52"/>
    <p:sldId id="310" r:id="rId53"/>
    <p:sldId id="312" r:id="rId54"/>
    <p:sldId id="313" r:id="rId55"/>
    <p:sldId id="324" r:id="rId56"/>
    <p:sldId id="316" r:id="rId57"/>
    <p:sldId id="317" r:id="rId58"/>
    <p:sldId id="367" r:id="rId59"/>
    <p:sldId id="357" r:id="rId60"/>
    <p:sldId id="325" r:id="rId61"/>
    <p:sldId id="328" r:id="rId62"/>
    <p:sldId id="329" r:id="rId63"/>
    <p:sldId id="330" r:id="rId64"/>
    <p:sldId id="331" r:id="rId65"/>
    <p:sldId id="332" r:id="rId66"/>
    <p:sldId id="334" r:id="rId67"/>
    <p:sldId id="337" r:id="rId68"/>
    <p:sldId id="335" r:id="rId69"/>
    <p:sldId id="336" r:id="rId70"/>
    <p:sldId id="338" r:id="rId71"/>
    <p:sldId id="358" r:id="rId72"/>
    <p:sldId id="333" r:id="rId73"/>
    <p:sldId id="346" r:id="rId74"/>
    <p:sldId id="347" r:id="rId75"/>
    <p:sldId id="348" r:id="rId76"/>
    <p:sldId id="349" r:id="rId77"/>
    <p:sldId id="350" r:id="rId78"/>
    <p:sldId id="351" r:id="rId79"/>
    <p:sldId id="340" r:id="rId80"/>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E1EA"/>
    <a:srgbClr val="04617B"/>
    <a:srgbClr val="085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89" autoAdjust="0"/>
  </p:normalViewPr>
  <p:slideViewPr>
    <p:cSldViewPr>
      <p:cViewPr>
        <p:scale>
          <a:sx n="100" d="100"/>
          <a:sy n="100" d="100"/>
        </p:scale>
        <p:origin x="-318" y="-294"/>
      </p:cViewPr>
      <p:guideLst>
        <p:guide orient="horz" pos="2160"/>
        <p:guide pos="2880"/>
      </p:guideLst>
    </p:cSldViewPr>
  </p:slideViewPr>
  <p:outlineViewPr>
    <p:cViewPr>
      <p:scale>
        <a:sx n="33" d="100"/>
        <a:sy n="33" d="100"/>
      </p:scale>
      <p:origin x="0" y="15030"/>
    </p:cViewPr>
  </p:outlineViewPr>
  <p:notesTextViewPr>
    <p:cViewPr>
      <p:scale>
        <a:sx n="1" d="1"/>
        <a:sy n="1" d="1"/>
      </p:scale>
      <p:origin x="0" y="0"/>
    </p:cViewPr>
  </p:notesTextViewPr>
  <p:sorterViewPr>
    <p:cViewPr>
      <p:scale>
        <a:sx n="100" d="100"/>
        <a:sy n="100" d="100"/>
      </p:scale>
      <p:origin x="0" y="17658"/>
    </p:cViewPr>
  </p:sorterViewPr>
  <p:notesViewPr>
    <p:cSldViewPr>
      <p:cViewPr varScale="1">
        <p:scale>
          <a:sx n="76" d="100"/>
          <a:sy n="76" d="100"/>
        </p:scale>
        <p:origin x="-2148" y="-90"/>
      </p:cViewPr>
      <p:guideLst>
        <p:guide orient="horz" pos="2880"/>
        <p:guide pos="21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644C64F0-D3F0-431D-98AE-23923D60AF66}" type="datetimeFigureOut">
              <a:rPr lang="en-CA" smtClean="0"/>
              <a:t>11/08/2017</a:t>
            </a:fld>
            <a:endParaRPr lang="en-CA"/>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9E4C4F9B-26D0-4252-A9D1-285701CE46FB}" type="slidenum">
              <a:rPr lang="en-CA" smtClean="0"/>
              <a:t>‹#›</a:t>
            </a:fld>
            <a:endParaRPr lang="en-CA"/>
          </a:p>
        </p:txBody>
      </p:sp>
    </p:spTree>
    <p:extLst>
      <p:ext uri="{BB962C8B-B14F-4D97-AF65-F5344CB8AC3E}">
        <p14:creationId xmlns:p14="http://schemas.microsoft.com/office/powerpoint/2010/main" val="38132318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53366A31-3ADC-4BD9-87A5-0DF89AF190F8}" type="datetimeFigureOut">
              <a:rPr lang="en-CA" smtClean="0"/>
              <a:t>11/08/2017</a:t>
            </a:fld>
            <a:endParaRPr lang="en-CA"/>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88CCB9CC-F596-4F48-B4B0-D368BFE5EBC7}" type="slidenum">
              <a:rPr lang="en-CA" smtClean="0"/>
              <a:t>‹#›</a:t>
            </a:fld>
            <a:endParaRPr lang="en-CA"/>
          </a:p>
        </p:txBody>
      </p:sp>
    </p:spTree>
    <p:extLst>
      <p:ext uri="{BB962C8B-B14F-4D97-AF65-F5344CB8AC3E}">
        <p14:creationId xmlns:p14="http://schemas.microsoft.com/office/powerpoint/2010/main" val="525753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582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4563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2979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11/21/2012</a:t>
            </a:r>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11/21/2012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11/21/2012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r>
              <a:rPr lang="en-US" smtClean="0"/>
              <a:t>11/21/2012</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154891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11/21/2012</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333536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11/21/2012</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423339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11/21/2012</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32970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11/21/2012</a:t>
            </a:r>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28270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r>
              <a:rPr lang="en-US" smtClean="0"/>
              <a:t>11/21/2012</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2964413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11/21/2012</a:t>
            </a:r>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48939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11/21/2012</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162801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11/21/2012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11/21/2012</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423978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11/21/2012</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66938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11/21/2012</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DC488B-142A-4AE6-B2A1-B0E33A2F8389}" type="slidenum">
              <a:rPr lang="en-CA" smtClean="0"/>
              <a:t>‹#›</a:t>
            </a:fld>
            <a:endParaRPr lang="en-CA"/>
          </a:p>
        </p:txBody>
      </p:sp>
    </p:spTree>
    <p:extLst>
      <p:ext uri="{BB962C8B-B14F-4D97-AF65-F5344CB8AC3E}">
        <p14:creationId xmlns:p14="http://schemas.microsoft.com/office/powerpoint/2010/main" val="376800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11/21/2012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11/21/2012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11/21/2012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11/21/2012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11/21/2012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11/21/2012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11/21/2012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11/21/2012</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11/21/2012</a:t>
            </a: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C488B-142A-4AE6-B2A1-B0E33A2F8389}" type="slidenum">
              <a:rPr lang="en-CA" smtClean="0"/>
              <a:t>‹#›</a:t>
            </a:fld>
            <a:endParaRPr lang="en-CA"/>
          </a:p>
        </p:txBody>
      </p:sp>
    </p:spTree>
    <p:extLst>
      <p:ext uri="{BB962C8B-B14F-4D97-AF65-F5344CB8AC3E}">
        <p14:creationId xmlns:p14="http://schemas.microsoft.com/office/powerpoint/2010/main" val="1116630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705472"/>
          </a:xfrm>
        </p:spPr>
        <p:txBody>
          <a:bodyPr>
            <a:normAutofit fontScale="90000"/>
          </a:bodyPr>
          <a:lstStyle/>
          <a:p>
            <a:pPr algn="ctr"/>
            <a:r>
              <a:rPr lang="en-CA" dirty="0" smtClean="0"/>
              <a:t/>
            </a:r>
            <a:br>
              <a:rPr lang="en-CA" dirty="0" smtClean="0"/>
            </a:br>
            <a:r>
              <a:rPr lang="en-CA" dirty="0"/>
              <a:t>Creating and </a:t>
            </a:r>
            <a:r>
              <a:rPr lang="en-CA" dirty="0" smtClean="0"/>
              <a:t>Editing</a:t>
            </a:r>
            <a:br>
              <a:rPr lang="en-CA" dirty="0" smtClean="0"/>
            </a:br>
            <a:r>
              <a:rPr lang="en-CA" dirty="0" smtClean="0"/>
              <a:t>Item Records</a:t>
            </a:r>
            <a:br>
              <a:rPr lang="en-CA" dirty="0" smtClean="0"/>
            </a:br>
            <a:r>
              <a:rPr lang="en-CA" sz="2700" dirty="0" smtClean="0"/>
              <a:t>Part 1</a:t>
            </a:r>
            <a:endParaRPr lang="en-CA" sz="27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332" y="5016202"/>
            <a:ext cx="2569247" cy="1060201"/>
          </a:xfrm>
          <a:prstGeom prst="rect">
            <a:avLst/>
          </a:prstGeom>
          <a:ln>
            <a:noFill/>
          </a:ln>
        </p:spPr>
      </p:pic>
    </p:spTree>
    <p:extLst>
      <p:ext uri="{BB962C8B-B14F-4D97-AF65-F5344CB8AC3E}">
        <p14:creationId xmlns:p14="http://schemas.microsoft.com/office/powerpoint/2010/main" val="338374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99592" y="620688"/>
            <a:ext cx="7787208" cy="924712"/>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Item record – notes and notices view</a:t>
            </a:r>
            <a:endParaRPr lang="en-CA" sz="4000" dirty="0"/>
          </a:p>
        </p:txBody>
      </p:sp>
      <p:sp>
        <p:nvSpPr>
          <p:cNvPr id="6" name="TextBox 5"/>
          <p:cNvSpPr txBox="1"/>
          <p:nvPr/>
        </p:nvSpPr>
        <p:spPr>
          <a:xfrm>
            <a:off x="63116" y="2579420"/>
            <a:ext cx="1764196" cy="3046988"/>
          </a:xfrm>
          <a:prstGeom prst="rect">
            <a:avLst/>
          </a:prstGeom>
          <a:noFill/>
        </p:spPr>
        <p:txBody>
          <a:bodyPr wrap="square" rtlCol="0">
            <a:spAutoFit/>
          </a:bodyPr>
          <a:lstStyle/>
          <a:p>
            <a:r>
              <a:rPr lang="en-CA" sz="1600" dirty="0" smtClean="0"/>
              <a:t>Notice dates will be populated as the patron, keeping the item past the due date, receives notices.</a:t>
            </a:r>
          </a:p>
          <a:p>
            <a:endParaRPr lang="en-CA" sz="1600" dirty="0"/>
          </a:p>
          <a:p>
            <a:r>
              <a:rPr lang="en-CA" sz="1600" dirty="0" smtClean="0"/>
              <a:t>Other special notes and blocks are also found in this view of the item workform. </a:t>
            </a:r>
            <a:endParaRPr lang="en-CA" sz="1600" dirty="0"/>
          </a:p>
        </p:txBody>
      </p:sp>
      <p:sp>
        <p:nvSpPr>
          <p:cNvPr id="5" name="Slide Number Placeholder 4"/>
          <p:cNvSpPr>
            <a:spLocks noGrp="1"/>
          </p:cNvSpPr>
          <p:nvPr>
            <p:ph type="sldNum" sz="quarter" idx="12"/>
          </p:nvPr>
        </p:nvSpPr>
        <p:spPr/>
        <p:txBody>
          <a:bodyPr/>
          <a:lstStyle/>
          <a:p>
            <a:fld id="{59DE6EB8-52AB-45EA-A660-3E1EBFA72987}" type="slidenum">
              <a:rPr lang="en-US" smtClean="0"/>
              <a:t>10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36068"/>
            <a:ext cx="66350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312" y="1386551"/>
            <a:ext cx="7055764" cy="499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691680" y="4149080"/>
            <a:ext cx="648073"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40068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8554" y="620688"/>
            <a:ext cx="7427168" cy="781469"/>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Item record – History view</a:t>
            </a:r>
            <a:endParaRPr lang="en-CA" sz="4000" dirty="0"/>
          </a:p>
        </p:txBody>
      </p:sp>
      <p:sp>
        <p:nvSpPr>
          <p:cNvPr id="4" name="TextBox 3"/>
          <p:cNvSpPr txBox="1"/>
          <p:nvPr/>
        </p:nvSpPr>
        <p:spPr>
          <a:xfrm>
            <a:off x="155293" y="1918811"/>
            <a:ext cx="1783018" cy="1754326"/>
          </a:xfrm>
          <a:prstGeom prst="rect">
            <a:avLst/>
          </a:prstGeom>
          <a:noFill/>
          <a:ln>
            <a:solidFill>
              <a:schemeClr val="accent1">
                <a:shade val="50000"/>
              </a:schemeClr>
            </a:solidFill>
          </a:ln>
        </p:spPr>
        <p:txBody>
          <a:bodyPr wrap="square" rtlCol="0">
            <a:spAutoFit/>
          </a:bodyPr>
          <a:lstStyle/>
          <a:p>
            <a:pPr algn="ctr"/>
            <a:r>
              <a:rPr lang="en-CA" dirty="0" smtClean="0"/>
              <a:t>Notice three places where Polaris identifies the “owner” of this item!</a:t>
            </a:r>
            <a:endParaRPr lang="en-CA" dirty="0"/>
          </a:p>
        </p:txBody>
      </p:sp>
      <p:sp>
        <p:nvSpPr>
          <p:cNvPr id="13" name="Slide Number Placeholder 12"/>
          <p:cNvSpPr>
            <a:spLocks noGrp="1"/>
          </p:cNvSpPr>
          <p:nvPr>
            <p:ph type="sldNum" sz="quarter" idx="12"/>
          </p:nvPr>
        </p:nvSpPr>
        <p:spPr/>
        <p:txBody>
          <a:bodyPr/>
          <a:lstStyle/>
          <a:p>
            <a:fld id="{59DE6EB8-52AB-45EA-A660-3E1EBFA72987}" type="slidenum">
              <a:rPr lang="en-US" smtClean="0"/>
              <a:t>11</a:t>
            </a:fld>
            <a:endParaRPr lang="en-US"/>
          </a:p>
        </p:txBody>
      </p:sp>
      <p:sp>
        <p:nvSpPr>
          <p:cNvPr id="7" name="TextBox 6"/>
          <p:cNvSpPr txBox="1"/>
          <p:nvPr/>
        </p:nvSpPr>
        <p:spPr>
          <a:xfrm>
            <a:off x="2123728" y="6093296"/>
            <a:ext cx="6127436" cy="584775"/>
          </a:xfrm>
          <a:prstGeom prst="rect">
            <a:avLst/>
          </a:prstGeom>
          <a:noFill/>
        </p:spPr>
        <p:txBody>
          <a:bodyPr wrap="square" rtlCol="0">
            <a:spAutoFit/>
          </a:bodyPr>
          <a:lstStyle/>
          <a:p>
            <a:pPr algn="ctr"/>
            <a:r>
              <a:rPr lang="en-CA" sz="1600" dirty="0" smtClean="0"/>
              <a:t>As your item circulates this area will fill up with circulation history! </a:t>
            </a:r>
          </a:p>
          <a:p>
            <a:pPr algn="ctr"/>
            <a:r>
              <a:rPr lang="en-CA" sz="1600" dirty="0" smtClean="0"/>
              <a:t>This is cleared annually by headquarters.</a:t>
            </a:r>
            <a:endParaRPr lang="en-CA"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79" y="3958707"/>
            <a:ext cx="715150" cy="65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280" y="1266533"/>
            <a:ext cx="6804248" cy="482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990881" y="4108033"/>
            <a:ext cx="68006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4460110" y="2693690"/>
            <a:ext cx="399922" cy="400110"/>
          </a:xfrm>
          <a:prstGeom prst="rect">
            <a:avLst/>
          </a:prstGeom>
          <a:noFill/>
        </p:spPr>
        <p:txBody>
          <a:bodyPr wrap="square" rtlCol="0">
            <a:spAutoFit/>
          </a:bodyPr>
          <a:lstStyle/>
          <a:p>
            <a:r>
              <a:rPr lang="en-US" sz="2000" dirty="0" smtClean="0"/>
              <a:t>1.</a:t>
            </a:r>
          </a:p>
        </p:txBody>
      </p:sp>
      <p:sp>
        <p:nvSpPr>
          <p:cNvPr id="3" name="TextBox 2"/>
          <p:cNvSpPr txBox="1"/>
          <p:nvPr/>
        </p:nvSpPr>
        <p:spPr>
          <a:xfrm>
            <a:off x="4860032" y="2956301"/>
            <a:ext cx="432048" cy="369332"/>
          </a:xfrm>
          <a:prstGeom prst="rect">
            <a:avLst/>
          </a:prstGeom>
          <a:noFill/>
        </p:spPr>
        <p:txBody>
          <a:bodyPr wrap="square" rtlCol="0">
            <a:spAutoFit/>
          </a:bodyPr>
          <a:lstStyle/>
          <a:p>
            <a:r>
              <a:rPr lang="en-US" dirty="0" smtClean="0"/>
              <a:t>2.</a:t>
            </a:r>
            <a:endParaRPr lang="en-US" dirty="0"/>
          </a:p>
        </p:txBody>
      </p:sp>
      <p:sp>
        <p:nvSpPr>
          <p:cNvPr id="5" name="TextBox 4"/>
          <p:cNvSpPr txBox="1"/>
          <p:nvPr/>
        </p:nvSpPr>
        <p:spPr>
          <a:xfrm>
            <a:off x="4932040" y="3495248"/>
            <a:ext cx="36004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327113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184" y="692696"/>
            <a:ext cx="8280920" cy="1800200"/>
          </a:xfrm>
        </p:spPr>
        <p:txBody>
          <a:bodyPr/>
          <a:lstStyle/>
          <a:p>
            <a:pPr algn="ctr"/>
            <a:r>
              <a:rPr lang="en-CA" dirty="0" smtClean="0"/>
              <a:t>The item control number is what Polaris uses to distinguish between your item and an item belonging to another library.</a:t>
            </a:r>
            <a:br>
              <a:rPr lang="en-CA" dirty="0" smtClean="0"/>
            </a:br>
            <a:r>
              <a:rPr lang="en-CA" dirty="0" smtClean="0"/>
              <a:t>If you have two copies of the same book, each will have a different barcode and each will have a unique item record!</a:t>
            </a:r>
            <a:endParaRPr lang="en-CA" dirty="0"/>
          </a:p>
        </p:txBody>
      </p:sp>
      <p:sp>
        <p:nvSpPr>
          <p:cNvPr id="13" name="TextBox 12"/>
          <p:cNvSpPr txBox="1"/>
          <p:nvPr/>
        </p:nvSpPr>
        <p:spPr>
          <a:xfrm>
            <a:off x="418431" y="5517232"/>
            <a:ext cx="8087528" cy="1200329"/>
          </a:xfrm>
          <a:prstGeom prst="rect">
            <a:avLst/>
          </a:prstGeom>
          <a:noFill/>
          <a:ln>
            <a:solidFill>
              <a:schemeClr val="accent1"/>
            </a:solidFill>
          </a:ln>
        </p:spPr>
        <p:txBody>
          <a:bodyPr wrap="square" rtlCol="0">
            <a:spAutoFit/>
          </a:bodyPr>
          <a:lstStyle/>
          <a:p>
            <a:pPr algn="ctr"/>
            <a:r>
              <a:rPr lang="en-CA" sz="2400" dirty="0" smtClean="0"/>
              <a:t>Bibliographic (Bib) record #</a:t>
            </a:r>
            <a:r>
              <a:rPr lang="en-CA" sz="2400" dirty="0" smtClean="0">
                <a:latin typeface="+mj-lt"/>
              </a:rPr>
              <a:t>1461399</a:t>
            </a:r>
            <a:r>
              <a:rPr lang="en-CA" sz="2400" dirty="0" smtClean="0"/>
              <a:t> provides the title and author information.  For this item record to be correct, it must include the correct Bib control number.</a:t>
            </a:r>
            <a:endParaRPr lang="en-CA" dirty="0"/>
          </a:p>
        </p:txBody>
      </p:sp>
      <p:sp>
        <p:nvSpPr>
          <p:cNvPr id="14" name="Slide Number Placeholder 13"/>
          <p:cNvSpPr>
            <a:spLocks noGrp="1"/>
          </p:cNvSpPr>
          <p:nvPr>
            <p:ph type="sldNum" sz="quarter" idx="12"/>
          </p:nvPr>
        </p:nvSpPr>
        <p:spPr/>
        <p:txBody>
          <a:bodyPr/>
          <a:lstStyle/>
          <a:p>
            <a:fld id="{59DE6EB8-52AB-45EA-A660-3E1EBFA72987}" type="slidenum">
              <a:rPr lang="en-US" smtClean="0"/>
              <a:t>12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20" y="2564904"/>
            <a:ext cx="7716539" cy="259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418431" y="2509292"/>
            <a:ext cx="187220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444208" y="3861767"/>
            <a:ext cx="2061751" cy="215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p:cNvCxnSpPr>
            <a:stCxn id="11" idx="6"/>
          </p:cNvCxnSpPr>
          <p:nvPr/>
        </p:nvCxnSpPr>
        <p:spPr>
          <a:xfrm>
            <a:off x="2290639" y="2689312"/>
            <a:ext cx="4153569" cy="1280107"/>
          </a:xfrm>
          <a:prstGeom prst="line">
            <a:avLst/>
          </a:prstGeom>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6732240" y="3717032"/>
            <a:ext cx="2160240" cy="2520280"/>
          </a:xfrm>
          <a:prstGeom prst="arc">
            <a:avLst>
              <a:gd name="adj1" fmla="val 16646003"/>
              <a:gd name="adj2" fmla="val 34970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653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476672"/>
            <a:ext cx="8712968" cy="1143000"/>
          </a:xfrm>
        </p:spPr>
        <p:txBody>
          <a:bodyPr>
            <a:normAutofit/>
          </a:bodyPr>
          <a:lstStyle/>
          <a:p>
            <a:pPr algn="ctr"/>
            <a:r>
              <a:rPr lang="en-CA" sz="2800" dirty="0" smtClean="0"/>
              <a:t>Our item record example derives its title and author’s name from the Bibliographic (Bib) record to which it is linked.</a:t>
            </a: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13</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032"/>
          <a:stretch/>
        </p:blipFill>
        <p:spPr bwMode="auto">
          <a:xfrm>
            <a:off x="1231082" y="1837109"/>
            <a:ext cx="6681598" cy="22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1213198" y="2723231"/>
            <a:ext cx="2592288" cy="390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012160" y="2678168"/>
            <a:ext cx="1800200" cy="2817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p:cNvCxnSpPr>
            <a:endCxn id="10" idx="1"/>
          </p:cNvCxnSpPr>
          <p:nvPr/>
        </p:nvCxnSpPr>
        <p:spPr>
          <a:xfrm>
            <a:off x="3131840" y="1231691"/>
            <a:ext cx="3143953" cy="148773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31640" y="4377283"/>
            <a:ext cx="6408712" cy="1200329"/>
          </a:xfrm>
          <a:prstGeom prst="rect">
            <a:avLst/>
          </a:prstGeom>
          <a:noFill/>
          <a:ln>
            <a:solidFill>
              <a:schemeClr val="accent1"/>
            </a:solidFill>
          </a:ln>
        </p:spPr>
        <p:txBody>
          <a:bodyPr wrap="square" rtlCol="0">
            <a:spAutoFit/>
          </a:bodyPr>
          <a:lstStyle/>
          <a:p>
            <a:r>
              <a:rPr lang="en-US" dirty="0" smtClean="0"/>
              <a:t>If you scan this barcode you should see this title and author.  If you see a different title and author, the </a:t>
            </a:r>
            <a:r>
              <a:rPr lang="en-US" dirty="0"/>
              <a:t>I</a:t>
            </a:r>
            <a:r>
              <a:rPr lang="en-US" dirty="0" smtClean="0"/>
              <a:t>tem record is linked to the wrong Bibliographic record.  If you change the Bib control number, title and author change.</a:t>
            </a:r>
            <a:endParaRPr lang="en-US" dirty="0"/>
          </a:p>
        </p:txBody>
      </p:sp>
    </p:spTree>
    <p:extLst>
      <p:ext uri="{BB962C8B-B14F-4D97-AF65-F5344CB8AC3E}">
        <p14:creationId xmlns:p14="http://schemas.microsoft.com/office/powerpoint/2010/main" val="711906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650336"/>
          </a:xfrm>
        </p:spPr>
        <p:txBody>
          <a:bodyPr>
            <a:normAutofit/>
          </a:bodyPr>
          <a:lstStyle/>
          <a:p>
            <a:r>
              <a:rPr lang="en-US" sz="2800" dirty="0" smtClean="0"/>
              <a:t>An Item record linked to the correct Bibliographic record</a:t>
            </a:r>
            <a:endParaRPr lang="en-US" sz="2800" dirty="0"/>
          </a:p>
        </p:txBody>
      </p:sp>
      <p:sp>
        <p:nvSpPr>
          <p:cNvPr id="4" name="Slide Number Placeholder 3"/>
          <p:cNvSpPr>
            <a:spLocks noGrp="1"/>
          </p:cNvSpPr>
          <p:nvPr>
            <p:ph type="sldNum" sz="quarter" idx="12"/>
          </p:nvPr>
        </p:nvSpPr>
        <p:spPr/>
        <p:txBody>
          <a:bodyPr/>
          <a:lstStyle/>
          <a:p>
            <a:fld id="{59DE6EB8-52AB-45EA-A660-3E1EBFA72987}" type="slidenum">
              <a:rPr lang="en-US" smtClean="0"/>
              <a:t>14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49" y="1484783"/>
            <a:ext cx="5112568" cy="358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7163"/>
          <a:stretch/>
        </p:blipFill>
        <p:spPr bwMode="auto">
          <a:xfrm>
            <a:off x="5436096" y="2052949"/>
            <a:ext cx="3240360" cy="434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Users\plsrweniger\AppData\Local\Microsoft\Windows\Temporary Internet Files\Content.IE5\I3WH805T\medium-Chain-0-11058[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24510">
            <a:off x="4322895" y="4900320"/>
            <a:ext cx="1264549" cy="11170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851920" y="2099621"/>
            <a:ext cx="129614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1516" y="2052949"/>
            <a:ext cx="1788951"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64324" y="2780928"/>
            <a:ext cx="129614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60132" y="3573016"/>
            <a:ext cx="129614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5194" y="5610631"/>
            <a:ext cx="3888432" cy="646331"/>
          </a:xfrm>
          <a:prstGeom prst="rect">
            <a:avLst/>
          </a:prstGeom>
          <a:noFill/>
          <a:ln>
            <a:solidFill>
              <a:schemeClr val="accent1">
                <a:shade val="50000"/>
              </a:schemeClr>
            </a:solidFill>
          </a:ln>
        </p:spPr>
        <p:txBody>
          <a:bodyPr wrap="square" rtlCol="0">
            <a:spAutoFit/>
          </a:bodyPr>
          <a:lstStyle/>
          <a:p>
            <a:r>
              <a:rPr lang="en-US" dirty="0" smtClean="0"/>
              <a:t>Start with the correct Bibliographic record to create a good Item record!</a:t>
            </a:r>
            <a:endParaRPr lang="en-US" dirty="0"/>
          </a:p>
        </p:txBody>
      </p:sp>
    </p:spTree>
    <p:extLst>
      <p:ext uri="{BB962C8B-B14F-4D97-AF65-F5344CB8AC3E}">
        <p14:creationId xmlns:p14="http://schemas.microsoft.com/office/powerpoint/2010/main" val="322153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040256"/>
          </a:xfrm>
        </p:spPr>
        <p:txBody>
          <a:bodyPr/>
          <a:lstStyle/>
          <a:p>
            <a:pPr algn="ctr"/>
            <a:r>
              <a:rPr lang="en-CA" dirty="0" smtClean="0">
                <a:solidFill>
                  <a:srgbClr val="4DE1EA"/>
                </a:solidFill>
              </a:rPr>
              <a:t>What is a Bibliographic Record?</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15</a:t>
            </a:fld>
            <a:endParaRPr lang="en-US"/>
          </a:p>
        </p:txBody>
      </p:sp>
    </p:spTree>
    <p:extLst>
      <p:ext uri="{BB962C8B-B14F-4D97-AF65-F5344CB8AC3E}">
        <p14:creationId xmlns:p14="http://schemas.microsoft.com/office/powerpoint/2010/main" val="2002520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08112"/>
          </a:xfrm>
        </p:spPr>
        <p:txBody>
          <a:bodyPr>
            <a:normAutofit/>
          </a:bodyPr>
          <a:lstStyle/>
          <a:p>
            <a:pPr algn="ctr"/>
            <a:r>
              <a:rPr lang="en-CA" sz="4000" dirty="0" smtClean="0"/>
              <a:t>What is a Bibliographic (Bib) record?</a:t>
            </a:r>
            <a:endParaRPr lang="en-CA" sz="4000" dirty="0"/>
          </a:p>
        </p:txBody>
      </p:sp>
      <p:sp>
        <p:nvSpPr>
          <p:cNvPr id="3" name="Content Placeholder 2"/>
          <p:cNvSpPr>
            <a:spLocks noGrp="1"/>
          </p:cNvSpPr>
          <p:nvPr>
            <p:ph idx="1"/>
          </p:nvPr>
        </p:nvSpPr>
        <p:spPr>
          <a:xfrm>
            <a:off x="323528" y="1412776"/>
            <a:ext cx="8496944" cy="4896544"/>
          </a:xfrm>
        </p:spPr>
        <p:txBody>
          <a:bodyPr>
            <a:normAutofit fontScale="92500" lnSpcReduction="10000"/>
          </a:bodyPr>
          <a:lstStyle/>
          <a:p>
            <a:r>
              <a:rPr lang="en-CA" sz="2400" dirty="0" smtClean="0"/>
              <a:t>A Bib record contains specific information about a book, (or magazine, audio book etc.) that is owned or “on order” by one or more libraries.  </a:t>
            </a:r>
            <a:endParaRPr lang="en-CA" sz="2400" i="1" u="sng" dirty="0" smtClean="0"/>
          </a:p>
          <a:p>
            <a:r>
              <a:rPr lang="en-CA" sz="2400" dirty="0" smtClean="0"/>
              <a:t>Most Bib records in the Polaris database represent one specific edition of an item (usually identified by a unique ISBN as found on the item).</a:t>
            </a:r>
          </a:p>
          <a:p>
            <a:r>
              <a:rPr lang="en-CA" sz="2400" dirty="0" smtClean="0"/>
              <a:t>Some Bib records represent many issues or editions of an item (like a monthly or yearly publication). These will be the focus of part two of “Creating and Editing Item Records”.</a:t>
            </a:r>
          </a:p>
          <a:p>
            <a:r>
              <a:rPr lang="en-CA" sz="2400" dirty="0" smtClean="0"/>
              <a:t>All item records are </a:t>
            </a:r>
            <a:r>
              <a:rPr lang="en-CA" sz="2400" u="sng" dirty="0" smtClean="0"/>
              <a:t>linked</a:t>
            </a:r>
            <a:r>
              <a:rPr lang="en-CA" sz="2400" dirty="0" smtClean="0"/>
              <a:t> to a Bib record by the “Bib control number”.</a:t>
            </a:r>
          </a:p>
          <a:p>
            <a:r>
              <a:rPr lang="en-CA" sz="2400" dirty="0" smtClean="0"/>
              <a:t>The first step in adding a new item is to find a matching Bib record in the Polaris database.</a:t>
            </a:r>
          </a:p>
          <a:p>
            <a:r>
              <a:rPr lang="en-CA" sz="2400" dirty="0" smtClean="0"/>
              <a:t>The next slide shows a Bib record in the default (MARC) view.</a:t>
            </a:r>
            <a:endParaRPr lang="en-CA" sz="2400" dirty="0"/>
          </a:p>
        </p:txBody>
      </p:sp>
      <p:sp>
        <p:nvSpPr>
          <p:cNvPr id="6" name="Slide Number Placeholder 5"/>
          <p:cNvSpPr>
            <a:spLocks noGrp="1"/>
          </p:cNvSpPr>
          <p:nvPr>
            <p:ph type="sldNum" sz="quarter" idx="12"/>
          </p:nvPr>
        </p:nvSpPr>
        <p:spPr/>
        <p:txBody>
          <a:bodyPr/>
          <a:lstStyle/>
          <a:p>
            <a:fld id="{59DE6EB8-52AB-45EA-A660-3E1EBFA72987}" type="slidenum">
              <a:rPr lang="en-US" smtClean="0"/>
              <a:t>16</a:t>
            </a:fld>
            <a:endParaRPr lang="en-US"/>
          </a:p>
        </p:txBody>
      </p:sp>
    </p:spTree>
    <p:extLst>
      <p:ext uri="{BB962C8B-B14F-4D97-AF65-F5344CB8AC3E}">
        <p14:creationId xmlns:p14="http://schemas.microsoft.com/office/powerpoint/2010/main" val="1177611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4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11500"/>
                            </p:stCondLst>
                            <p:childTnLst>
                              <p:par>
                                <p:cTn id="21" presetID="10" presetClass="entr" presetSubtype="0" fill="hold"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14500"/>
                            </p:stCondLst>
                            <p:childTnLst>
                              <p:par>
                                <p:cTn id="25" presetID="10" presetClass="entr" presetSubtype="0" fill="hold"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8640960" cy="996720"/>
          </a:xfrm>
        </p:spPr>
        <p:txBody>
          <a:bodyPr>
            <a:normAutofit fontScale="90000"/>
          </a:bodyPr>
          <a:lstStyle/>
          <a:p>
            <a:pPr algn="ctr"/>
            <a:r>
              <a:rPr lang="en-CA" sz="4400" dirty="0" smtClean="0"/>
              <a:t>Bib record (#1461399) </a:t>
            </a:r>
            <a:r>
              <a:rPr lang="en-CA" sz="3600" dirty="0"/>
              <a:t/>
            </a:r>
            <a:br>
              <a:rPr lang="en-CA" sz="3600" dirty="0"/>
            </a:br>
            <a:r>
              <a:rPr lang="en-CA" sz="3600" dirty="0" smtClean="0"/>
              <a:t>MARC (</a:t>
            </a:r>
            <a:r>
              <a:rPr lang="en-CA" sz="3600" u="sng" dirty="0" smtClean="0"/>
              <a:t>MA</a:t>
            </a:r>
            <a:r>
              <a:rPr lang="en-CA" sz="3600" dirty="0" smtClean="0"/>
              <a:t>chine </a:t>
            </a:r>
            <a:r>
              <a:rPr lang="en-CA" sz="3600" u="sng" dirty="0"/>
              <a:t>R</a:t>
            </a:r>
            <a:r>
              <a:rPr lang="en-CA" sz="3600" dirty="0"/>
              <a:t>eadable </a:t>
            </a:r>
            <a:r>
              <a:rPr lang="en-CA" sz="3600" u="sng" dirty="0" smtClean="0"/>
              <a:t>C</a:t>
            </a:r>
            <a:r>
              <a:rPr lang="en-CA" sz="3600" dirty="0" smtClean="0"/>
              <a:t>ataloguing)view</a:t>
            </a:r>
            <a:endParaRPr lang="en-CA" sz="3600" dirty="0"/>
          </a:p>
        </p:txBody>
      </p:sp>
      <p:sp>
        <p:nvSpPr>
          <p:cNvPr id="5" name="TextBox 4"/>
          <p:cNvSpPr txBox="1"/>
          <p:nvPr/>
        </p:nvSpPr>
        <p:spPr>
          <a:xfrm>
            <a:off x="134156" y="1844824"/>
            <a:ext cx="2459998" cy="4524315"/>
          </a:xfrm>
          <a:prstGeom prst="rect">
            <a:avLst/>
          </a:prstGeom>
          <a:noFill/>
        </p:spPr>
        <p:txBody>
          <a:bodyPr wrap="square" rtlCol="0">
            <a:spAutoFit/>
          </a:bodyPr>
          <a:lstStyle/>
          <a:p>
            <a:r>
              <a:rPr lang="en-CA" dirty="0" smtClean="0"/>
              <a:t>The Polaris “machine” can read this data by using the numeric tags that are in the first column.  Familiarize yourself with these “tags”:</a:t>
            </a:r>
          </a:p>
          <a:p>
            <a:pPr marL="285750" indent="-285750">
              <a:buFont typeface="Arial" pitchFamily="34" charset="0"/>
              <a:buChar char="•"/>
            </a:pPr>
            <a:r>
              <a:rPr lang="en-CA" dirty="0" smtClean="0"/>
              <a:t>001 – Bib control #</a:t>
            </a:r>
          </a:p>
          <a:p>
            <a:pPr marL="285750" indent="-285750">
              <a:buFont typeface="Arial" pitchFamily="34" charset="0"/>
              <a:buChar char="•"/>
            </a:pPr>
            <a:r>
              <a:rPr lang="en-CA" dirty="0" smtClean="0"/>
              <a:t>020 – ISBN</a:t>
            </a:r>
          </a:p>
          <a:p>
            <a:pPr marL="285750" indent="-285750">
              <a:buFont typeface="Arial" pitchFamily="34" charset="0"/>
              <a:buChar char="•"/>
            </a:pPr>
            <a:r>
              <a:rPr lang="en-CA" dirty="0" smtClean="0"/>
              <a:t>100 – Author</a:t>
            </a:r>
          </a:p>
          <a:p>
            <a:pPr marL="285750" indent="-285750">
              <a:buFont typeface="Arial" pitchFamily="34" charset="0"/>
              <a:buChar char="•"/>
            </a:pPr>
            <a:r>
              <a:rPr lang="en-CA" dirty="0" smtClean="0"/>
              <a:t>245 – Title</a:t>
            </a:r>
          </a:p>
          <a:p>
            <a:pPr marL="285750" indent="-285750">
              <a:buFont typeface="Arial" pitchFamily="34" charset="0"/>
              <a:buChar char="•"/>
            </a:pPr>
            <a:r>
              <a:rPr lang="en-CA" dirty="0" smtClean="0"/>
              <a:t>264 – Publisher</a:t>
            </a:r>
          </a:p>
          <a:p>
            <a:pPr marL="285750" indent="-285750">
              <a:buFont typeface="Arial" pitchFamily="34" charset="0"/>
              <a:buChar char="•"/>
            </a:pPr>
            <a:r>
              <a:rPr lang="en-CA" dirty="0" smtClean="0"/>
              <a:t>300 – Physical data</a:t>
            </a:r>
          </a:p>
          <a:p>
            <a:pPr marL="285750" indent="-285750">
              <a:buFont typeface="Arial" pitchFamily="34" charset="0"/>
              <a:buChar char="•"/>
            </a:pPr>
            <a:r>
              <a:rPr lang="en-CA" dirty="0" smtClean="0"/>
              <a:t>500’s – Summary</a:t>
            </a:r>
          </a:p>
          <a:p>
            <a:pPr marL="285750" indent="-285750">
              <a:buFont typeface="Arial" pitchFamily="34" charset="0"/>
              <a:buChar char="•"/>
            </a:pPr>
            <a:r>
              <a:rPr lang="en-CA" dirty="0" smtClean="0"/>
              <a:t>600’s – Subject</a:t>
            </a:r>
          </a:p>
          <a:p>
            <a:pPr marL="285750" indent="-285750">
              <a:buFont typeface="Arial" pitchFamily="34" charset="0"/>
              <a:buChar char="•"/>
            </a:pPr>
            <a:r>
              <a:rPr lang="en-CA" dirty="0" smtClean="0"/>
              <a:t>700’s - Illustrator</a:t>
            </a:r>
            <a:endParaRPr lang="en-CA" dirty="0"/>
          </a:p>
        </p:txBody>
      </p:sp>
      <p:sp>
        <p:nvSpPr>
          <p:cNvPr id="11" name="Slide Number Placeholder 10"/>
          <p:cNvSpPr>
            <a:spLocks noGrp="1"/>
          </p:cNvSpPr>
          <p:nvPr>
            <p:ph type="sldNum" sz="quarter" idx="12"/>
          </p:nvPr>
        </p:nvSpPr>
        <p:spPr/>
        <p:txBody>
          <a:bodyPr/>
          <a:lstStyle/>
          <a:p>
            <a:fld id="{59DE6EB8-52AB-45EA-A660-3E1EBFA72987}" type="slidenum">
              <a:rPr lang="en-US" smtClean="0"/>
              <a:t>17</a:t>
            </a:fld>
            <a:endParaRPr lang="en-US"/>
          </a:p>
        </p:txBody>
      </p:sp>
      <p:sp>
        <p:nvSpPr>
          <p:cNvPr id="9" name="TextBox 8"/>
          <p:cNvSpPr txBox="1"/>
          <p:nvPr/>
        </p:nvSpPr>
        <p:spPr>
          <a:xfrm>
            <a:off x="1763688" y="6369139"/>
            <a:ext cx="5760640" cy="372229"/>
          </a:xfrm>
          <a:prstGeom prst="rect">
            <a:avLst/>
          </a:prstGeom>
          <a:noFill/>
          <a:ln>
            <a:solidFill>
              <a:schemeClr val="accent1">
                <a:shade val="50000"/>
                <a:satMod val="103000"/>
              </a:schemeClr>
            </a:solidFill>
          </a:ln>
        </p:spPr>
        <p:txBody>
          <a:bodyPr wrap="square" rtlCol="0">
            <a:spAutoFit/>
          </a:bodyPr>
          <a:lstStyle/>
          <a:p>
            <a:r>
              <a:rPr lang="en-CA" dirty="0" smtClean="0"/>
              <a:t>A complete Bib record should have most of these tags.</a:t>
            </a:r>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154" y="1778640"/>
            <a:ext cx="6436215" cy="453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2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2" presetClass="entr" presetSubtype="4" fill="hold" nodeType="afterEffect">
                                  <p:stCondLst>
                                    <p:cond delay="10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8000"/>
                            </p:stCondLst>
                            <p:childTnLst>
                              <p:par>
                                <p:cTn id="35" presetID="2" presetClass="entr" presetSubtype="4" fill="hold" nodeType="afterEffect">
                                  <p:stCondLst>
                                    <p:cond delay="10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9500"/>
                            </p:stCondLst>
                            <p:childTnLst>
                              <p:par>
                                <p:cTn id="40" presetID="2" presetClass="entr" presetSubtype="4" fill="hold" nodeType="afterEffect">
                                  <p:stCondLst>
                                    <p:cond delay="10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CA" sz="3600" dirty="0" smtClean="0"/>
              <a:t>Bib record # 1461399 – MARC (default)  view</a:t>
            </a:r>
            <a:endParaRPr lang="en-CA" sz="3600" dirty="0"/>
          </a:p>
        </p:txBody>
      </p:sp>
      <p:sp>
        <p:nvSpPr>
          <p:cNvPr id="5" name="TextBox 4"/>
          <p:cNvSpPr txBox="1"/>
          <p:nvPr/>
        </p:nvSpPr>
        <p:spPr>
          <a:xfrm>
            <a:off x="150696" y="2264380"/>
            <a:ext cx="2315982" cy="3970318"/>
          </a:xfrm>
          <a:prstGeom prst="rect">
            <a:avLst/>
          </a:prstGeom>
          <a:noFill/>
        </p:spPr>
        <p:txBody>
          <a:bodyPr wrap="square" rtlCol="0">
            <a:spAutoFit/>
          </a:bodyPr>
          <a:lstStyle/>
          <a:p>
            <a:r>
              <a:rPr lang="en-CA" dirty="0" smtClean="0"/>
              <a:t>Note the </a:t>
            </a:r>
            <a:r>
              <a:rPr lang="en-CA" i="1" dirty="0" smtClean="0"/>
              <a:t>icons</a:t>
            </a:r>
            <a:r>
              <a:rPr lang="en-CA" dirty="0" smtClean="0"/>
              <a:t> on the blue side banner.</a:t>
            </a:r>
          </a:p>
          <a:p>
            <a:endParaRPr lang="en-CA" dirty="0"/>
          </a:p>
          <a:p>
            <a:r>
              <a:rPr lang="en-CA" i="1" dirty="0" smtClean="0"/>
              <a:t>Clicking on the second icon </a:t>
            </a:r>
            <a:r>
              <a:rPr lang="en-CA" dirty="0" smtClean="0"/>
              <a:t>opens the record in the PAC (Public Access Catalogue) view.</a:t>
            </a:r>
          </a:p>
          <a:p>
            <a:endParaRPr lang="en-CA" dirty="0"/>
          </a:p>
          <a:p>
            <a:r>
              <a:rPr lang="en-CA" dirty="0" smtClean="0"/>
              <a:t>The PAC view is shown on the next slide-this is what patrons see online…</a:t>
            </a:r>
          </a:p>
          <a:p>
            <a:endParaRPr lang="en-CA" dirty="0"/>
          </a:p>
        </p:txBody>
      </p:sp>
      <p:sp>
        <p:nvSpPr>
          <p:cNvPr id="9" name="Slide Number Placeholder 8"/>
          <p:cNvSpPr>
            <a:spLocks noGrp="1"/>
          </p:cNvSpPr>
          <p:nvPr>
            <p:ph type="sldNum" sz="quarter" idx="12"/>
          </p:nvPr>
        </p:nvSpPr>
        <p:spPr/>
        <p:txBody>
          <a:bodyPr/>
          <a:lstStyle/>
          <a:p>
            <a:fld id="{59DE6EB8-52AB-45EA-A660-3E1EBFA72987}" type="slidenum">
              <a:rPr lang="en-US" smtClean="0"/>
              <a:t>18</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678" y="1841989"/>
            <a:ext cx="6436215" cy="453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375756" y="4409238"/>
            <a:ext cx="614627" cy="13960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a:off x="1907704" y="4365104"/>
            <a:ext cx="64807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242" idx="3"/>
          </p:cNvCxnSpPr>
          <p:nvPr/>
        </p:nvCxnSpPr>
        <p:spPr>
          <a:xfrm>
            <a:off x="1397102" y="1959605"/>
            <a:ext cx="1158674" cy="2405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71573"/>
            <a:ext cx="497510"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780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404664"/>
            <a:ext cx="8229600" cy="720080"/>
          </a:xfrm>
        </p:spPr>
        <p:txBody>
          <a:bodyPr>
            <a:normAutofit/>
          </a:bodyPr>
          <a:lstStyle/>
          <a:p>
            <a:pPr algn="ctr"/>
            <a:r>
              <a:rPr lang="en-CA" sz="4000" dirty="0" smtClean="0"/>
              <a:t>Bib record # 1461399 – PAC view</a:t>
            </a:r>
            <a:endParaRPr lang="en-CA" sz="4000" dirty="0"/>
          </a:p>
        </p:txBody>
      </p:sp>
      <p:sp>
        <p:nvSpPr>
          <p:cNvPr id="5" name="TextBox 4"/>
          <p:cNvSpPr txBox="1"/>
          <p:nvPr/>
        </p:nvSpPr>
        <p:spPr>
          <a:xfrm>
            <a:off x="251520" y="5494343"/>
            <a:ext cx="8496944" cy="1200329"/>
          </a:xfrm>
          <a:prstGeom prst="rect">
            <a:avLst/>
          </a:prstGeom>
          <a:noFill/>
          <a:ln>
            <a:noFill/>
          </a:ln>
        </p:spPr>
        <p:txBody>
          <a:bodyPr wrap="square" rtlCol="0">
            <a:spAutoFit/>
          </a:bodyPr>
          <a:lstStyle/>
          <a:p>
            <a:r>
              <a:rPr lang="en-CA" dirty="0" smtClean="0"/>
              <a:t>In this view a </a:t>
            </a:r>
            <a:r>
              <a:rPr lang="en-CA" i="1" dirty="0" smtClean="0"/>
              <a:t>photo</a:t>
            </a:r>
            <a:r>
              <a:rPr lang="en-CA" dirty="0" smtClean="0"/>
              <a:t> of the item cover is often seen, as well as an </a:t>
            </a:r>
            <a:r>
              <a:rPr lang="en-CA" i="1" dirty="0" smtClean="0"/>
              <a:t>icon</a:t>
            </a:r>
            <a:r>
              <a:rPr lang="en-CA" dirty="0" smtClean="0"/>
              <a:t> which is derived from the cataloguers codes in the MARC record, informing Polaris that the item in this case is a book.  Other information from the Bib record is shown without the tag numbers, in this expanded view. </a:t>
            </a:r>
            <a:r>
              <a:rPr lang="en-CA" dirty="0"/>
              <a:t> </a:t>
            </a:r>
            <a:r>
              <a:rPr lang="en-CA" dirty="0" smtClean="0"/>
              <a:t>Patrons scroll down to see owning libraries.</a:t>
            </a:r>
          </a:p>
        </p:txBody>
      </p:sp>
      <p:sp>
        <p:nvSpPr>
          <p:cNvPr id="13" name="Slide Number Placeholder 12"/>
          <p:cNvSpPr>
            <a:spLocks noGrp="1"/>
          </p:cNvSpPr>
          <p:nvPr>
            <p:ph type="sldNum" sz="quarter" idx="12"/>
          </p:nvPr>
        </p:nvSpPr>
        <p:spPr/>
        <p:txBody>
          <a:bodyPr/>
          <a:lstStyle/>
          <a:p>
            <a:fld id="{59DE6EB8-52AB-45EA-A660-3E1EBFA72987}" type="slidenum">
              <a:rPr lang="en-US" smtClean="0"/>
              <a:t>19</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192" y="1068091"/>
            <a:ext cx="5979679" cy="43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835696" y="2366418"/>
            <a:ext cx="1008112" cy="1350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7" name="Straight Arrow Connector 36"/>
          <p:cNvCxnSpPr/>
          <p:nvPr/>
        </p:nvCxnSpPr>
        <p:spPr>
          <a:xfrm flipV="1">
            <a:off x="2054085" y="3788823"/>
            <a:ext cx="288032" cy="1705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848244" y="2716108"/>
            <a:ext cx="738052" cy="651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9" name="Straight Arrow Connector 38"/>
          <p:cNvCxnSpPr>
            <a:endCxn id="19" idx="4"/>
          </p:cNvCxnSpPr>
          <p:nvPr/>
        </p:nvCxnSpPr>
        <p:spPr>
          <a:xfrm flipV="1">
            <a:off x="6848244" y="3367341"/>
            <a:ext cx="369026" cy="2221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55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Part One - Overview</a:t>
            </a:r>
            <a:endParaRPr lang="en-CA" dirty="0"/>
          </a:p>
        </p:txBody>
      </p:sp>
      <p:sp>
        <p:nvSpPr>
          <p:cNvPr id="3" name="Content Placeholder 2"/>
          <p:cNvSpPr>
            <a:spLocks noGrp="1"/>
          </p:cNvSpPr>
          <p:nvPr>
            <p:ph idx="1"/>
          </p:nvPr>
        </p:nvSpPr>
        <p:spPr>
          <a:xfrm>
            <a:off x="683568" y="1935480"/>
            <a:ext cx="7560840" cy="4389120"/>
          </a:xfrm>
        </p:spPr>
        <p:txBody>
          <a:bodyPr/>
          <a:lstStyle/>
          <a:p>
            <a:r>
              <a:rPr lang="en-CA" dirty="0" smtClean="0"/>
              <a:t>What is an Item Record?  (page 4)</a:t>
            </a:r>
          </a:p>
          <a:p>
            <a:r>
              <a:rPr lang="en-CA" dirty="0" smtClean="0"/>
              <a:t>What is a Bibliographic Record? (page 16)</a:t>
            </a:r>
          </a:p>
          <a:p>
            <a:r>
              <a:rPr lang="en-CA" dirty="0" smtClean="0"/>
              <a:t>Searching for a Bibliographic Record (page 24)</a:t>
            </a:r>
          </a:p>
          <a:p>
            <a:r>
              <a:rPr lang="en-CA" dirty="0" smtClean="0"/>
              <a:t>Creating an Item record (page 32)</a:t>
            </a:r>
          </a:p>
          <a:p>
            <a:r>
              <a:rPr lang="en-CA" dirty="0" smtClean="0"/>
              <a:t>Review the Three Step Process (page 59)</a:t>
            </a:r>
          </a:p>
          <a:p>
            <a:r>
              <a:rPr lang="en-CA" dirty="0" smtClean="0"/>
              <a:t>Quiz (page 71)</a:t>
            </a: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2</a:t>
            </a:fld>
            <a:endParaRPr lang="en-US"/>
          </a:p>
        </p:txBody>
      </p:sp>
      <p:sp>
        <p:nvSpPr>
          <p:cNvPr id="5" name="TextBox 4"/>
          <p:cNvSpPr txBox="1"/>
          <p:nvPr/>
        </p:nvSpPr>
        <p:spPr>
          <a:xfrm>
            <a:off x="1475656" y="5445224"/>
            <a:ext cx="5760640" cy="646331"/>
          </a:xfrm>
          <a:prstGeom prst="rect">
            <a:avLst/>
          </a:prstGeom>
          <a:noFill/>
          <a:ln>
            <a:solidFill>
              <a:schemeClr val="accent1"/>
            </a:solidFill>
          </a:ln>
        </p:spPr>
        <p:txBody>
          <a:bodyPr wrap="square" rtlCol="0">
            <a:spAutoFit/>
          </a:bodyPr>
          <a:lstStyle/>
          <a:p>
            <a:pPr algn="ctr"/>
            <a:r>
              <a:rPr lang="en-CA" dirty="0" smtClean="0"/>
              <a:t>The 2017 revision of this </a:t>
            </a:r>
            <a:r>
              <a:rPr lang="en-CA" dirty="0"/>
              <a:t>presentation </a:t>
            </a:r>
            <a:r>
              <a:rPr lang="en-CA" dirty="0" smtClean="0"/>
              <a:t>was made with </a:t>
            </a:r>
            <a:r>
              <a:rPr lang="en-CA" dirty="0"/>
              <a:t>Polaris </a:t>
            </a:r>
            <a:r>
              <a:rPr lang="en-CA" dirty="0" smtClean="0"/>
              <a:t>5.2 </a:t>
            </a:r>
            <a:r>
              <a:rPr lang="en-CA" dirty="0"/>
              <a:t>screen </a:t>
            </a:r>
            <a:r>
              <a:rPr lang="en-CA" dirty="0" smtClean="0"/>
              <a:t>shots.</a:t>
            </a:r>
          </a:p>
        </p:txBody>
      </p:sp>
    </p:spTree>
    <p:extLst>
      <p:ext uri="{BB962C8B-B14F-4D97-AF65-F5344CB8AC3E}">
        <p14:creationId xmlns:p14="http://schemas.microsoft.com/office/powerpoint/2010/main" val="3619547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24712"/>
          </a:xfrm>
        </p:spPr>
        <p:txBody>
          <a:bodyPr>
            <a:normAutofit/>
          </a:bodyPr>
          <a:lstStyle/>
          <a:p>
            <a:pPr algn="ctr"/>
            <a:r>
              <a:rPr lang="en-CA" sz="4000" dirty="0" smtClean="0"/>
              <a:t>Bib record #1461399 – Statistics view</a:t>
            </a:r>
            <a:endParaRPr lang="en-CA" sz="4000" dirty="0"/>
          </a:p>
        </p:txBody>
      </p:sp>
      <p:sp>
        <p:nvSpPr>
          <p:cNvPr id="6" name="Slide Number Placeholder 5"/>
          <p:cNvSpPr>
            <a:spLocks noGrp="1"/>
          </p:cNvSpPr>
          <p:nvPr>
            <p:ph type="sldNum" sz="quarter" idx="12"/>
          </p:nvPr>
        </p:nvSpPr>
        <p:spPr/>
        <p:txBody>
          <a:bodyPr/>
          <a:lstStyle/>
          <a:p>
            <a:fld id="{59DE6EB8-52AB-45EA-A660-3E1EBFA72987}" type="slidenum">
              <a:rPr lang="en-US" smtClean="0"/>
              <a:t>20</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012" y="1700808"/>
            <a:ext cx="6341579" cy="457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2124547" y="4578820"/>
            <a:ext cx="587846" cy="290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2"/>
            <a:ext cx="618614"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1519" y="3068960"/>
            <a:ext cx="1873027" cy="3046988"/>
          </a:xfrm>
          <a:prstGeom prst="rect">
            <a:avLst/>
          </a:prstGeom>
          <a:noFill/>
        </p:spPr>
        <p:txBody>
          <a:bodyPr wrap="square" rtlCol="0">
            <a:spAutoFit/>
          </a:bodyPr>
          <a:lstStyle/>
          <a:p>
            <a:r>
              <a:rPr lang="en-US" sz="1600" dirty="0" smtClean="0"/>
              <a:t>The third, statistics, view of the Bib record workform shows the circulations statistics s of all 12 linked items.  The next two views (Resources and Bound-with) are little used in TRAC.</a:t>
            </a:r>
            <a:endParaRPr lang="en-US" sz="1600" dirty="0"/>
          </a:p>
        </p:txBody>
      </p:sp>
    </p:spTree>
    <p:extLst>
      <p:ext uri="{BB962C8B-B14F-4D97-AF65-F5344CB8AC3E}">
        <p14:creationId xmlns:p14="http://schemas.microsoft.com/office/powerpoint/2010/main" val="1644155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922" y="1457267"/>
            <a:ext cx="5540396" cy="4059966"/>
          </a:xfrm>
          <a:prstGeom prst="rect">
            <a:avLst/>
          </a:prstGeom>
        </p:spPr>
      </p:pic>
      <p:sp>
        <p:nvSpPr>
          <p:cNvPr id="6" name="Title 5"/>
          <p:cNvSpPr>
            <a:spLocks noGrp="1"/>
          </p:cNvSpPr>
          <p:nvPr>
            <p:ph type="title"/>
          </p:nvPr>
        </p:nvSpPr>
        <p:spPr>
          <a:xfrm>
            <a:off x="539777" y="404664"/>
            <a:ext cx="8305800" cy="864096"/>
          </a:xfrm>
        </p:spPr>
        <p:txBody>
          <a:bodyPr>
            <a:normAutofit/>
          </a:bodyPr>
          <a:lstStyle/>
          <a:p>
            <a:pPr algn="ctr"/>
            <a:r>
              <a:rPr lang="en-CA" sz="4000" dirty="0" smtClean="0"/>
              <a:t>Incomplete Bib record</a:t>
            </a:r>
            <a:endParaRPr lang="en-CA" sz="4000" dirty="0"/>
          </a:p>
        </p:txBody>
      </p:sp>
      <p:sp>
        <p:nvSpPr>
          <p:cNvPr id="8" name="TextBox 7"/>
          <p:cNvSpPr txBox="1"/>
          <p:nvPr/>
        </p:nvSpPr>
        <p:spPr>
          <a:xfrm>
            <a:off x="114510" y="1457266"/>
            <a:ext cx="3308412" cy="4308872"/>
          </a:xfrm>
          <a:prstGeom prst="rect">
            <a:avLst/>
          </a:prstGeom>
          <a:noFill/>
        </p:spPr>
        <p:txBody>
          <a:bodyPr wrap="square" rtlCol="0">
            <a:spAutoFit/>
          </a:bodyPr>
          <a:lstStyle/>
          <a:p>
            <a:r>
              <a:rPr lang="en-CA" dirty="0"/>
              <a:t>Look what is missing in this example:</a:t>
            </a:r>
          </a:p>
          <a:p>
            <a:pPr marL="285750" indent="-285750">
              <a:buFont typeface="Arial" pitchFamily="34" charset="0"/>
              <a:buChar char="•"/>
            </a:pPr>
            <a:r>
              <a:rPr lang="en-CA" dirty="0"/>
              <a:t>No Author (100 tag)</a:t>
            </a:r>
          </a:p>
          <a:p>
            <a:pPr marL="285750" indent="-285750">
              <a:buFont typeface="Arial" pitchFamily="34" charset="0"/>
              <a:buChar char="•"/>
            </a:pPr>
            <a:r>
              <a:rPr lang="en-CA" sz="1600" dirty="0"/>
              <a:t>No ISBN (020 tag, subfield a)</a:t>
            </a:r>
          </a:p>
          <a:p>
            <a:pPr marL="285750" indent="-285750">
              <a:buFont typeface="Arial" pitchFamily="34" charset="0"/>
              <a:buChar char="•"/>
            </a:pPr>
            <a:r>
              <a:rPr lang="en-CA" dirty="0"/>
              <a:t>No publisher (260 tag)</a:t>
            </a:r>
          </a:p>
          <a:p>
            <a:pPr marL="285750" indent="-285750">
              <a:buFont typeface="Arial" pitchFamily="34" charset="0"/>
              <a:buChar char="•"/>
            </a:pPr>
            <a:r>
              <a:rPr lang="en-CA" dirty="0"/>
              <a:t>No physical description (300)</a:t>
            </a:r>
          </a:p>
          <a:p>
            <a:pPr marL="285750" indent="-285750">
              <a:buFont typeface="Arial" pitchFamily="34" charset="0"/>
              <a:buChar char="•"/>
            </a:pPr>
            <a:r>
              <a:rPr lang="en-CA" dirty="0"/>
              <a:t>No subject description (</a:t>
            </a:r>
            <a:r>
              <a:rPr lang="en-CA" dirty="0" smtClean="0"/>
              <a:t>600’s</a:t>
            </a:r>
            <a:r>
              <a:rPr lang="en-CA" dirty="0"/>
              <a:t>)</a:t>
            </a:r>
          </a:p>
          <a:p>
            <a:endParaRPr lang="en-CA" i="1" dirty="0" smtClean="0"/>
          </a:p>
          <a:p>
            <a:pPr algn="ctr"/>
            <a:r>
              <a:rPr lang="en-CA" sz="2000" i="1" dirty="0" smtClean="0"/>
              <a:t>Do </a:t>
            </a:r>
            <a:r>
              <a:rPr lang="en-CA" sz="2000" b="1" i="1" dirty="0" smtClean="0"/>
              <a:t>NOT</a:t>
            </a:r>
            <a:r>
              <a:rPr lang="en-CA" sz="2000" i="1" dirty="0" smtClean="0"/>
              <a:t> add your item record to an incomplete</a:t>
            </a:r>
          </a:p>
          <a:p>
            <a:pPr algn="ctr"/>
            <a:r>
              <a:rPr lang="en-CA" sz="2000" i="1" dirty="0" smtClean="0"/>
              <a:t>Bib Record! </a:t>
            </a:r>
          </a:p>
          <a:p>
            <a:endParaRPr lang="en-CA" dirty="0" smtClean="0"/>
          </a:p>
          <a:p>
            <a:pPr marL="285750" indent="-285750">
              <a:buFont typeface="Arial" pitchFamily="34" charset="0"/>
              <a:buChar char="•"/>
            </a:pPr>
            <a:endParaRPr lang="en-CA" dirty="0"/>
          </a:p>
        </p:txBody>
      </p:sp>
      <p:sp>
        <p:nvSpPr>
          <p:cNvPr id="9" name="TextBox 8"/>
          <p:cNvSpPr txBox="1"/>
          <p:nvPr/>
        </p:nvSpPr>
        <p:spPr>
          <a:xfrm>
            <a:off x="384870" y="5661248"/>
            <a:ext cx="8424936" cy="830997"/>
          </a:xfrm>
          <a:prstGeom prst="rect">
            <a:avLst/>
          </a:prstGeom>
          <a:noFill/>
          <a:ln>
            <a:solidFill>
              <a:schemeClr val="accent1"/>
            </a:solidFill>
          </a:ln>
        </p:spPr>
        <p:txBody>
          <a:bodyPr wrap="square" rtlCol="0">
            <a:spAutoFit/>
          </a:bodyPr>
          <a:lstStyle/>
          <a:p>
            <a:pPr algn="ctr"/>
            <a:r>
              <a:rPr lang="en-CA" sz="2400" dirty="0"/>
              <a:t>If this is the ONLY </a:t>
            </a:r>
            <a:r>
              <a:rPr lang="en-CA" sz="2400" dirty="0" smtClean="0"/>
              <a:t>Bib </a:t>
            </a:r>
            <a:r>
              <a:rPr lang="en-CA" sz="2400" dirty="0"/>
              <a:t>record you can find for “Simply Salads” </a:t>
            </a:r>
            <a:r>
              <a:rPr lang="en-CA" sz="2400" dirty="0" smtClean="0"/>
              <a:t>please send the item </a:t>
            </a:r>
            <a:r>
              <a:rPr lang="en-CA" sz="2400" dirty="0"/>
              <a:t>to headquarters for cataloguing.</a:t>
            </a:r>
          </a:p>
        </p:txBody>
      </p:sp>
      <p:sp>
        <p:nvSpPr>
          <p:cNvPr id="4" name="Slide Number Placeholder 3"/>
          <p:cNvSpPr>
            <a:spLocks noGrp="1"/>
          </p:cNvSpPr>
          <p:nvPr>
            <p:ph type="sldNum" sz="quarter" idx="12"/>
          </p:nvPr>
        </p:nvSpPr>
        <p:spPr/>
        <p:txBody>
          <a:bodyPr/>
          <a:lstStyle/>
          <a:p>
            <a:fld id="{59DE6EB8-52AB-45EA-A660-3E1EBFA72987}" type="slidenum">
              <a:rPr lang="en-US" smtClean="0"/>
              <a:t>21</a:t>
            </a:fld>
            <a:endParaRPr lang="en-US"/>
          </a:p>
        </p:txBody>
      </p:sp>
      <p:sp>
        <p:nvSpPr>
          <p:cNvPr id="2" name="Oval 1"/>
          <p:cNvSpPr/>
          <p:nvPr/>
        </p:nvSpPr>
        <p:spPr>
          <a:xfrm>
            <a:off x="114510" y="3933056"/>
            <a:ext cx="3308412"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893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 calcmode="lin" valueType="num">
                                      <p:cBhvr additive="base">
                                        <p:cTn id="7" dur="2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 calcmode="lin" valueType="num">
                                      <p:cBhvr additive="base">
                                        <p:cTn id="13" dur="20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529" y="1643928"/>
            <a:ext cx="5427277" cy="3485812"/>
          </a:xfrm>
          <a:prstGeom prst="rect">
            <a:avLst/>
          </a:prstGeom>
          <a:ln>
            <a:solidFill>
              <a:schemeClr val="accent1">
                <a:shade val="50000"/>
              </a:schemeClr>
            </a:solidFill>
          </a:ln>
        </p:spPr>
      </p:pic>
      <p:sp>
        <p:nvSpPr>
          <p:cNvPr id="6" name="Title 5"/>
          <p:cNvSpPr>
            <a:spLocks noGrp="1"/>
          </p:cNvSpPr>
          <p:nvPr>
            <p:ph type="title"/>
          </p:nvPr>
        </p:nvSpPr>
        <p:spPr>
          <a:xfrm>
            <a:off x="539777" y="404664"/>
            <a:ext cx="8305800" cy="864096"/>
          </a:xfrm>
        </p:spPr>
        <p:txBody>
          <a:bodyPr>
            <a:normAutofit fontScale="90000"/>
          </a:bodyPr>
          <a:lstStyle/>
          <a:p>
            <a:pPr algn="ctr"/>
            <a:r>
              <a:rPr lang="en-CA" sz="4000" dirty="0" smtClean="0"/>
              <a:t>Incomplete Bib record – “On Order” record</a:t>
            </a:r>
            <a:endParaRPr lang="en-CA" sz="4000" dirty="0"/>
          </a:p>
        </p:txBody>
      </p:sp>
      <p:sp>
        <p:nvSpPr>
          <p:cNvPr id="8" name="TextBox 7"/>
          <p:cNvSpPr txBox="1"/>
          <p:nvPr/>
        </p:nvSpPr>
        <p:spPr>
          <a:xfrm>
            <a:off x="114510" y="1457265"/>
            <a:ext cx="3308412" cy="4062651"/>
          </a:xfrm>
          <a:prstGeom prst="rect">
            <a:avLst/>
          </a:prstGeom>
          <a:noFill/>
        </p:spPr>
        <p:txBody>
          <a:bodyPr wrap="square" rtlCol="0">
            <a:spAutoFit/>
          </a:bodyPr>
          <a:lstStyle/>
          <a:p>
            <a:r>
              <a:rPr lang="en-CA" dirty="0"/>
              <a:t>Look what is missing in this example:</a:t>
            </a:r>
          </a:p>
          <a:p>
            <a:pPr marL="285750" indent="-285750">
              <a:buFont typeface="Arial" pitchFamily="34" charset="0"/>
              <a:buChar char="•"/>
            </a:pPr>
            <a:r>
              <a:rPr lang="en-CA" dirty="0"/>
              <a:t>No Author (100 tag)</a:t>
            </a:r>
          </a:p>
          <a:p>
            <a:pPr marL="285750" indent="-285750">
              <a:buFont typeface="Arial" pitchFamily="34" charset="0"/>
              <a:buChar char="•"/>
            </a:pPr>
            <a:r>
              <a:rPr lang="en-CA" dirty="0" smtClean="0"/>
              <a:t>No </a:t>
            </a:r>
            <a:r>
              <a:rPr lang="en-CA" dirty="0"/>
              <a:t>publisher (260 tag)</a:t>
            </a:r>
          </a:p>
          <a:p>
            <a:pPr marL="285750" indent="-285750">
              <a:buFont typeface="Arial" pitchFamily="34" charset="0"/>
              <a:buChar char="•"/>
            </a:pPr>
            <a:r>
              <a:rPr lang="en-CA" dirty="0"/>
              <a:t>No physical description (300)</a:t>
            </a:r>
          </a:p>
          <a:p>
            <a:pPr marL="285750" indent="-285750">
              <a:buFont typeface="Arial" pitchFamily="34" charset="0"/>
              <a:buChar char="•"/>
            </a:pPr>
            <a:r>
              <a:rPr lang="en-CA" dirty="0"/>
              <a:t>No subject description (</a:t>
            </a:r>
            <a:r>
              <a:rPr lang="en-CA" dirty="0" smtClean="0"/>
              <a:t>600’s</a:t>
            </a:r>
            <a:r>
              <a:rPr lang="en-CA" dirty="0"/>
              <a:t>)</a:t>
            </a:r>
          </a:p>
          <a:p>
            <a:endParaRPr lang="en-CA" i="1" dirty="0" smtClean="0"/>
          </a:p>
          <a:p>
            <a:pPr algn="ctr"/>
            <a:r>
              <a:rPr lang="en-CA" sz="2000" i="1" dirty="0" smtClean="0"/>
              <a:t>Do </a:t>
            </a:r>
            <a:r>
              <a:rPr lang="en-CA" sz="2000" b="1" i="1" dirty="0" smtClean="0"/>
              <a:t>NOT</a:t>
            </a:r>
            <a:r>
              <a:rPr lang="en-CA" sz="2000" i="1" dirty="0" smtClean="0"/>
              <a:t> add your item record to an “on order”</a:t>
            </a:r>
          </a:p>
          <a:p>
            <a:pPr algn="ctr"/>
            <a:r>
              <a:rPr lang="en-CA" sz="2000" i="1" dirty="0" smtClean="0"/>
              <a:t>Bib Record! </a:t>
            </a:r>
          </a:p>
          <a:p>
            <a:endParaRPr lang="en-CA" dirty="0" smtClean="0"/>
          </a:p>
          <a:p>
            <a:pPr marL="285750" indent="-285750">
              <a:buFont typeface="Arial" pitchFamily="34" charset="0"/>
              <a:buChar char="•"/>
            </a:pPr>
            <a:endParaRPr lang="en-CA" dirty="0"/>
          </a:p>
        </p:txBody>
      </p:sp>
      <p:sp>
        <p:nvSpPr>
          <p:cNvPr id="9" name="TextBox 8"/>
          <p:cNvSpPr txBox="1"/>
          <p:nvPr/>
        </p:nvSpPr>
        <p:spPr>
          <a:xfrm>
            <a:off x="384870" y="5661248"/>
            <a:ext cx="8424936" cy="830997"/>
          </a:xfrm>
          <a:prstGeom prst="rect">
            <a:avLst/>
          </a:prstGeom>
          <a:noFill/>
          <a:ln>
            <a:solidFill>
              <a:schemeClr val="accent1"/>
            </a:solidFill>
          </a:ln>
        </p:spPr>
        <p:txBody>
          <a:bodyPr wrap="square" rtlCol="0">
            <a:spAutoFit/>
          </a:bodyPr>
          <a:lstStyle/>
          <a:p>
            <a:pPr algn="ctr"/>
            <a:r>
              <a:rPr lang="en-CA" sz="2400" dirty="0"/>
              <a:t>If this is the ONLY </a:t>
            </a:r>
            <a:r>
              <a:rPr lang="en-CA" sz="2400" dirty="0" smtClean="0"/>
              <a:t>Bib </a:t>
            </a:r>
            <a:r>
              <a:rPr lang="en-CA" sz="2400" dirty="0"/>
              <a:t>record you can find for </a:t>
            </a:r>
            <a:r>
              <a:rPr lang="en-CA" sz="2400" dirty="0" smtClean="0"/>
              <a:t>“Pond and River” please send the item </a:t>
            </a:r>
            <a:r>
              <a:rPr lang="en-CA" sz="2400" dirty="0"/>
              <a:t>to headquarters for cataloguing.</a:t>
            </a:r>
          </a:p>
        </p:txBody>
      </p:sp>
      <p:sp>
        <p:nvSpPr>
          <p:cNvPr id="4" name="Slide Number Placeholder 3"/>
          <p:cNvSpPr>
            <a:spLocks noGrp="1"/>
          </p:cNvSpPr>
          <p:nvPr>
            <p:ph type="sldNum" sz="quarter" idx="12"/>
          </p:nvPr>
        </p:nvSpPr>
        <p:spPr/>
        <p:txBody>
          <a:bodyPr/>
          <a:lstStyle/>
          <a:p>
            <a:fld id="{59DE6EB8-52AB-45EA-A660-3E1EBFA72987}" type="slidenum">
              <a:rPr lang="en-US" smtClean="0"/>
              <a:t>22</a:t>
            </a:fld>
            <a:endParaRPr lang="en-US"/>
          </a:p>
        </p:txBody>
      </p:sp>
      <p:sp>
        <p:nvSpPr>
          <p:cNvPr id="2" name="Oval 1"/>
          <p:cNvSpPr/>
          <p:nvPr/>
        </p:nvSpPr>
        <p:spPr>
          <a:xfrm>
            <a:off x="136264" y="3617572"/>
            <a:ext cx="3308412"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5004048" y="4437112"/>
            <a:ext cx="1092119" cy="2520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1181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2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 calcmode="lin" valueType="num">
                                      <p:cBhvr additive="base">
                                        <p:cTn id="13" dur="2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040256"/>
          </a:xfrm>
        </p:spPr>
        <p:txBody>
          <a:bodyPr/>
          <a:lstStyle/>
          <a:p>
            <a:pPr algn="ctr"/>
            <a:r>
              <a:rPr lang="en-CA" dirty="0" smtClean="0">
                <a:solidFill>
                  <a:srgbClr val="4DE1EA"/>
                </a:solidFill>
              </a:rPr>
              <a:t>Searching for a Bibliographic Record</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23</a:t>
            </a:fld>
            <a:endParaRPr lang="en-US"/>
          </a:p>
        </p:txBody>
      </p:sp>
    </p:spTree>
    <p:extLst>
      <p:ext uri="{BB962C8B-B14F-4D97-AF65-F5344CB8AC3E}">
        <p14:creationId xmlns:p14="http://schemas.microsoft.com/office/powerpoint/2010/main" val="1301519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 </a:t>
            </a:r>
            <a:endParaRPr lang="en-CA" dirty="0"/>
          </a:p>
        </p:txBody>
      </p:sp>
      <p:sp>
        <p:nvSpPr>
          <p:cNvPr id="4" name="Content Placeholder 3"/>
          <p:cNvSpPr>
            <a:spLocks noGrp="1"/>
          </p:cNvSpPr>
          <p:nvPr>
            <p:ph idx="1"/>
          </p:nvPr>
        </p:nvSpPr>
        <p:spPr>
          <a:xfrm>
            <a:off x="457200" y="1935480"/>
            <a:ext cx="8229600" cy="3653760"/>
          </a:xfrm>
        </p:spPr>
        <p:txBody>
          <a:bodyPr/>
          <a:lstStyle/>
          <a:p>
            <a:r>
              <a:rPr lang="en-CA" sz="2800" dirty="0"/>
              <a:t>Examine the item to be added carefully so your search for the correct Bib record is </a:t>
            </a:r>
            <a:r>
              <a:rPr lang="en-CA" sz="2800" dirty="0" smtClean="0"/>
              <a:t>successful.</a:t>
            </a:r>
          </a:p>
          <a:p>
            <a:r>
              <a:rPr lang="en-CA" sz="2800" dirty="0" smtClean="0"/>
              <a:t>Check </a:t>
            </a:r>
            <a:r>
              <a:rPr lang="en-CA" sz="2800" dirty="0"/>
              <a:t>the front and back covers and the title </a:t>
            </a:r>
            <a:r>
              <a:rPr lang="en-CA" sz="2800" dirty="0" smtClean="0"/>
              <a:t>page.</a:t>
            </a:r>
          </a:p>
          <a:p>
            <a:pPr algn="ctr"/>
            <a:r>
              <a:rPr lang="en-CA" sz="2800" dirty="0" smtClean="0"/>
              <a:t>Also </a:t>
            </a:r>
            <a:r>
              <a:rPr lang="en-CA" sz="2800" dirty="0"/>
              <a:t>check the reverse of the title page (Tp. verso). </a:t>
            </a:r>
            <a:br>
              <a:rPr lang="en-CA" sz="2800" dirty="0"/>
            </a:br>
            <a:r>
              <a:rPr lang="en-CA" sz="2800" dirty="0"/>
              <a:t/>
            </a:r>
            <a:br>
              <a:rPr lang="en-CA" sz="2800" dirty="0"/>
            </a:br>
            <a:r>
              <a:rPr lang="en-CA" sz="3600" dirty="0"/>
              <a:t>Search by ISBN!!</a:t>
            </a:r>
            <a:r>
              <a:rPr lang="en-CA" dirty="0"/>
              <a:t/>
            </a:r>
            <a:br>
              <a:rPr lang="en-CA" dirty="0"/>
            </a:br>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24</a:t>
            </a:fld>
            <a:endParaRPr lang="en-US"/>
          </a:p>
        </p:txBody>
      </p:sp>
      <p:sp>
        <p:nvSpPr>
          <p:cNvPr id="3" name="Title 1"/>
          <p:cNvSpPr txBox="1">
            <a:spLocks/>
          </p:cNvSpPr>
          <p:nvPr/>
        </p:nvSpPr>
        <p:spPr>
          <a:xfrm>
            <a:off x="107504" y="692696"/>
            <a:ext cx="8928992" cy="864096"/>
          </a:xfrm>
          <a:prstGeom prst="rect">
            <a:avLst/>
          </a:prstGeom>
        </p:spPr>
        <p:txBody>
          <a:bodyPr vert="horz" lIns="0" tIns="45720" rIns="0" bIns="0" anchor="b">
            <a:normAutofit fontScale="97500" lnSpcReduction="1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400" dirty="0" smtClean="0">
                <a:solidFill>
                  <a:srgbClr val="04617B"/>
                </a:solidFill>
              </a:rPr>
              <a:t>How to search for a complete Bib record</a:t>
            </a:r>
            <a:r>
              <a:rPr lang="en-CA" sz="4400" dirty="0" smtClean="0"/>
              <a:t> </a:t>
            </a:r>
            <a:r>
              <a:rPr lang="en-CA" dirty="0" smtClean="0"/>
              <a:t/>
            </a:r>
            <a:br>
              <a:rPr lang="en-CA" dirty="0" smtClean="0"/>
            </a:br>
            <a:endParaRPr lang="en-CA" sz="1400" dirty="0"/>
          </a:p>
        </p:txBody>
      </p:sp>
    </p:spTree>
    <p:extLst>
      <p:ext uri="{BB962C8B-B14F-4D97-AF65-F5344CB8AC3E}">
        <p14:creationId xmlns:p14="http://schemas.microsoft.com/office/powerpoint/2010/main" val="3468589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348" y="620688"/>
            <a:ext cx="6975696" cy="792088"/>
          </a:xfrm>
        </p:spPr>
        <p:txBody>
          <a:bodyPr>
            <a:normAutofit fontScale="90000"/>
          </a:bodyPr>
          <a:lstStyle/>
          <a:p>
            <a:r>
              <a:rPr lang="en-CA" sz="4400" dirty="0" smtClean="0">
                <a:solidFill>
                  <a:srgbClr val="04617B"/>
                </a:solidFill>
              </a:rPr>
              <a:t>What i</a:t>
            </a:r>
            <a:r>
              <a:rPr lang="en-CA" sz="4400" dirty="0" smtClean="0"/>
              <a:t>s an…</a:t>
            </a:r>
            <a:r>
              <a:rPr lang="en-CA" sz="4400" dirty="0" smtClean="0">
                <a:solidFill>
                  <a:srgbClr val="04617B"/>
                </a:solidFill>
              </a:rPr>
              <a:t>ISBN</a:t>
            </a:r>
            <a:r>
              <a:rPr lang="en-CA" sz="4400" dirty="0" smtClean="0"/>
              <a:t>? </a:t>
            </a:r>
            <a:r>
              <a:rPr lang="en-CA" dirty="0" smtClean="0"/>
              <a:t/>
            </a:r>
            <a:br>
              <a:rPr lang="en-CA" dirty="0" smtClean="0"/>
            </a:br>
            <a:endParaRPr lang="en-CA"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92052"/>
            <a:ext cx="3334048" cy="2967037"/>
          </a:xfrm>
        </p:spPr>
      </p:pic>
      <p:sp>
        <p:nvSpPr>
          <p:cNvPr id="6" name="Oval 5"/>
          <p:cNvSpPr/>
          <p:nvPr/>
        </p:nvSpPr>
        <p:spPr>
          <a:xfrm>
            <a:off x="464630" y="2166579"/>
            <a:ext cx="172819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563888" y="1906939"/>
            <a:ext cx="5040560" cy="830997"/>
          </a:xfrm>
          <a:prstGeom prst="rect">
            <a:avLst/>
          </a:prstGeom>
          <a:noFill/>
          <a:ln>
            <a:solidFill>
              <a:schemeClr val="accent1">
                <a:shade val="50000"/>
              </a:schemeClr>
            </a:solidFill>
          </a:ln>
        </p:spPr>
        <p:txBody>
          <a:bodyPr wrap="square" rtlCol="0">
            <a:spAutoFit/>
          </a:bodyPr>
          <a:lstStyle/>
          <a:p>
            <a:r>
              <a:rPr lang="en-CA" sz="1600" dirty="0" smtClean="0"/>
              <a:t>A </a:t>
            </a:r>
            <a:r>
              <a:rPr lang="en-CA" sz="1600" b="1" u="sng" dirty="0" smtClean="0"/>
              <a:t>barcode</a:t>
            </a:r>
            <a:r>
              <a:rPr lang="en-CA" sz="1600" dirty="0" smtClean="0"/>
              <a:t> is </a:t>
            </a:r>
            <a:r>
              <a:rPr lang="en-CA" sz="1600" dirty="0" smtClean="0">
                <a:latin typeface="+mj-lt"/>
              </a:rPr>
              <a:t>14</a:t>
            </a:r>
            <a:r>
              <a:rPr lang="en-CA" sz="1600" dirty="0" smtClean="0"/>
              <a:t> digits long, and has your library code in the </a:t>
            </a:r>
            <a:r>
              <a:rPr lang="en-CA" sz="1600" dirty="0" smtClean="0">
                <a:latin typeface="+mj-lt"/>
              </a:rPr>
              <a:t>2,3,4</a:t>
            </a:r>
            <a:r>
              <a:rPr lang="en-CA" sz="1600" dirty="0" smtClean="0"/>
              <a:t> and </a:t>
            </a:r>
            <a:r>
              <a:rPr lang="en-CA" sz="1600" dirty="0" smtClean="0">
                <a:latin typeface="+mj-lt"/>
              </a:rPr>
              <a:t>5</a:t>
            </a:r>
            <a:r>
              <a:rPr lang="en-CA" sz="1600" baseline="30000" dirty="0" smtClean="0"/>
              <a:t>th</a:t>
            </a:r>
            <a:r>
              <a:rPr lang="en-CA" sz="1600" dirty="0" smtClean="0"/>
              <a:t> positions to identify items which belong to your library. (PLS = </a:t>
            </a:r>
            <a:r>
              <a:rPr lang="en-CA" sz="1600" dirty="0" smtClean="0">
                <a:latin typeface="+mj-lt"/>
              </a:rPr>
              <a:t>0100</a:t>
            </a:r>
            <a:r>
              <a:rPr lang="en-CA" sz="1600" dirty="0" smtClean="0"/>
              <a:t>)</a:t>
            </a:r>
            <a:endParaRPr lang="en-CA" sz="1600" dirty="0"/>
          </a:p>
        </p:txBody>
      </p:sp>
      <p:cxnSp>
        <p:nvCxnSpPr>
          <p:cNvPr id="9" name="Straight Arrow Connector 8"/>
          <p:cNvCxnSpPr>
            <a:stCxn id="7" idx="1"/>
          </p:cNvCxnSpPr>
          <p:nvPr/>
        </p:nvCxnSpPr>
        <p:spPr>
          <a:xfrm flipH="1">
            <a:off x="1907704" y="2322438"/>
            <a:ext cx="1656184" cy="3481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88197" y="2525634"/>
            <a:ext cx="351455" cy="296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563888" y="2859442"/>
            <a:ext cx="5040560" cy="830997"/>
          </a:xfrm>
          <a:prstGeom prst="rect">
            <a:avLst/>
          </a:prstGeom>
          <a:noFill/>
          <a:ln>
            <a:solidFill>
              <a:srgbClr val="085091"/>
            </a:solidFill>
          </a:ln>
        </p:spPr>
        <p:txBody>
          <a:bodyPr wrap="square" rtlCol="0">
            <a:spAutoFit/>
          </a:bodyPr>
          <a:lstStyle/>
          <a:p>
            <a:r>
              <a:rPr lang="en-CA" sz="1600" b="1" u="sng" dirty="0" smtClean="0"/>
              <a:t>UPC</a:t>
            </a:r>
            <a:r>
              <a:rPr lang="en-CA" sz="1600" dirty="0" smtClean="0"/>
              <a:t>s  (</a:t>
            </a:r>
            <a:r>
              <a:rPr lang="en-CA" sz="1600" u="sng" dirty="0" smtClean="0"/>
              <a:t>U</a:t>
            </a:r>
            <a:r>
              <a:rPr lang="en-CA" sz="1600" dirty="0" smtClean="0"/>
              <a:t>niversal </a:t>
            </a:r>
            <a:r>
              <a:rPr lang="en-CA" sz="1600" u="sng" dirty="0" smtClean="0"/>
              <a:t>P</a:t>
            </a:r>
            <a:r>
              <a:rPr lang="en-CA" sz="1600" dirty="0" smtClean="0"/>
              <a:t>roduct </a:t>
            </a:r>
            <a:r>
              <a:rPr lang="en-CA" sz="1600" u="sng" dirty="0" smtClean="0"/>
              <a:t>C</a:t>
            </a:r>
            <a:r>
              <a:rPr lang="en-CA" sz="1600" dirty="0" smtClean="0"/>
              <a:t>odes) are </a:t>
            </a:r>
            <a:r>
              <a:rPr lang="en-CA" sz="1600" dirty="0" smtClean="0">
                <a:latin typeface="+mj-lt"/>
              </a:rPr>
              <a:t>12</a:t>
            </a:r>
            <a:r>
              <a:rPr lang="en-CA" sz="1600" dirty="0" smtClean="0"/>
              <a:t> digit numbers found on most items you purchase and are used at store tills to scan an item’s price.</a:t>
            </a:r>
            <a:endParaRPr lang="en-CA" sz="16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19" y="3803300"/>
            <a:ext cx="1885950" cy="1085850"/>
          </a:xfrm>
          <a:prstGeom prst="rect">
            <a:avLst/>
          </a:prstGeom>
        </p:spPr>
      </p:pic>
      <p:cxnSp>
        <p:nvCxnSpPr>
          <p:cNvPr id="17" name="Straight Arrow Connector 16"/>
          <p:cNvCxnSpPr>
            <a:endCxn id="13" idx="1"/>
          </p:cNvCxnSpPr>
          <p:nvPr/>
        </p:nvCxnSpPr>
        <p:spPr>
          <a:xfrm>
            <a:off x="4719341" y="3609015"/>
            <a:ext cx="2286178" cy="737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469" y="5085184"/>
            <a:ext cx="8948027" cy="1323439"/>
          </a:xfrm>
          <a:prstGeom prst="rect">
            <a:avLst/>
          </a:prstGeom>
          <a:noFill/>
          <a:ln>
            <a:solidFill>
              <a:srgbClr val="085091"/>
            </a:solidFill>
          </a:ln>
        </p:spPr>
        <p:txBody>
          <a:bodyPr wrap="square" rtlCol="0">
            <a:spAutoFit/>
          </a:bodyPr>
          <a:lstStyle/>
          <a:p>
            <a:r>
              <a:rPr lang="en-CA" sz="1600" dirty="0" smtClean="0"/>
              <a:t>An </a:t>
            </a:r>
            <a:r>
              <a:rPr lang="en-CA" sz="1600" b="1" u="sng" dirty="0" smtClean="0"/>
              <a:t>ISBN</a:t>
            </a:r>
            <a:r>
              <a:rPr lang="en-CA" sz="1600" dirty="0" smtClean="0"/>
              <a:t> (</a:t>
            </a:r>
            <a:r>
              <a:rPr lang="en-CA" sz="1600" u="sng" dirty="0" smtClean="0"/>
              <a:t>I</a:t>
            </a:r>
            <a:r>
              <a:rPr lang="en-CA" sz="1600" dirty="0" smtClean="0"/>
              <a:t>nternational </a:t>
            </a:r>
            <a:r>
              <a:rPr lang="en-CA" sz="1600" u="sng" dirty="0" smtClean="0"/>
              <a:t>S</a:t>
            </a:r>
            <a:r>
              <a:rPr lang="en-CA" sz="1600" dirty="0" smtClean="0"/>
              <a:t>tandard </a:t>
            </a:r>
            <a:r>
              <a:rPr lang="en-CA" sz="1600" u="sng" dirty="0" smtClean="0"/>
              <a:t>B</a:t>
            </a:r>
            <a:r>
              <a:rPr lang="en-CA" sz="1600" dirty="0" smtClean="0"/>
              <a:t>ook </a:t>
            </a:r>
            <a:r>
              <a:rPr lang="en-CA" sz="1600" u="sng" dirty="0" smtClean="0"/>
              <a:t>N</a:t>
            </a:r>
            <a:r>
              <a:rPr lang="en-CA" sz="1600" dirty="0" smtClean="0"/>
              <a:t>umber) is a </a:t>
            </a:r>
            <a:r>
              <a:rPr lang="en-CA" sz="1600" dirty="0" smtClean="0">
                <a:latin typeface="+mj-lt"/>
              </a:rPr>
              <a:t>13</a:t>
            </a:r>
            <a:r>
              <a:rPr lang="en-CA" sz="1600" dirty="0" smtClean="0"/>
              <a:t> digit number which uniquely identifies each book published.  Look for  “</a:t>
            </a:r>
            <a:r>
              <a:rPr lang="en-CA" sz="1600" dirty="0" smtClean="0">
                <a:latin typeface="+mj-lt"/>
              </a:rPr>
              <a:t>978</a:t>
            </a:r>
            <a:r>
              <a:rPr lang="en-CA" sz="1600" dirty="0" smtClean="0"/>
              <a:t>” at the beginning of the string.  Some older books may have a similar  10 digit number, or both.  (</a:t>
            </a:r>
            <a:r>
              <a:rPr lang="en-CA" sz="1600" dirty="0" err="1" smtClean="0"/>
              <a:t>ie</a:t>
            </a:r>
            <a:r>
              <a:rPr lang="en-CA" sz="1600" dirty="0" smtClean="0"/>
              <a:t>. </a:t>
            </a:r>
            <a:r>
              <a:rPr lang="en-CA" sz="1600" dirty="0" smtClean="0">
                <a:latin typeface="+mj-lt"/>
              </a:rPr>
              <a:t>978</a:t>
            </a:r>
            <a:r>
              <a:rPr lang="en-CA" sz="1600" u="sng" dirty="0" smtClean="0">
                <a:latin typeface="+mj-lt"/>
              </a:rPr>
              <a:t>037583447</a:t>
            </a:r>
            <a:r>
              <a:rPr lang="en-CA" sz="1600" dirty="0" smtClean="0">
                <a:latin typeface="+mj-lt"/>
              </a:rPr>
              <a:t>9</a:t>
            </a:r>
            <a:r>
              <a:rPr lang="en-CA" sz="1600" dirty="0" smtClean="0"/>
              <a:t>, and </a:t>
            </a:r>
            <a:r>
              <a:rPr lang="en-CA" sz="1600" dirty="0" smtClean="0">
                <a:latin typeface="+mj-lt"/>
              </a:rPr>
              <a:t>037583447x</a:t>
            </a:r>
            <a:r>
              <a:rPr lang="en-CA" sz="1600" dirty="0" smtClean="0"/>
              <a:t>).  DVD’s may have a 10 digit ISBN (not scannable) found above the UPC code.  Magazines </a:t>
            </a:r>
            <a:r>
              <a:rPr lang="en-CA" sz="1600" dirty="0"/>
              <a:t>and serials have a similar “ISSN code” (</a:t>
            </a:r>
            <a:r>
              <a:rPr lang="en-CA" sz="1600" u="sng" dirty="0"/>
              <a:t>I</a:t>
            </a:r>
            <a:r>
              <a:rPr lang="en-CA" sz="1600" dirty="0"/>
              <a:t>nternational </a:t>
            </a:r>
            <a:r>
              <a:rPr lang="en-CA" sz="1600" u="sng" dirty="0"/>
              <a:t>S</a:t>
            </a:r>
            <a:r>
              <a:rPr lang="en-CA" sz="1600" dirty="0"/>
              <a:t>tandard </a:t>
            </a:r>
            <a:r>
              <a:rPr lang="en-CA" sz="1600" u="sng" dirty="0"/>
              <a:t>S</a:t>
            </a:r>
            <a:r>
              <a:rPr lang="en-CA" sz="1600" dirty="0"/>
              <a:t>erial </a:t>
            </a:r>
            <a:r>
              <a:rPr lang="en-CA" sz="1600" u="sng" dirty="0"/>
              <a:t>N</a:t>
            </a:r>
            <a:r>
              <a:rPr lang="en-CA" sz="1600" dirty="0"/>
              <a:t>umber</a:t>
            </a:r>
            <a:r>
              <a:rPr lang="en-CA" sz="1600" dirty="0" smtClean="0"/>
              <a:t>) found inside the publication.</a:t>
            </a:r>
            <a:endParaRPr lang="en-CA" sz="1600" dirty="0"/>
          </a:p>
        </p:txBody>
      </p:sp>
      <p:sp>
        <p:nvSpPr>
          <p:cNvPr id="21" name="Oval 20"/>
          <p:cNvSpPr/>
          <p:nvPr/>
        </p:nvSpPr>
        <p:spPr>
          <a:xfrm>
            <a:off x="8319742" y="3831792"/>
            <a:ext cx="571727" cy="296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12426" y="1124744"/>
            <a:ext cx="8103710" cy="707886"/>
          </a:xfrm>
          <a:prstGeom prst="rect">
            <a:avLst/>
          </a:prstGeom>
          <a:noFill/>
        </p:spPr>
        <p:txBody>
          <a:bodyPr wrap="square" rtlCol="0">
            <a:spAutoFit/>
          </a:bodyPr>
          <a:lstStyle/>
          <a:p>
            <a:pPr algn="r"/>
            <a:r>
              <a:rPr lang="en-CA" sz="4000" dirty="0" smtClean="0">
                <a:solidFill>
                  <a:srgbClr val="04617B"/>
                </a:solidFill>
                <a:latin typeface="+mj-lt"/>
              </a:rPr>
              <a:t>…a barcode?    …a UPC code?</a:t>
            </a:r>
            <a:endParaRPr lang="en-CA" sz="4000" dirty="0">
              <a:solidFill>
                <a:srgbClr val="04617B"/>
              </a:solidFill>
              <a:latin typeface="+mj-lt"/>
            </a:endParaRPr>
          </a:p>
        </p:txBody>
      </p:sp>
      <p:cxnSp>
        <p:nvCxnSpPr>
          <p:cNvPr id="25" name="Straight Arrow Connector 24"/>
          <p:cNvCxnSpPr/>
          <p:nvPr/>
        </p:nvCxnSpPr>
        <p:spPr>
          <a:xfrm flipV="1">
            <a:off x="971600" y="4128246"/>
            <a:ext cx="1008112" cy="944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9DE6EB8-52AB-45EA-A660-3E1EBFA72987}" type="slidenum">
              <a:rPr lang="en-US" smtClean="0"/>
              <a:t>25</a:t>
            </a:fld>
            <a:endParaRPr lang="en-US"/>
          </a:p>
        </p:txBody>
      </p:sp>
    </p:spTree>
    <p:extLst>
      <p:ext uri="{BB962C8B-B14F-4D97-AF65-F5344CB8AC3E}">
        <p14:creationId xmlns:p14="http://schemas.microsoft.com/office/powerpoint/2010/main" val="3584088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27" y="1415666"/>
            <a:ext cx="8712968" cy="5184576"/>
          </a:xfrm>
        </p:spPr>
        <p:txBody>
          <a:bodyPr/>
          <a:lstStyle/>
          <a:p>
            <a:r>
              <a:rPr lang="en-CA" sz="1800" dirty="0" smtClean="0"/>
              <a:t>Open a Bib Record Find Tool, by clicking on its icon (after clicking the blue button):</a:t>
            </a:r>
          </a:p>
          <a:p>
            <a:endParaRPr lang="en-CA" dirty="0"/>
          </a:p>
          <a:p>
            <a:endParaRPr lang="en-CA" dirty="0" smtClean="0"/>
          </a:p>
          <a:p>
            <a:pPr lvl="3"/>
            <a:endParaRPr lang="en-CA" dirty="0" smtClean="0"/>
          </a:p>
          <a:p>
            <a:r>
              <a:rPr lang="en-CA" sz="1800" dirty="0" smtClean="0"/>
              <a:t>Or by choosing “Bibliographic Records” on the Cataloguing dropdown menu:</a:t>
            </a:r>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endParaRPr lang="en-CA" sz="1800" dirty="0"/>
          </a:p>
          <a:p>
            <a:endParaRPr lang="en-CA" sz="1800" dirty="0" smtClean="0"/>
          </a:p>
          <a:p>
            <a:r>
              <a:rPr lang="en-CA" sz="1800" dirty="0" smtClean="0"/>
              <a:t>Or by clicking on F12 (Function key on the top of your keyboard)</a:t>
            </a:r>
            <a:endParaRPr lang="en-CA" sz="1800" dirty="0"/>
          </a:p>
          <a:p>
            <a:endParaRPr lang="en-CA" dirty="0"/>
          </a:p>
        </p:txBody>
      </p:sp>
      <p:sp>
        <p:nvSpPr>
          <p:cNvPr id="8" name="Title 7"/>
          <p:cNvSpPr>
            <a:spLocks noGrp="1"/>
          </p:cNvSpPr>
          <p:nvPr>
            <p:ph type="title"/>
          </p:nvPr>
        </p:nvSpPr>
        <p:spPr>
          <a:xfrm>
            <a:off x="251520" y="188640"/>
            <a:ext cx="8712968" cy="1143000"/>
          </a:xfrm>
        </p:spPr>
        <p:txBody>
          <a:bodyPr>
            <a:normAutofit/>
          </a:bodyPr>
          <a:lstStyle/>
          <a:p>
            <a:pPr algn="ctr"/>
            <a:r>
              <a:rPr lang="en-CA" sz="4000" dirty="0" smtClean="0"/>
              <a:t>Start by launching a Bib record find tool</a:t>
            </a:r>
            <a:endParaRPr lang="en-CA" sz="4000" dirty="0"/>
          </a:p>
        </p:txBody>
      </p:sp>
      <p:sp>
        <p:nvSpPr>
          <p:cNvPr id="10" name="Slide Number Placeholder 9"/>
          <p:cNvSpPr>
            <a:spLocks noGrp="1"/>
          </p:cNvSpPr>
          <p:nvPr>
            <p:ph type="sldNum" sz="quarter" idx="12"/>
          </p:nvPr>
        </p:nvSpPr>
        <p:spPr/>
        <p:txBody>
          <a:bodyPr/>
          <a:lstStyle/>
          <a:p>
            <a:fld id="{59DE6EB8-52AB-45EA-A660-3E1EBFA72987}" type="slidenum">
              <a:rPr lang="en-US" smtClean="0"/>
              <a:t>26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19" y="1891281"/>
            <a:ext cx="8028384" cy="79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123728" y="2198020"/>
            <a:ext cx="432048" cy="516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p:nvPr/>
        </p:nvPicPr>
        <p:blipFill rotWithShape="1">
          <a:blip r:embed="rId3"/>
          <a:srcRect l="8494" t="22909" r="11105" b="50001"/>
          <a:stretch/>
        </p:blipFill>
        <p:spPr bwMode="auto">
          <a:xfrm>
            <a:off x="635545" y="3501008"/>
            <a:ext cx="7927057" cy="2304256"/>
          </a:xfrm>
          <a:prstGeom prst="rect">
            <a:avLst/>
          </a:prstGeom>
          <a:ln>
            <a:noFill/>
          </a:ln>
          <a:extLst>
            <a:ext uri="{53640926-AAD7-44D8-BBD7-CCE9431645EC}">
              <a14:shadowObscured xmlns:a14="http://schemas.microsoft.com/office/drawing/2010/main"/>
            </a:ext>
          </a:extLst>
        </p:spPr>
      </p:pic>
      <p:sp>
        <p:nvSpPr>
          <p:cNvPr id="7" name="Oval 6"/>
          <p:cNvSpPr/>
          <p:nvPr/>
        </p:nvSpPr>
        <p:spPr>
          <a:xfrm>
            <a:off x="1691680" y="3717032"/>
            <a:ext cx="2160241"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6756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600" y="981522"/>
            <a:ext cx="2212001" cy="5909310"/>
          </a:xfrm>
          <a:prstGeom prst="rect">
            <a:avLst/>
          </a:prstGeom>
          <a:noFill/>
        </p:spPr>
        <p:txBody>
          <a:bodyPr wrap="square" rtlCol="0">
            <a:spAutoFit/>
          </a:bodyPr>
          <a:lstStyle/>
          <a:p>
            <a:r>
              <a:rPr lang="en-CA" dirty="0" smtClean="0"/>
              <a:t>Use the drop down menu in the “search by” field to search by ISBN. </a:t>
            </a:r>
          </a:p>
          <a:p>
            <a:endParaRPr lang="en-CA" dirty="0"/>
          </a:p>
          <a:p>
            <a:r>
              <a:rPr lang="en-CA" dirty="0" smtClean="0"/>
              <a:t>Enter the ISBN in the “for” field, </a:t>
            </a:r>
            <a:r>
              <a:rPr lang="en-CA" i="1" dirty="0" smtClean="0"/>
              <a:t>preferably by scanning</a:t>
            </a:r>
            <a:r>
              <a:rPr lang="en-CA" dirty="0" smtClean="0"/>
              <a:t>.   </a:t>
            </a:r>
          </a:p>
          <a:p>
            <a:endParaRPr lang="en-CA" dirty="0"/>
          </a:p>
          <a:p>
            <a:r>
              <a:rPr lang="en-CA" dirty="0" smtClean="0"/>
              <a:t>If you must enter the ISBN manually, do not use spaces or any other character, unless it is a letter x at the end of the numeric string. </a:t>
            </a:r>
          </a:p>
          <a:p>
            <a:endParaRPr lang="en-CA" dirty="0"/>
          </a:p>
          <a:p>
            <a:r>
              <a:rPr lang="en-CA" dirty="0" smtClean="0"/>
              <a:t>Be sure you are scanning an </a:t>
            </a:r>
            <a:r>
              <a:rPr lang="en-CA" u="sng" dirty="0" smtClean="0"/>
              <a:t>ISBN</a:t>
            </a:r>
            <a:r>
              <a:rPr lang="en-CA" dirty="0" smtClean="0"/>
              <a:t>…</a:t>
            </a:r>
          </a:p>
          <a:p>
            <a:endParaRPr lang="en-CA" dirty="0"/>
          </a:p>
        </p:txBody>
      </p:sp>
      <p:sp>
        <p:nvSpPr>
          <p:cNvPr id="8" name="Slide Number Placeholder 7"/>
          <p:cNvSpPr>
            <a:spLocks noGrp="1"/>
          </p:cNvSpPr>
          <p:nvPr>
            <p:ph type="sldNum" sz="quarter" idx="12"/>
          </p:nvPr>
        </p:nvSpPr>
        <p:spPr/>
        <p:txBody>
          <a:bodyPr/>
          <a:lstStyle/>
          <a:p>
            <a:fld id="{59DE6EB8-52AB-45EA-A660-3E1EBFA72987}" type="slidenum">
              <a:rPr lang="en-US" smtClean="0"/>
              <a:t>27</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08720"/>
            <a:ext cx="6487557" cy="532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1043608" y="1916832"/>
            <a:ext cx="20162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57600" y="2852936"/>
            <a:ext cx="19742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25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516" y="1139250"/>
            <a:ext cx="1972150" cy="5632311"/>
          </a:xfrm>
          <a:prstGeom prst="rect">
            <a:avLst/>
          </a:prstGeom>
          <a:noFill/>
        </p:spPr>
        <p:txBody>
          <a:bodyPr wrap="square" rtlCol="0">
            <a:spAutoFit/>
          </a:bodyPr>
          <a:lstStyle/>
          <a:p>
            <a:r>
              <a:rPr lang="en-CA" dirty="0" smtClean="0"/>
              <a:t>Usually there will be one result in the find tool window.  </a:t>
            </a:r>
            <a:r>
              <a:rPr lang="en-CA" i="1" dirty="0" smtClean="0"/>
              <a:t>Double click on the result to open the Bib record.</a:t>
            </a:r>
          </a:p>
          <a:p>
            <a:endParaRPr lang="en-CA" dirty="0" smtClean="0"/>
          </a:p>
          <a:p>
            <a:r>
              <a:rPr lang="en-CA" dirty="0" smtClean="0"/>
              <a:t>If there are no results, send the item in to headquarters for cataloguing.</a:t>
            </a:r>
          </a:p>
          <a:p>
            <a:endParaRPr lang="en-CA" dirty="0"/>
          </a:p>
          <a:p>
            <a:r>
              <a:rPr lang="en-CA" dirty="0" smtClean="0"/>
              <a:t>If there are more than one result, read each Bib record carefully to choose the best one.</a:t>
            </a:r>
            <a:endParaRPr lang="en-CA" dirty="0"/>
          </a:p>
        </p:txBody>
      </p:sp>
      <p:sp>
        <p:nvSpPr>
          <p:cNvPr id="9" name="Slide Number Placeholder 8"/>
          <p:cNvSpPr>
            <a:spLocks noGrp="1"/>
          </p:cNvSpPr>
          <p:nvPr>
            <p:ph type="sldNum" sz="quarter" idx="12"/>
          </p:nvPr>
        </p:nvSpPr>
        <p:spPr/>
        <p:txBody>
          <a:bodyPr/>
          <a:lstStyle/>
          <a:p>
            <a:fld id="{59DE6EB8-52AB-45EA-A660-3E1EBFA72987}" type="slidenum">
              <a:rPr lang="en-US" smtClean="0"/>
              <a:t>28</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08720"/>
            <a:ext cx="6487557" cy="532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871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632848" cy="1212744"/>
          </a:xfrm>
        </p:spPr>
        <p:txBody>
          <a:bodyPr>
            <a:noAutofit/>
          </a:bodyPr>
          <a:lstStyle/>
          <a:p>
            <a:pPr algn="ctr"/>
            <a:r>
              <a:rPr lang="en-CA" sz="4000" dirty="0" smtClean="0"/>
              <a:t>When there are more than one</a:t>
            </a:r>
            <a:br>
              <a:rPr lang="en-CA" sz="4000" dirty="0" smtClean="0"/>
            </a:br>
            <a:r>
              <a:rPr lang="en-CA" sz="4000" dirty="0" smtClean="0"/>
              <a:t>Bib record with the same ISBN…</a:t>
            </a:r>
            <a:endParaRPr lang="en-CA" sz="4000" dirty="0"/>
          </a:p>
        </p:txBody>
      </p:sp>
      <p:sp>
        <p:nvSpPr>
          <p:cNvPr id="3" name="Content Placeholder 2"/>
          <p:cNvSpPr>
            <a:spLocks noGrp="1"/>
          </p:cNvSpPr>
          <p:nvPr>
            <p:ph idx="1"/>
          </p:nvPr>
        </p:nvSpPr>
        <p:spPr>
          <a:xfrm>
            <a:off x="467544" y="2492896"/>
            <a:ext cx="8229600" cy="3240360"/>
          </a:xfrm>
        </p:spPr>
        <p:txBody>
          <a:bodyPr>
            <a:normAutofit lnSpcReduction="10000"/>
          </a:bodyPr>
          <a:lstStyle/>
          <a:p>
            <a:r>
              <a:rPr lang="en-CA" dirty="0" smtClean="0"/>
              <a:t>Open each record and compare the item in hand to the detailed information in the Bib.</a:t>
            </a:r>
          </a:p>
          <a:p>
            <a:r>
              <a:rPr lang="en-CA" dirty="0" smtClean="0"/>
              <a:t>Avoid adding to (older) Bib records which contain multiple ISBNs (and therefore multiple formats … hardcover, softcover, etc.)</a:t>
            </a:r>
          </a:p>
          <a:p>
            <a:r>
              <a:rPr lang="en-CA" dirty="0" smtClean="0"/>
              <a:t>Do not add items to incomplete or “on-order” records.</a:t>
            </a:r>
          </a:p>
          <a:p>
            <a:r>
              <a:rPr lang="en-CA" dirty="0" smtClean="0"/>
              <a:t>If you cannot find a good matching Bib, send the item to headquarters for cataloguing.</a:t>
            </a:r>
          </a:p>
          <a:p>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29</a:t>
            </a:fld>
            <a:endParaRPr lang="en-US"/>
          </a:p>
        </p:txBody>
      </p:sp>
    </p:spTree>
    <p:extLst>
      <p:ext uri="{BB962C8B-B14F-4D97-AF65-F5344CB8AC3E}">
        <p14:creationId xmlns:p14="http://schemas.microsoft.com/office/powerpoint/2010/main" val="1488065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4DE1EA"/>
                </a:solidFill>
              </a:rPr>
              <a:t>What is an Item Record?</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3</a:t>
            </a:fld>
            <a:endParaRPr lang="en-US"/>
          </a:p>
        </p:txBody>
      </p:sp>
    </p:spTree>
    <p:extLst>
      <p:ext uri="{BB962C8B-B14F-4D97-AF65-F5344CB8AC3E}">
        <p14:creationId xmlns:p14="http://schemas.microsoft.com/office/powerpoint/2010/main" val="1946692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20080"/>
          </a:xfrm>
        </p:spPr>
        <p:txBody>
          <a:bodyPr>
            <a:normAutofit/>
          </a:bodyPr>
          <a:lstStyle/>
          <a:p>
            <a:pPr algn="ctr"/>
            <a:r>
              <a:rPr lang="en-CA" sz="4000" dirty="0" smtClean="0"/>
              <a:t>Items with no ISBN</a:t>
            </a:r>
            <a:endParaRPr lang="en-CA"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130" y="1700808"/>
            <a:ext cx="5590063" cy="4464496"/>
          </a:xfrm>
          <a:prstGeom prst="rect">
            <a:avLst/>
          </a:prstGeom>
        </p:spPr>
      </p:pic>
      <p:sp>
        <p:nvSpPr>
          <p:cNvPr id="5" name="TextBox 4"/>
          <p:cNvSpPr txBox="1"/>
          <p:nvPr/>
        </p:nvSpPr>
        <p:spPr>
          <a:xfrm>
            <a:off x="137548" y="1410355"/>
            <a:ext cx="3282323" cy="5447645"/>
          </a:xfrm>
          <a:prstGeom prst="rect">
            <a:avLst/>
          </a:prstGeom>
          <a:noFill/>
        </p:spPr>
        <p:txBody>
          <a:bodyPr wrap="square" rtlCol="0">
            <a:spAutoFit/>
          </a:bodyPr>
          <a:lstStyle/>
          <a:p>
            <a:r>
              <a:rPr lang="en-CA" dirty="0"/>
              <a:t>Occasionally </a:t>
            </a:r>
            <a:r>
              <a:rPr lang="en-CA" dirty="0" smtClean="0"/>
              <a:t>self </a:t>
            </a:r>
            <a:r>
              <a:rPr lang="en-CA" dirty="0"/>
              <a:t>published volumes or older books do not have </a:t>
            </a:r>
            <a:r>
              <a:rPr lang="en-CA" dirty="0" smtClean="0"/>
              <a:t>ISBNs</a:t>
            </a:r>
            <a:r>
              <a:rPr lang="en-CA" dirty="0"/>
              <a:t>.  </a:t>
            </a:r>
            <a:endParaRPr lang="en-CA" dirty="0" smtClean="0"/>
          </a:p>
          <a:p>
            <a:endParaRPr lang="en-CA" i="1" dirty="0" smtClean="0"/>
          </a:p>
          <a:p>
            <a:r>
              <a:rPr lang="en-CA" i="1" dirty="0" smtClean="0"/>
              <a:t>Change </a:t>
            </a:r>
            <a:r>
              <a:rPr lang="en-CA" i="1" dirty="0"/>
              <a:t>the Bib record search tool parameter to “Title” or “Author</a:t>
            </a:r>
            <a:r>
              <a:rPr lang="en-CA" i="1" dirty="0" smtClean="0"/>
              <a:t>”.  </a:t>
            </a:r>
            <a:r>
              <a:rPr lang="en-CA" dirty="0" smtClean="0"/>
              <a:t>In this example, choosing the appropriate publication  date (</a:t>
            </a:r>
            <a:r>
              <a:rPr lang="en-CA" dirty="0" smtClean="0">
                <a:latin typeface="+mj-lt"/>
              </a:rPr>
              <a:t>1985</a:t>
            </a:r>
            <a:r>
              <a:rPr lang="en-CA" dirty="0" smtClean="0"/>
              <a:t> or </a:t>
            </a:r>
            <a:r>
              <a:rPr lang="en-CA" dirty="0" smtClean="0">
                <a:latin typeface="+mj-lt"/>
              </a:rPr>
              <a:t>1986</a:t>
            </a:r>
            <a:r>
              <a:rPr lang="en-CA" dirty="0" smtClean="0"/>
              <a:t>) should be the correct choice.  Regardless, open the Bib record and compare it to the item in hand.  </a:t>
            </a:r>
          </a:p>
          <a:p>
            <a:endParaRPr lang="en-CA" sz="1600" dirty="0"/>
          </a:p>
          <a:p>
            <a:r>
              <a:rPr lang="en-CA" sz="1600" dirty="0"/>
              <a:t>Spelling must be very accurate for title searches to work. Note </a:t>
            </a:r>
            <a:r>
              <a:rPr lang="en-CA" sz="1600" dirty="0" smtClean="0"/>
              <a:t>that the search engine found the full title, although only the first three words were entered.  </a:t>
            </a:r>
            <a:endParaRPr lang="en-CA" sz="1600" dirty="0"/>
          </a:p>
          <a:p>
            <a:endParaRPr lang="en-CA" dirty="0"/>
          </a:p>
        </p:txBody>
      </p:sp>
      <p:sp>
        <p:nvSpPr>
          <p:cNvPr id="8" name="Oval 7"/>
          <p:cNvSpPr/>
          <p:nvPr/>
        </p:nvSpPr>
        <p:spPr>
          <a:xfrm>
            <a:off x="3635896" y="2492896"/>
            <a:ext cx="252028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lide Number Placeholder 8"/>
          <p:cNvSpPr>
            <a:spLocks noGrp="1"/>
          </p:cNvSpPr>
          <p:nvPr>
            <p:ph type="sldNum" sz="quarter" idx="12"/>
          </p:nvPr>
        </p:nvSpPr>
        <p:spPr/>
        <p:txBody>
          <a:bodyPr/>
          <a:lstStyle/>
          <a:p>
            <a:fld id="{59DE6EB8-52AB-45EA-A660-3E1EBFA72987}" type="slidenum">
              <a:rPr lang="en-US" smtClean="0"/>
              <a:t>30</a:t>
            </a:fld>
            <a:endParaRPr lang="en-US"/>
          </a:p>
        </p:txBody>
      </p:sp>
      <p:sp>
        <p:nvSpPr>
          <p:cNvPr id="10" name="Oval 9"/>
          <p:cNvSpPr/>
          <p:nvPr/>
        </p:nvSpPr>
        <p:spPr>
          <a:xfrm>
            <a:off x="7092280" y="3501008"/>
            <a:ext cx="57606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2011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040256"/>
          </a:xfrm>
        </p:spPr>
        <p:txBody>
          <a:bodyPr/>
          <a:lstStyle/>
          <a:p>
            <a:pPr algn="ctr"/>
            <a:r>
              <a:rPr lang="en-CA" dirty="0" smtClean="0">
                <a:solidFill>
                  <a:srgbClr val="4DE1EA"/>
                </a:solidFill>
              </a:rPr>
              <a:t>Creating an Item Record</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31</a:t>
            </a:fld>
            <a:endParaRPr lang="en-US"/>
          </a:p>
        </p:txBody>
      </p:sp>
    </p:spTree>
    <p:extLst>
      <p:ext uri="{BB962C8B-B14F-4D97-AF65-F5344CB8AC3E}">
        <p14:creationId xmlns:p14="http://schemas.microsoft.com/office/powerpoint/2010/main" val="1560741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926" y="3573016"/>
            <a:ext cx="1512168" cy="369332"/>
          </a:xfrm>
          <a:prstGeom prst="rect">
            <a:avLst/>
          </a:prstGeom>
          <a:noFill/>
        </p:spPr>
        <p:txBody>
          <a:bodyPr wrap="square" rtlCol="0">
            <a:spAutoFit/>
          </a:bodyPr>
          <a:lstStyle/>
          <a:p>
            <a:pPr algn="ctr"/>
            <a:r>
              <a:rPr lang="en-CA" dirty="0" smtClean="0"/>
              <a:t>Cover</a:t>
            </a:r>
          </a:p>
        </p:txBody>
      </p:sp>
      <p:sp>
        <p:nvSpPr>
          <p:cNvPr id="8" name="TextBox 7"/>
          <p:cNvSpPr txBox="1"/>
          <p:nvPr/>
        </p:nvSpPr>
        <p:spPr>
          <a:xfrm>
            <a:off x="2434283" y="3573016"/>
            <a:ext cx="1512168" cy="369332"/>
          </a:xfrm>
          <a:prstGeom prst="rect">
            <a:avLst/>
          </a:prstGeom>
          <a:noFill/>
        </p:spPr>
        <p:txBody>
          <a:bodyPr wrap="square" rtlCol="0">
            <a:spAutoFit/>
          </a:bodyPr>
          <a:lstStyle/>
          <a:p>
            <a:pPr algn="ctr"/>
            <a:r>
              <a:rPr lang="en-CA" dirty="0" smtClean="0"/>
              <a:t>Back Cover</a:t>
            </a:r>
          </a:p>
        </p:txBody>
      </p:sp>
      <p:sp>
        <p:nvSpPr>
          <p:cNvPr id="9" name="TextBox 8"/>
          <p:cNvSpPr txBox="1"/>
          <p:nvPr/>
        </p:nvSpPr>
        <p:spPr>
          <a:xfrm>
            <a:off x="4794616" y="3573016"/>
            <a:ext cx="1512168" cy="369332"/>
          </a:xfrm>
          <a:prstGeom prst="rect">
            <a:avLst/>
          </a:prstGeom>
          <a:noFill/>
        </p:spPr>
        <p:txBody>
          <a:bodyPr wrap="square" rtlCol="0">
            <a:spAutoFit/>
          </a:bodyPr>
          <a:lstStyle/>
          <a:p>
            <a:pPr algn="ctr"/>
            <a:r>
              <a:rPr lang="en-CA" dirty="0" smtClean="0"/>
              <a:t>Title page</a:t>
            </a:r>
          </a:p>
        </p:txBody>
      </p:sp>
      <p:sp>
        <p:nvSpPr>
          <p:cNvPr id="10" name="TextBox 9"/>
          <p:cNvSpPr txBox="1"/>
          <p:nvPr/>
        </p:nvSpPr>
        <p:spPr>
          <a:xfrm>
            <a:off x="6520444" y="3434516"/>
            <a:ext cx="2520698" cy="646331"/>
          </a:xfrm>
          <a:prstGeom prst="rect">
            <a:avLst/>
          </a:prstGeom>
          <a:noFill/>
        </p:spPr>
        <p:txBody>
          <a:bodyPr wrap="square" rtlCol="0">
            <a:spAutoFit/>
          </a:bodyPr>
          <a:lstStyle/>
          <a:p>
            <a:pPr algn="ctr"/>
            <a:r>
              <a:rPr lang="en-CA" dirty="0" smtClean="0"/>
              <a:t>Inside back cover</a:t>
            </a:r>
          </a:p>
          <a:p>
            <a:pPr algn="ctr"/>
            <a:r>
              <a:rPr lang="en-CA" dirty="0"/>
              <a:t>o</a:t>
            </a:r>
            <a:r>
              <a:rPr lang="en-CA" dirty="0" smtClean="0"/>
              <a:t>r Tp. verso</a:t>
            </a:r>
          </a:p>
        </p:txBody>
      </p:sp>
      <p:sp>
        <p:nvSpPr>
          <p:cNvPr id="13" name="Title 4"/>
          <p:cNvSpPr>
            <a:spLocks noGrp="1"/>
          </p:cNvSpPr>
          <p:nvPr>
            <p:ph type="title"/>
          </p:nvPr>
        </p:nvSpPr>
        <p:spPr>
          <a:xfrm>
            <a:off x="611560" y="776245"/>
            <a:ext cx="8128049" cy="995931"/>
          </a:xfrm>
        </p:spPr>
        <p:txBody>
          <a:bodyPr>
            <a:noAutofit/>
          </a:bodyPr>
          <a:lstStyle/>
          <a:p>
            <a:pPr algn="ctr"/>
            <a:r>
              <a:rPr lang="en-CA" sz="4000" u="sng" dirty="0" smtClean="0"/>
              <a:t>Introducing the three step process.  </a:t>
            </a:r>
            <a:r>
              <a:rPr lang="en-CA" sz="4000" dirty="0" smtClean="0"/>
              <a:t>Every time you add an item record:</a:t>
            </a:r>
            <a:endParaRPr lang="en-CA" sz="4000" dirty="0"/>
          </a:p>
        </p:txBody>
      </p:sp>
      <p:sp>
        <p:nvSpPr>
          <p:cNvPr id="15" name="Content Placeholder 5"/>
          <p:cNvSpPr txBox="1">
            <a:spLocks/>
          </p:cNvSpPr>
          <p:nvPr/>
        </p:nvSpPr>
        <p:spPr>
          <a:xfrm>
            <a:off x="251520" y="1772816"/>
            <a:ext cx="8568952" cy="1868955"/>
          </a:xfrm>
          <a:prstGeom prst="rect">
            <a:avLst/>
          </a:prstGeom>
        </p:spPr>
        <p:txBody>
          <a:bodyPr>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indent="-457200">
              <a:buFont typeface="+mj-lt"/>
              <a:buAutoNum type="arabicPeriod"/>
            </a:pPr>
            <a:r>
              <a:rPr lang="en-CA" sz="2400" dirty="0" smtClean="0"/>
              <a:t>Examine the item in hand. (Both covers &amp; both sides of title page. </a:t>
            </a:r>
            <a:r>
              <a:rPr lang="en-CA" sz="1900" dirty="0" smtClean="0"/>
              <a:t>“The Christmas fox” had it’s Cataloguing-in-Publication (CIP) data on the inside of the back cover, instead of the back of the title page.)</a:t>
            </a:r>
          </a:p>
          <a:p>
            <a:pPr marL="457200" indent="-457200">
              <a:buFont typeface="+mj-lt"/>
              <a:buAutoNum type="arabicPeriod"/>
            </a:pPr>
            <a:r>
              <a:rPr lang="en-CA" sz="2400" dirty="0" smtClean="0"/>
              <a:t>Find the correct Bib record by searching for the ISBN in Polaris.  Keep referring back to the item to ensure accuracy.</a:t>
            </a:r>
          </a:p>
          <a:p>
            <a:pPr marL="457200" indent="-457200">
              <a:buFont typeface="+mj-lt"/>
              <a:buAutoNum type="arabicPeriod"/>
            </a:pPr>
            <a:r>
              <a:rPr lang="en-CA" sz="2400" dirty="0" smtClean="0"/>
              <a:t>Create a correct item record, and save it.</a:t>
            </a:r>
            <a:endParaRPr lang="en-CA" sz="2400" dirty="0"/>
          </a:p>
        </p:txBody>
      </p:sp>
      <p:sp>
        <p:nvSpPr>
          <p:cNvPr id="12" name="Slide Number Placeholder 11"/>
          <p:cNvSpPr>
            <a:spLocks noGrp="1"/>
          </p:cNvSpPr>
          <p:nvPr>
            <p:ph type="sldNum" sz="quarter" idx="12"/>
          </p:nvPr>
        </p:nvSpPr>
        <p:spPr/>
        <p:txBody>
          <a:bodyPr/>
          <a:lstStyle/>
          <a:p>
            <a:fld id="{59DE6EB8-52AB-45EA-A660-3E1EBFA72987}" type="slidenum">
              <a:rPr lang="en-US" smtClean="0"/>
              <a:t>32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84" y="4221088"/>
            <a:ext cx="1906852" cy="220486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188" y="4232101"/>
            <a:ext cx="1866188" cy="220486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521" y="4232101"/>
            <a:ext cx="1787281" cy="220486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221088"/>
            <a:ext cx="1636010" cy="2204864"/>
          </a:xfrm>
          <a:prstGeom prst="rect">
            <a:avLst/>
          </a:prstGeom>
        </p:spPr>
      </p:pic>
    </p:spTree>
    <p:extLst>
      <p:ext uri="{BB962C8B-B14F-4D97-AF65-F5344CB8AC3E}">
        <p14:creationId xmlns:p14="http://schemas.microsoft.com/office/powerpoint/2010/main" val="3006637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786" y="1556792"/>
            <a:ext cx="2459998" cy="4524315"/>
          </a:xfrm>
          <a:prstGeom prst="rect">
            <a:avLst/>
          </a:prstGeom>
          <a:noFill/>
        </p:spPr>
        <p:txBody>
          <a:bodyPr wrap="square" rtlCol="0">
            <a:spAutoFit/>
          </a:bodyPr>
          <a:lstStyle/>
          <a:p>
            <a:r>
              <a:rPr lang="en-CA" dirty="0" smtClean="0"/>
              <a:t>Check for these important tags:</a:t>
            </a:r>
          </a:p>
          <a:p>
            <a:pPr marL="285750" indent="-285750">
              <a:buFont typeface="Arial" pitchFamily="34" charset="0"/>
              <a:buChar char="•"/>
            </a:pPr>
            <a:r>
              <a:rPr lang="en-CA" dirty="0" smtClean="0"/>
              <a:t>245 - Title</a:t>
            </a:r>
          </a:p>
          <a:p>
            <a:pPr marL="285750" indent="-285750">
              <a:buFont typeface="Arial" pitchFamily="34" charset="0"/>
              <a:buChar char="•"/>
            </a:pPr>
            <a:r>
              <a:rPr lang="en-CA" dirty="0" smtClean="0"/>
              <a:t>100 - Author</a:t>
            </a:r>
          </a:p>
          <a:p>
            <a:pPr marL="285750" indent="-285750">
              <a:buFont typeface="Arial" pitchFamily="34" charset="0"/>
              <a:buChar char="•"/>
            </a:pPr>
            <a:r>
              <a:rPr lang="en-CA" dirty="0" smtClean="0"/>
              <a:t>700 - Illustrator</a:t>
            </a:r>
          </a:p>
          <a:p>
            <a:pPr marL="285750" indent="-285750">
              <a:buFont typeface="Arial" pitchFamily="34" charset="0"/>
              <a:buChar char="•"/>
            </a:pPr>
            <a:r>
              <a:rPr lang="en-CA" dirty="0" smtClean="0"/>
              <a:t>264 - Publisher</a:t>
            </a:r>
          </a:p>
          <a:p>
            <a:pPr marL="285750" indent="-285750">
              <a:buFont typeface="Arial" pitchFamily="34" charset="0"/>
              <a:buChar char="•"/>
            </a:pPr>
            <a:r>
              <a:rPr lang="en-CA" dirty="0" smtClean="0"/>
              <a:t>300 - Physical description</a:t>
            </a:r>
          </a:p>
          <a:p>
            <a:pPr marL="285750" indent="-285750">
              <a:buFont typeface="Arial" pitchFamily="34" charset="0"/>
              <a:buChar char="•"/>
            </a:pPr>
            <a:r>
              <a:rPr lang="en-CA" dirty="0" smtClean="0"/>
              <a:t>600s – Subjects</a:t>
            </a:r>
          </a:p>
          <a:p>
            <a:endParaRPr lang="en-CA" dirty="0"/>
          </a:p>
          <a:p>
            <a:r>
              <a:rPr lang="en-CA" dirty="0" smtClean="0"/>
              <a:t>Newly published books should have more than one 300 tag to indicate RDA cataloguing standards compliance.</a:t>
            </a:r>
            <a:endParaRPr lang="en-CA" dirty="0"/>
          </a:p>
        </p:txBody>
      </p:sp>
      <p:sp>
        <p:nvSpPr>
          <p:cNvPr id="3" name="Title 2"/>
          <p:cNvSpPr>
            <a:spLocks noGrp="1"/>
          </p:cNvSpPr>
          <p:nvPr>
            <p:ph type="title"/>
          </p:nvPr>
        </p:nvSpPr>
        <p:spPr>
          <a:xfrm>
            <a:off x="167786" y="704088"/>
            <a:ext cx="8796702" cy="708688"/>
          </a:xfrm>
        </p:spPr>
        <p:txBody>
          <a:bodyPr>
            <a:normAutofit/>
          </a:bodyPr>
          <a:lstStyle/>
          <a:p>
            <a:pPr algn="ctr"/>
            <a:r>
              <a:rPr lang="en-CA" sz="4000" dirty="0" smtClean="0"/>
              <a:t>Compare your item to the Bib record</a:t>
            </a:r>
            <a:endParaRPr lang="en-CA" sz="4000" dirty="0"/>
          </a:p>
        </p:txBody>
      </p:sp>
      <p:sp>
        <p:nvSpPr>
          <p:cNvPr id="7" name="Slide Number Placeholder 6"/>
          <p:cNvSpPr>
            <a:spLocks noGrp="1"/>
          </p:cNvSpPr>
          <p:nvPr>
            <p:ph type="sldNum" sz="quarter" idx="12"/>
          </p:nvPr>
        </p:nvSpPr>
        <p:spPr/>
        <p:txBody>
          <a:bodyPr/>
          <a:lstStyle/>
          <a:p>
            <a:fld id="{59DE6EB8-52AB-45EA-A660-3E1EBFA72987}" type="slidenum">
              <a:rPr lang="en-US" smtClean="0"/>
              <a:t>33</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094" y="1628800"/>
            <a:ext cx="6436215" cy="453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817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305800" cy="738082"/>
          </a:xfrm>
        </p:spPr>
        <p:txBody>
          <a:bodyPr>
            <a:normAutofit/>
          </a:bodyPr>
          <a:lstStyle/>
          <a:p>
            <a:pPr algn="ctr"/>
            <a:r>
              <a:rPr lang="en-CA" sz="4000" dirty="0" smtClean="0"/>
              <a:t>Find the perfect match?</a:t>
            </a:r>
            <a:endParaRPr lang="en-CA" sz="4000" dirty="0"/>
          </a:p>
        </p:txBody>
      </p:sp>
      <p:sp>
        <p:nvSpPr>
          <p:cNvPr id="3" name="TextBox 2"/>
          <p:cNvSpPr txBox="1"/>
          <p:nvPr/>
        </p:nvSpPr>
        <p:spPr>
          <a:xfrm>
            <a:off x="467544" y="4005064"/>
            <a:ext cx="4392488" cy="2585323"/>
          </a:xfrm>
          <a:prstGeom prst="rect">
            <a:avLst/>
          </a:prstGeom>
          <a:noFill/>
          <a:ln>
            <a:solidFill>
              <a:schemeClr val="accent1">
                <a:shade val="50000"/>
                <a:satMod val="103000"/>
              </a:schemeClr>
            </a:solidFill>
          </a:ln>
        </p:spPr>
        <p:txBody>
          <a:bodyPr wrap="square" rtlCol="0">
            <a:spAutoFit/>
          </a:bodyPr>
          <a:lstStyle/>
          <a:p>
            <a:pPr marL="285750" indent="-285750">
              <a:buFont typeface="Wingdings" pitchFamily="2" charset="2"/>
              <a:buChar char="Ø"/>
            </a:pPr>
            <a:r>
              <a:rPr lang="en-CA" dirty="0" smtClean="0"/>
              <a:t>ISBN</a:t>
            </a:r>
          </a:p>
          <a:p>
            <a:pPr marL="285750" indent="-285750">
              <a:buFont typeface="Wingdings" pitchFamily="2" charset="2"/>
              <a:buChar char="Ø"/>
            </a:pPr>
            <a:r>
              <a:rPr lang="en-CA" dirty="0" smtClean="0"/>
              <a:t>Title</a:t>
            </a:r>
          </a:p>
          <a:p>
            <a:pPr marL="285750" indent="-285750">
              <a:buFont typeface="Wingdings" pitchFamily="2" charset="2"/>
              <a:buChar char="Ø"/>
            </a:pPr>
            <a:r>
              <a:rPr lang="en-CA" dirty="0" smtClean="0"/>
              <a:t>Author</a:t>
            </a:r>
          </a:p>
          <a:p>
            <a:pPr marL="285750" indent="-285750">
              <a:buFont typeface="Wingdings" pitchFamily="2" charset="2"/>
              <a:buChar char="Ø"/>
            </a:pPr>
            <a:r>
              <a:rPr lang="en-CA" dirty="0" smtClean="0"/>
              <a:t>Illustrator</a:t>
            </a:r>
          </a:p>
          <a:p>
            <a:pPr marL="285750" indent="-285750">
              <a:buFont typeface="Wingdings" pitchFamily="2" charset="2"/>
              <a:buChar char="Ø"/>
            </a:pPr>
            <a:r>
              <a:rPr lang="en-CA" dirty="0" smtClean="0"/>
              <a:t>Publisher</a:t>
            </a:r>
          </a:p>
          <a:p>
            <a:pPr marL="285750" indent="-285750">
              <a:buFont typeface="Wingdings" pitchFamily="2" charset="2"/>
              <a:buChar char="Ø"/>
            </a:pPr>
            <a:r>
              <a:rPr lang="en-CA" dirty="0" smtClean="0"/>
              <a:t>Year of publication, place</a:t>
            </a:r>
          </a:p>
          <a:p>
            <a:pPr marL="285750" indent="-285750">
              <a:buFont typeface="Wingdings" pitchFamily="2" charset="2"/>
              <a:buChar char="Ø"/>
            </a:pPr>
            <a:r>
              <a:rPr lang="en-CA" dirty="0" smtClean="0"/>
              <a:t>Format or description (book, or DVD?)</a:t>
            </a:r>
          </a:p>
          <a:p>
            <a:pPr marL="285750" indent="-285750">
              <a:buFont typeface="Wingdings" pitchFamily="2" charset="2"/>
              <a:buChar char="Ø"/>
            </a:pPr>
            <a:r>
              <a:rPr lang="en-CA" dirty="0" smtClean="0"/>
              <a:t>Dimensions, number of pages</a:t>
            </a:r>
          </a:p>
          <a:p>
            <a:pPr marL="285750" indent="-285750">
              <a:buFont typeface="Wingdings" pitchFamily="2" charset="2"/>
              <a:buChar char="Ø"/>
            </a:pPr>
            <a:endParaRPr lang="en-CA" dirty="0"/>
          </a:p>
        </p:txBody>
      </p:sp>
      <p:sp>
        <p:nvSpPr>
          <p:cNvPr id="5" name="TextBox 4"/>
          <p:cNvSpPr txBox="1"/>
          <p:nvPr/>
        </p:nvSpPr>
        <p:spPr>
          <a:xfrm>
            <a:off x="4148576" y="1994564"/>
            <a:ext cx="468052" cy="923330"/>
          </a:xfrm>
          <a:prstGeom prst="rect">
            <a:avLst/>
          </a:prstGeom>
          <a:noFill/>
        </p:spPr>
        <p:txBody>
          <a:bodyPr wrap="square" rtlCol="0">
            <a:spAutoFit/>
          </a:bodyPr>
          <a:lstStyle/>
          <a:p>
            <a:pPr algn="ctr"/>
            <a:r>
              <a:rPr lang="en-CA" sz="5400" dirty="0" smtClean="0"/>
              <a:t>=</a:t>
            </a:r>
            <a:endParaRPr lang="en-CA" sz="5400" dirty="0"/>
          </a:p>
        </p:txBody>
      </p:sp>
      <p:sp>
        <p:nvSpPr>
          <p:cNvPr id="7" name="TextBox 6"/>
          <p:cNvSpPr txBox="1"/>
          <p:nvPr/>
        </p:nvSpPr>
        <p:spPr>
          <a:xfrm>
            <a:off x="5090518" y="4005064"/>
            <a:ext cx="3816423" cy="2585323"/>
          </a:xfrm>
          <a:prstGeom prst="rect">
            <a:avLst/>
          </a:prstGeom>
          <a:noFill/>
          <a:ln>
            <a:solidFill>
              <a:schemeClr val="accent1">
                <a:shade val="50000"/>
                <a:satMod val="103000"/>
              </a:schemeClr>
            </a:solidFill>
          </a:ln>
        </p:spPr>
        <p:txBody>
          <a:bodyPr wrap="square" rtlCol="0">
            <a:spAutoFit/>
          </a:bodyPr>
          <a:lstStyle/>
          <a:p>
            <a:r>
              <a:rPr lang="en-CA" dirty="0" smtClean="0"/>
              <a:t>Once you are convinced that you have the correct Bib Record, you are ready to “create” a new item record, which will be automatically “linked” to this Bib record.  </a:t>
            </a:r>
          </a:p>
          <a:p>
            <a:r>
              <a:rPr lang="en-CA" dirty="0" smtClean="0"/>
              <a:t>Your item will then be listed along with all the other books that are also linked to the same Bib record.</a:t>
            </a:r>
          </a:p>
          <a:p>
            <a:endParaRPr lang="en-CA" dirty="0"/>
          </a:p>
        </p:txBody>
      </p:sp>
      <p:sp>
        <p:nvSpPr>
          <p:cNvPr id="10" name="Slide Number Placeholder 9"/>
          <p:cNvSpPr>
            <a:spLocks noGrp="1"/>
          </p:cNvSpPr>
          <p:nvPr>
            <p:ph type="sldNum" sz="quarter" idx="12"/>
          </p:nvPr>
        </p:nvSpPr>
        <p:spPr/>
        <p:txBody>
          <a:bodyPr/>
          <a:lstStyle/>
          <a:p>
            <a:fld id="{59DE6EB8-52AB-45EA-A660-3E1EBFA72987}" type="slidenum">
              <a:rPr lang="en-US" smtClean="0"/>
              <a:t>34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417311"/>
            <a:ext cx="2160512" cy="2498167"/>
          </a:xfrm>
          <a:prstGeom prst="rect">
            <a:avLst/>
          </a:prstGeom>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793" y="1366225"/>
            <a:ext cx="3531872" cy="254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408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2842" y="3212976"/>
            <a:ext cx="2521818" cy="2862322"/>
          </a:xfrm>
          <a:prstGeom prst="rect">
            <a:avLst/>
          </a:prstGeom>
          <a:noFill/>
        </p:spPr>
        <p:txBody>
          <a:bodyPr wrap="square" rtlCol="0">
            <a:spAutoFit/>
          </a:bodyPr>
          <a:lstStyle/>
          <a:p>
            <a:pPr algn="ctr"/>
            <a:r>
              <a:rPr lang="en-CA" dirty="0" smtClean="0"/>
              <a:t>From the icons across the top of the Bib record, </a:t>
            </a:r>
            <a:r>
              <a:rPr lang="en-CA" i="1" dirty="0" smtClean="0"/>
              <a:t>click on the “Create Item Record” icon</a:t>
            </a:r>
            <a:r>
              <a:rPr lang="en-CA" dirty="0" smtClean="0"/>
              <a:t>,</a:t>
            </a:r>
          </a:p>
          <a:p>
            <a:pPr algn="ctr"/>
            <a:r>
              <a:rPr lang="en-CA" b="1" dirty="0" smtClean="0"/>
              <a:t>OR</a:t>
            </a:r>
          </a:p>
          <a:p>
            <a:pPr algn="ctr"/>
            <a:r>
              <a:rPr lang="en-CA" dirty="0" smtClean="0"/>
              <a:t>choose </a:t>
            </a:r>
            <a:r>
              <a:rPr lang="en-CA" i="1" dirty="0" smtClean="0"/>
              <a:t>“Create Item Records” from the “Tools” drop down menu.</a:t>
            </a:r>
            <a:endParaRPr lang="en-CA" i="1" dirty="0"/>
          </a:p>
        </p:txBody>
      </p:sp>
      <p:sp>
        <p:nvSpPr>
          <p:cNvPr id="13" name="Title 2"/>
          <p:cNvSpPr txBox="1">
            <a:spLocks/>
          </p:cNvSpPr>
          <p:nvPr/>
        </p:nvSpPr>
        <p:spPr>
          <a:xfrm>
            <a:off x="190700" y="587713"/>
            <a:ext cx="8796702"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Create your item record</a:t>
            </a:r>
            <a:endParaRPr lang="en-CA" sz="4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0346"/>
          <a:stretch/>
        </p:blipFill>
        <p:spPr>
          <a:xfrm>
            <a:off x="7496958" y="2137114"/>
            <a:ext cx="704352" cy="660847"/>
          </a:xfrm>
          <a:prstGeom prst="rect">
            <a:avLst/>
          </a:prstGeom>
        </p:spPr>
      </p:pic>
      <p:sp>
        <p:nvSpPr>
          <p:cNvPr id="16" name="Slide Number Placeholder 15"/>
          <p:cNvSpPr>
            <a:spLocks noGrp="1"/>
          </p:cNvSpPr>
          <p:nvPr>
            <p:ph type="sldNum" sz="quarter" idx="12"/>
          </p:nvPr>
        </p:nvSpPr>
        <p:spPr/>
        <p:txBody>
          <a:bodyPr/>
          <a:lstStyle/>
          <a:p>
            <a:fld id="{59DE6EB8-52AB-45EA-A660-3E1EBFA72987}" type="slidenum">
              <a:rPr lang="en-US" smtClean="0"/>
              <a:t>35</a:t>
            </a:fld>
            <a:endParaRPr lang="en-US"/>
          </a:p>
        </p:txBody>
      </p:sp>
      <p:pic>
        <p:nvPicPr>
          <p:cNvPr id="14" name="Picture 13"/>
          <p:cNvPicPr/>
          <p:nvPr/>
        </p:nvPicPr>
        <p:blipFill rotWithShape="1">
          <a:blip r:embed="rId3"/>
          <a:srcRect l="12976" t="19984" r="12308" b="14715"/>
          <a:stretch/>
        </p:blipFill>
        <p:spPr bwMode="auto">
          <a:xfrm>
            <a:off x="251520" y="1347700"/>
            <a:ext cx="6192688" cy="4457564"/>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H="1" flipV="1">
            <a:off x="4589051" y="1844824"/>
            <a:ext cx="2791261" cy="584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043607" y="2613683"/>
            <a:ext cx="1944217" cy="3112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2915816" y="2924945"/>
            <a:ext cx="3960440" cy="2160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75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3508" y="620688"/>
            <a:ext cx="8928992" cy="924712"/>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772816"/>
            <a:ext cx="1872208" cy="4185761"/>
          </a:xfrm>
          <a:prstGeom prst="rect">
            <a:avLst/>
          </a:prstGeom>
          <a:noFill/>
        </p:spPr>
        <p:txBody>
          <a:bodyPr wrap="square" rtlCol="0">
            <a:spAutoFit/>
          </a:bodyPr>
          <a:lstStyle/>
          <a:p>
            <a:r>
              <a:rPr lang="en-CA" sz="1400" dirty="0"/>
              <a:t>Choose a template from the dropdown </a:t>
            </a:r>
            <a:r>
              <a:rPr lang="en-CA" sz="1400" dirty="0" smtClean="0"/>
              <a:t>menu, which will populate every field in the line: Branch, Collection, Material Type, Loan Period, Fine Code and Owner.  (Stat code is not used in TRAC)</a:t>
            </a:r>
          </a:p>
          <a:p>
            <a:endParaRPr lang="en-CA" sz="1400" dirty="0" smtClean="0"/>
          </a:p>
          <a:p>
            <a:r>
              <a:rPr lang="en-CA" sz="1400" dirty="0" smtClean="0"/>
              <a:t>On this workform or on the item record that is created and is shown after clicking on OK,  the barcode, the call number, and the renewal limit are also required.</a:t>
            </a:r>
            <a:endParaRPr lang="en-CA" sz="1400" dirty="0"/>
          </a:p>
        </p:txBody>
      </p:sp>
      <p:sp>
        <p:nvSpPr>
          <p:cNvPr id="9" name="Slide Number Placeholder 8"/>
          <p:cNvSpPr>
            <a:spLocks noGrp="1"/>
          </p:cNvSpPr>
          <p:nvPr>
            <p:ph type="sldNum" sz="quarter" idx="12"/>
          </p:nvPr>
        </p:nvSpPr>
        <p:spPr/>
        <p:txBody>
          <a:bodyPr/>
          <a:lstStyle/>
          <a:p>
            <a:fld id="{59DE6EB8-52AB-45EA-A660-3E1EBFA72987}" type="slidenum">
              <a:rPr lang="en-US" smtClean="0"/>
              <a:t>36</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78564"/>
            <a:ext cx="6736040" cy="471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7092280" y="4291816"/>
            <a:ext cx="972108" cy="3824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6660232" y="1916832"/>
            <a:ext cx="158417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4008" y="3284983"/>
            <a:ext cx="1296144" cy="288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71800" y="2393268"/>
            <a:ext cx="1872208" cy="1755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161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720080"/>
          </a:xfrm>
        </p:spPr>
        <p:txBody>
          <a:bodyPr>
            <a:noAutofit/>
          </a:bodyPr>
          <a:lstStyle/>
          <a:p>
            <a:pPr algn="ctr"/>
            <a:r>
              <a:rPr lang="en-CA" sz="4000" dirty="0" smtClean="0"/>
              <a:t>Item record – new record view</a:t>
            </a:r>
            <a:endParaRPr lang="en-CA" sz="4000" dirty="0"/>
          </a:p>
        </p:txBody>
      </p:sp>
      <p:sp>
        <p:nvSpPr>
          <p:cNvPr id="3" name="TextBox 2"/>
          <p:cNvSpPr txBox="1"/>
          <p:nvPr/>
        </p:nvSpPr>
        <p:spPr>
          <a:xfrm>
            <a:off x="6883498" y="2244928"/>
            <a:ext cx="2008981" cy="3416320"/>
          </a:xfrm>
          <a:prstGeom prst="rect">
            <a:avLst/>
          </a:prstGeom>
          <a:noFill/>
        </p:spPr>
        <p:txBody>
          <a:bodyPr wrap="square" rtlCol="0">
            <a:spAutoFit/>
          </a:bodyPr>
          <a:lstStyle/>
          <a:p>
            <a:r>
              <a:rPr lang="en-CA" dirty="0" smtClean="0"/>
              <a:t>In this screen select the template you want to use.  This will automatically populate the distribution fields.</a:t>
            </a:r>
          </a:p>
          <a:p>
            <a:r>
              <a:rPr lang="en-CA" dirty="0" smtClean="0"/>
              <a:t> </a:t>
            </a:r>
          </a:p>
          <a:p>
            <a:r>
              <a:rPr lang="en-CA" dirty="0" smtClean="0"/>
              <a:t>Click on OK to create the item record.</a:t>
            </a:r>
            <a:endParaRPr lang="en-CA" dirty="0"/>
          </a:p>
        </p:txBody>
      </p:sp>
      <p:sp>
        <p:nvSpPr>
          <p:cNvPr id="16" name="Right Brace 15"/>
          <p:cNvSpPr/>
          <p:nvPr/>
        </p:nvSpPr>
        <p:spPr>
          <a:xfrm>
            <a:off x="6556276" y="1628800"/>
            <a:ext cx="360040"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p:txBody>
          <a:bodyPr/>
          <a:lstStyle/>
          <a:p>
            <a:fld id="{59DE6EB8-52AB-45EA-A660-3E1EBFA72987}" type="slidenum">
              <a:rPr lang="en-US" smtClean="0"/>
              <a:t>37</a:t>
            </a:fld>
            <a:endParaRPr lang="en-US"/>
          </a:p>
        </p:txBody>
      </p:sp>
      <p:pic>
        <p:nvPicPr>
          <p:cNvPr id="13" name="Picture 12"/>
          <p:cNvPicPr/>
          <p:nvPr/>
        </p:nvPicPr>
        <p:blipFill rotWithShape="1">
          <a:blip r:embed="rId2"/>
          <a:srcRect l="12977" t="22408" r="8696" b="14297"/>
          <a:stretch/>
        </p:blipFill>
        <p:spPr bwMode="auto">
          <a:xfrm>
            <a:off x="179513" y="1628800"/>
            <a:ext cx="6376764" cy="4464496"/>
          </a:xfrm>
          <a:prstGeom prst="rect">
            <a:avLst/>
          </a:prstGeom>
          <a:ln>
            <a:noFill/>
          </a:ln>
          <a:extLst>
            <a:ext uri="{53640926-AAD7-44D8-BBD7-CCE9431645EC}">
              <a14:shadowObscured xmlns:a14="http://schemas.microsoft.com/office/drawing/2010/main"/>
            </a:ext>
          </a:extLst>
        </p:spPr>
      </p:pic>
      <p:sp>
        <p:nvSpPr>
          <p:cNvPr id="8" name="Oval 7"/>
          <p:cNvSpPr/>
          <p:nvPr/>
        </p:nvSpPr>
        <p:spPr>
          <a:xfrm>
            <a:off x="2339752" y="5661248"/>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940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4088"/>
            <a:ext cx="8291264" cy="708688"/>
          </a:xfrm>
        </p:spPr>
        <p:txBody>
          <a:bodyPr>
            <a:normAutofit/>
          </a:bodyPr>
          <a:lstStyle/>
          <a:p>
            <a:pPr algn="ctr"/>
            <a:r>
              <a:rPr lang="en-CA" sz="4000" dirty="0" smtClean="0"/>
              <a:t>Item record with data fields populated. </a:t>
            </a:r>
            <a:endParaRPr lang="en-CA" sz="4000" dirty="0"/>
          </a:p>
        </p:txBody>
      </p:sp>
      <p:sp>
        <p:nvSpPr>
          <p:cNvPr id="5" name="Slide Number Placeholder 4"/>
          <p:cNvSpPr>
            <a:spLocks noGrp="1"/>
          </p:cNvSpPr>
          <p:nvPr>
            <p:ph type="sldNum" sz="quarter" idx="12"/>
          </p:nvPr>
        </p:nvSpPr>
        <p:spPr/>
        <p:txBody>
          <a:bodyPr/>
          <a:lstStyle/>
          <a:p>
            <a:fld id="{59DE6EB8-52AB-45EA-A660-3E1EBFA72987}" type="slidenum">
              <a:rPr lang="en-US" smtClean="0"/>
              <a:t>38</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80" y="1484784"/>
            <a:ext cx="7087614" cy="50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1853183" y="4365104"/>
            <a:ext cx="547260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6508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4088"/>
            <a:ext cx="8291264" cy="708688"/>
          </a:xfrm>
        </p:spPr>
        <p:txBody>
          <a:bodyPr>
            <a:normAutofit/>
          </a:bodyPr>
          <a:lstStyle/>
          <a:p>
            <a:pPr algn="ctr"/>
            <a:r>
              <a:rPr lang="en-CA" sz="4000" dirty="0" smtClean="0"/>
              <a:t>Item record with data fields populated. </a:t>
            </a:r>
            <a:endParaRPr lang="en-CA" sz="4000" dirty="0"/>
          </a:p>
        </p:txBody>
      </p:sp>
      <p:sp>
        <p:nvSpPr>
          <p:cNvPr id="5" name="Slide Number Placeholder 4"/>
          <p:cNvSpPr>
            <a:spLocks noGrp="1"/>
          </p:cNvSpPr>
          <p:nvPr>
            <p:ph type="sldNum" sz="quarter" idx="12"/>
          </p:nvPr>
        </p:nvSpPr>
        <p:spPr/>
        <p:txBody>
          <a:bodyPr/>
          <a:lstStyle/>
          <a:p>
            <a:fld id="{59DE6EB8-52AB-45EA-A660-3E1EBFA72987}" type="slidenum">
              <a:rPr lang="en-US" smtClean="0"/>
              <a:t>39</a:t>
            </a:fld>
            <a:endParaRPr lang="en-US"/>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3245" r="8818" b="2726"/>
          <a:stretch/>
        </p:blipFill>
        <p:spPr bwMode="auto">
          <a:xfrm>
            <a:off x="2286000" y="1647825"/>
            <a:ext cx="58864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2411760" y="2420888"/>
            <a:ext cx="1584176"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995936" y="3356992"/>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012160" y="1916832"/>
            <a:ext cx="22322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107504" y="1772816"/>
            <a:ext cx="2088232" cy="4247317"/>
          </a:xfrm>
          <a:prstGeom prst="rect">
            <a:avLst/>
          </a:prstGeom>
          <a:noFill/>
        </p:spPr>
        <p:txBody>
          <a:bodyPr wrap="square" rtlCol="0">
            <a:spAutoFit/>
          </a:bodyPr>
          <a:lstStyle/>
          <a:p>
            <a:r>
              <a:rPr lang="en-US" dirty="0" smtClean="0"/>
              <a:t>Scan in the new item barcode, enter call number information and renewal limit according to your library policy.  These three details can also be done in the item record, next screen.</a:t>
            </a:r>
          </a:p>
          <a:p>
            <a:endParaRPr lang="en-US" dirty="0"/>
          </a:p>
          <a:p>
            <a:r>
              <a:rPr lang="en-US" dirty="0" smtClean="0"/>
              <a:t>Click on OK to create your new Item record.</a:t>
            </a:r>
            <a:endParaRPr lang="en-US" dirty="0"/>
          </a:p>
        </p:txBody>
      </p:sp>
    </p:spTree>
    <p:extLst>
      <p:ext uri="{BB962C8B-B14F-4D97-AF65-F5344CB8AC3E}">
        <p14:creationId xmlns:p14="http://schemas.microsoft.com/office/powerpoint/2010/main" val="3155176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08688"/>
          </a:xfrm>
        </p:spPr>
        <p:txBody>
          <a:bodyPr>
            <a:normAutofit/>
          </a:bodyPr>
          <a:lstStyle/>
          <a:p>
            <a:pPr algn="ctr"/>
            <a:r>
              <a:rPr lang="en-CA" sz="4000" dirty="0" smtClean="0"/>
              <a:t>What is an item record?</a:t>
            </a:r>
            <a:endParaRPr lang="en-CA" sz="4000" dirty="0"/>
          </a:p>
        </p:txBody>
      </p:sp>
      <p:sp>
        <p:nvSpPr>
          <p:cNvPr id="3" name="Content Placeholder 2"/>
          <p:cNvSpPr>
            <a:spLocks noGrp="1"/>
          </p:cNvSpPr>
          <p:nvPr>
            <p:ph idx="1"/>
          </p:nvPr>
        </p:nvSpPr>
        <p:spPr>
          <a:xfrm>
            <a:off x="467544" y="1556792"/>
            <a:ext cx="8229600" cy="4733880"/>
          </a:xfrm>
        </p:spPr>
        <p:txBody>
          <a:bodyPr>
            <a:normAutofit fontScale="92500"/>
          </a:bodyPr>
          <a:lstStyle/>
          <a:p>
            <a:r>
              <a:rPr lang="en-CA" dirty="0" smtClean="0"/>
              <a:t>An item record contains specific information about one of the books, (or magazines, audio books etc.) in your library.  </a:t>
            </a:r>
            <a:endParaRPr lang="en-CA" i="1" u="sng" dirty="0" smtClean="0"/>
          </a:p>
          <a:p>
            <a:r>
              <a:rPr lang="en-CA" dirty="0" smtClean="0"/>
              <a:t>Two or more libraries may have the </a:t>
            </a:r>
            <a:r>
              <a:rPr lang="en-CA" dirty="0"/>
              <a:t>same </a:t>
            </a:r>
            <a:r>
              <a:rPr lang="en-CA" dirty="0" smtClean="0"/>
              <a:t>book, </a:t>
            </a:r>
            <a:r>
              <a:rPr lang="en-CA" dirty="0"/>
              <a:t>(or </a:t>
            </a:r>
            <a:r>
              <a:rPr lang="en-CA" dirty="0" smtClean="0"/>
              <a:t>magazine, </a:t>
            </a:r>
            <a:r>
              <a:rPr lang="en-CA" dirty="0"/>
              <a:t>audio </a:t>
            </a:r>
            <a:r>
              <a:rPr lang="en-CA" dirty="0" smtClean="0"/>
              <a:t>book </a:t>
            </a:r>
            <a:r>
              <a:rPr lang="en-CA" dirty="0"/>
              <a:t>etc.), </a:t>
            </a:r>
            <a:r>
              <a:rPr lang="en-CA" dirty="0" smtClean="0"/>
              <a:t>but the item record for each will be unique.</a:t>
            </a:r>
          </a:p>
          <a:p>
            <a:r>
              <a:rPr lang="en-CA" dirty="0" smtClean="0"/>
              <a:t>Between libraries, call number protocols differ, lending periods differ,  shelving locations differ as well as fine codes, renewal limits, circulation status and other library specific facts about the </a:t>
            </a:r>
            <a:r>
              <a:rPr lang="en-CA" dirty="0"/>
              <a:t>books, (or </a:t>
            </a:r>
            <a:r>
              <a:rPr lang="en-CA" dirty="0" smtClean="0"/>
              <a:t>audio </a:t>
            </a:r>
            <a:r>
              <a:rPr lang="en-CA" dirty="0"/>
              <a:t>books etc.).</a:t>
            </a:r>
            <a:endParaRPr lang="en-CA" dirty="0" smtClean="0"/>
          </a:p>
          <a:p>
            <a:r>
              <a:rPr lang="en-CA" dirty="0" smtClean="0"/>
              <a:t>Each item record has two unique indicators – the </a:t>
            </a:r>
            <a:r>
              <a:rPr lang="en-CA" i="1" dirty="0" smtClean="0"/>
              <a:t>barcode</a:t>
            </a:r>
            <a:r>
              <a:rPr lang="en-CA" dirty="0"/>
              <a:t>, </a:t>
            </a:r>
            <a:r>
              <a:rPr lang="en-CA" dirty="0" smtClean="0"/>
              <a:t>(assigned by the library, or the system headquarters) and the </a:t>
            </a:r>
            <a:r>
              <a:rPr lang="en-CA" i="1" dirty="0" smtClean="0"/>
              <a:t>item record control number (</a:t>
            </a:r>
            <a:r>
              <a:rPr lang="en-CA" dirty="0" smtClean="0"/>
              <a:t>created </a:t>
            </a:r>
            <a:r>
              <a:rPr lang="en-CA" dirty="0"/>
              <a:t>by </a:t>
            </a:r>
            <a:r>
              <a:rPr lang="en-CA" dirty="0" smtClean="0"/>
              <a:t>Polaris).</a:t>
            </a:r>
          </a:p>
          <a:p>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4</a:t>
            </a:fld>
            <a:endParaRPr lang="en-US"/>
          </a:p>
        </p:txBody>
      </p:sp>
    </p:spTree>
    <p:extLst>
      <p:ext uri="{BB962C8B-B14F-4D97-AF65-F5344CB8AC3E}">
        <p14:creationId xmlns:p14="http://schemas.microsoft.com/office/powerpoint/2010/main" val="590985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4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10500"/>
                            </p:stCondLst>
                            <p:childTnLst>
                              <p:par>
                                <p:cTn id="17" presetID="10" presetClass="entr" presetSubtype="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3508" y="620688"/>
            <a:ext cx="8928992" cy="924712"/>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43508" y="1308397"/>
            <a:ext cx="2664296" cy="4524315"/>
          </a:xfrm>
          <a:prstGeom prst="rect">
            <a:avLst/>
          </a:prstGeom>
          <a:noFill/>
        </p:spPr>
        <p:txBody>
          <a:bodyPr wrap="square" rtlCol="0">
            <a:spAutoFit/>
          </a:bodyPr>
          <a:lstStyle/>
          <a:p>
            <a:r>
              <a:rPr lang="en-CA" dirty="0" smtClean="0"/>
              <a:t>If not already done, scan in the new barcode.</a:t>
            </a:r>
          </a:p>
          <a:p>
            <a:r>
              <a:rPr lang="en-CA" dirty="0"/>
              <a:t>Although this number can be entered manually, it is </a:t>
            </a:r>
            <a:r>
              <a:rPr lang="en-CA" dirty="0" smtClean="0"/>
              <a:t>best to </a:t>
            </a:r>
            <a:r>
              <a:rPr lang="en-CA" i="1" dirty="0"/>
              <a:t>scan</a:t>
            </a:r>
            <a:r>
              <a:rPr lang="en-CA" dirty="0"/>
              <a:t> the </a:t>
            </a:r>
            <a:r>
              <a:rPr lang="en-CA" dirty="0" smtClean="0"/>
              <a:t>barcode </a:t>
            </a:r>
            <a:r>
              <a:rPr lang="en-CA" dirty="0"/>
              <a:t>to ensure accuracy.  </a:t>
            </a:r>
            <a:endParaRPr lang="en-CA" dirty="0" smtClean="0"/>
          </a:p>
          <a:p>
            <a:endParaRPr lang="en-CA" dirty="0"/>
          </a:p>
          <a:p>
            <a:r>
              <a:rPr lang="en-CA" dirty="0" smtClean="0"/>
              <a:t>Polaris </a:t>
            </a:r>
            <a:r>
              <a:rPr lang="en-CA" dirty="0"/>
              <a:t>recognizes an acceptable barcode format and when you are saving the </a:t>
            </a:r>
            <a:r>
              <a:rPr lang="en-CA" dirty="0" smtClean="0"/>
              <a:t>record, will </a:t>
            </a:r>
            <a:r>
              <a:rPr lang="en-CA" dirty="0"/>
              <a:t>warn you if you have </a:t>
            </a:r>
            <a:r>
              <a:rPr lang="en-CA" dirty="0" smtClean="0"/>
              <a:t>used </a:t>
            </a:r>
            <a:r>
              <a:rPr lang="en-CA" dirty="0"/>
              <a:t>too short or too long a number in this </a:t>
            </a:r>
            <a:r>
              <a:rPr lang="en-CA" dirty="0" smtClean="0"/>
              <a:t>field. (</a:t>
            </a:r>
            <a:r>
              <a:rPr lang="en-CA" dirty="0" err="1" smtClean="0"/>
              <a:t>ie</a:t>
            </a:r>
            <a:r>
              <a:rPr lang="en-CA" dirty="0" smtClean="0"/>
              <a:t>: </a:t>
            </a:r>
            <a:r>
              <a:rPr lang="en-CA" dirty="0"/>
              <a:t>the </a:t>
            </a:r>
            <a:r>
              <a:rPr lang="en-CA" dirty="0" smtClean="0"/>
              <a:t>ISBN)</a:t>
            </a:r>
            <a:endParaRPr lang="en-CA" dirty="0"/>
          </a:p>
        </p:txBody>
      </p:sp>
      <p:sp>
        <p:nvSpPr>
          <p:cNvPr id="3" name="TextBox 2"/>
          <p:cNvSpPr txBox="1"/>
          <p:nvPr/>
        </p:nvSpPr>
        <p:spPr>
          <a:xfrm>
            <a:off x="683568" y="5874811"/>
            <a:ext cx="7920880" cy="584775"/>
          </a:xfrm>
          <a:prstGeom prst="rect">
            <a:avLst/>
          </a:prstGeom>
          <a:noFill/>
          <a:ln>
            <a:solidFill>
              <a:schemeClr val="accent1"/>
            </a:solidFill>
          </a:ln>
        </p:spPr>
        <p:txBody>
          <a:bodyPr wrap="square" rtlCol="0">
            <a:spAutoFit/>
          </a:bodyPr>
          <a:lstStyle/>
          <a:p>
            <a:r>
              <a:rPr lang="en-CA" sz="1600" dirty="0" smtClean="0"/>
              <a:t>Affix the barcode on the item well away from the ISBN and the UPC codes.  PLS member libraries have agreed to use the top right corner on the back cover for barcode placement.</a:t>
            </a:r>
            <a:endParaRPr lang="en-CA" sz="1600" dirty="0"/>
          </a:p>
        </p:txBody>
      </p:sp>
      <p:sp>
        <p:nvSpPr>
          <p:cNvPr id="9" name="Slide Number Placeholder 8"/>
          <p:cNvSpPr>
            <a:spLocks noGrp="1"/>
          </p:cNvSpPr>
          <p:nvPr>
            <p:ph type="sldNum" sz="quarter" idx="12"/>
          </p:nvPr>
        </p:nvSpPr>
        <p:spPr/>
        <p:txBody>
          <a:bodyPr/>
          <a:lstStyle/>
          <a:p>
            <a:fld id="{59DE6EB8-52AB-45EA-A660-3E1EBFA72987}" type="slidenum">
              <a:rPr lang="en-US" smtClean="0"/>
              <a:t>40</a:t>
            </a:fld>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708" y="1308397"/>
            <a:ext cx="6098302" cy="428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55748" y="1700808"/>
            <a:ext cx="1944216" cy="4680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5436096" y="3573016"/>
            <a:ext cx="792088" cy="1499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059832" y="4204113"/>
            <a:ext cx="1944216" cy="4680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2374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2852" y="608009"/>
            <a:ext cx="8640960" cy="79208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350497"/>
            <a:ext cx="2145715" cy="1477328"/>
          </a:xfrm>
          <a:prstGeom prst="rect">
            <a:avLst/>
          </a:prstGeom>
          <a:noFill/>
        </p:spPr>
        <p:txBody>
          <a:bodyPr wrap="square" rtlCol="0">
            <a:spAutoFit/>
          </a:bodyPr>
          <a:lstStyle/>
          <a:p>
            <a:r>
              <a:rPr lang="en-CA" dirty="0" smtClean="0"/>
              <a:t>Scan your library barcode to ensure accuracy.   </a:t>
            </a:r>
            <a:r>
              <a:rPr lang="en-CA" u="sng" dirty="0" smtClean="0"/>
              <a:t>Do not </a:t>
            </a:r>
            <a:r>
              <a:rPr lang="en-CA" dirty="0" smtClean="0"/>
              <a:t>scan the ISBN, as is shown here.</a:t>
            </a:r>
            <a:endParaRPr lang="en-CA" dirty="0"/>
          </a:p>
        </p:txBody>
      </p:sp>
      <p:sp>
        <p:nvSpPr>
          <p:cNvPr id="6" name="TextBox 5"/>
          <p:cNvSpPr txBox="1"/>
          <p:nvPr/>
        </p:nvSpPr>
        <p:spPr>
          <a:xfrm>
            <a:off x="140321" y="3118507"/>
            <a:ext cx="1872208" cy="1200329"/>
          </a:xfrm>
          <a:prstGeom prst="rect">
            <a:avLst/>
          </a:prstGeom>
          <a:noFill/>
        </p:spPr>
        <p:txBody>
          <a:bodyPr wrap="square" rtlCol="0">
            <a:spAutoFit/>
          </a:bodyPr>
          <a:lstStyle/>
          <a:p>
            <a:pPr algn="ctr"/>
            <a:r>
              <a:rPr lang="en-CA" dirty="0" smtClean="0"/>
              <a:t>Affix your barcode away from the ISBN code.</a:t>
            </a:r>
            <a:endParaRPr lang="en-CA" dirty="0"/>
          </a:p>
        </p:txBody>
      </p:sp>
      <p:sp>
        <p:nvSpPr>
          <p:cNvPr id="12" name="Slide Number Placeholder 11"/>
          <p:cNvSpPr>
            <a:spLocks noGrp="1"/>
          </p:cNvSpPr>
          <p:nvPr>
            <p:ph type="sldNum" sz="quarter" idx="12"/>
          </p:nvPr>
        </p:nvSpPr>
        <p:spPr/>
        <p:txBody>
          <a:bodyPr/>
          <a:lstStyle/>
          <a:p>
            <a:fld id="{59DE6EB8-52AB-45EA-A660-3E1EBFA72987}" type="slidenum">
              <a:rPr lang="en-US" smtClean="0"/>
              <a:t>41</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454" y="4413737"/>
            <a:ext cx="1744294" cy="2060848"/>
          </a:xfrm>
          <a:prstGeom prst="rect">
            <a:avLst/>
          </a:prstGeom>
        </p:spPr>
      </p:pic>
      <p:sp>
        <p:nvSpPr>
          <p:cNvPr id="14" name="Freeform 13"/>
          <p:cNvSpPr/>
          <p:nvPr/>
        </p:nvSpPr>
        <p:spPr>
          <a:xfrm rot="20276937">
            <a:off x="1384252" y="4468478"/>
            <a:ext cx="654511" cy="1862524"/>
          </a:xfrm>
          <a:custGeom>
            <a:avLst/>
            <a:gdLst>
              <a:gd name="connsiteX0" fmla="*/ 567159 w 783234"/>
              <a:gd name="connsiteY0" fmla="*/ 0 h 1674874"/>
              <a:gd name="connsiteX1" fmla="*/ 752354 w 783234"/>
              <a:gd name="connsiteY1" fmla="*/ 1539433 h 1674874"/>
              <a:gd name="connsiteX2" fmla="*/ 0 w 783234"/>
              <a:gd name="connsiteY2" fmla="*/ 1597306 h 1674874"/>
              <a:gd name="connsiteX3" fmla="*/ 0 w 783234"/>
              <a:gd name="connsiteY3" fmla="*/ 1597306 h 1674874"/>
              <a:gd name="connsiteX4" fmla="*/ 0 w 783234"/>
              <a:gd name="connsiteY4" fmla="*/ 1597306 h 1674874"/>
              <a:gd name="connsiteX5" fmla="*/ 23149 w 783234"/>
              <a:gd name="connsiteY5" fmla="*/ 1597306 h 167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234" h="1674874">
                <a:moveTo>
                  <a:pt x="567159" y="0"/>
                </a:moveTo>
                <a:cubicBezTo>
                  <a:pt x="707019" y="636607"/>
                  <a:pt x="846880" y="1273215"/>
                  <a:pt x="752354" y="1539433"/>
                </a:cubicBezTo>
                <a:cubicBezTo>
                  <a:pt x="657828" y="1805651"/>
                  <a:pt x="0" y="1597306"/>
                  <a:pt x="0" y="1597306"/>
                </a:cubicBezTo>
                <a:lnTo>
                  <a:pt x="0" y="1597306"/>
                </a:lnTo>
                <a:lnTo>
                  <a:pt x="0" y="1597306"/>
                </a:lnTo>
                <a:lnTo>
                  <a:pt x="23149" y="15973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351" y="1388029"/>
            <a:ext cx="6583461" cy="466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flipH="1">
            <a:off x="3131840" y="1916832"/>
            <a:ext cx="504056"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31840" y="1916832"/>
            <a:ext cx="576064"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843808" y="2530539"/>
            <a:ext cx="5554960"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3211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1" y="548680"/>
            <a:ext cx="8864457"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79510" y="1473392"/>
            <a:ext cx="2448273" cy="4801314"/>
          </a:xfrm>
          <a:prstGeom prst="rect">
            <a:avLst/>
          </a:prstGeom>
          <a:noFill/>
        </p:spPr>
        <p:txBody>
          <a:bodyPr wrap="square" rtlCol="0">
            <a:spAutoFit/>
          </a:bodyPr>
          <a:lstStyle/>
          <a:p>
            <a:r>
              <a:rPr lang="en-CA" dirty="0" smtClean="0"/>
              <a:t>Enter the price of the item in the field shown using the following “monetary” format: </a:t>
            </a:r>
            <a:r>
              <a:rPr lang="en-CA" dirty="0" err="1" smtClean="0"/>
              <a:t>x.xx</a:t>
            </a:r>
            <a:r>
              <a:rPr lang="en-CA" dirty="0" smtClean="0"/>
              <a:t>  (Polaris will add the dollar sign).  </a:t>
            </a:r>
          </a:p>
          <a:p>
            <a:endParaRPr lang="en-CA" dirty="0" smtClean="0"/>
          </a:p>
          <a:p>
            <a:r>
              <a:rPr lang="en-CA" dirty="0" smtClean="0"/>
              <a:t>If no price is on your item, estimate a replacement cost.</a:t>
            </a:r>
          </a:p>
          <a:p>
            <a:endParaRPr lang="en-CA" dirty="0" smtClean="0"/>
          </a:p>
          <a:p>
            <a:r>
              <a:rPr lang="en-CA" dirty="0" smtClean="0"/>
              <a:t>The price is important if the book is lost and a patron has to be charged for the item, and for reports valuing your collection.</a:t>
            </a:r>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42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601964"/>
            <a:ext cx="6389821" cy="454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851690" y="2780928"/>
            <a:ext cx="172819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4490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2754" y="599719"/>
            <a:ext cx="8816106" cy="669042"/>
          </a:xfrm>
          <a:prstGeom prst="rect">
            <a:avLst/>
          </a:prstGeom>
        </p:spPr>
        <p:txBody>
          <a:bodyPr>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21303" y="1584123"/>
            <a:ext cx="2304224" cy="4093428"/>
          </a:xfrm>
          <a:prstGeom prst="rect">
            <a:avLst/>
          </a:prstGeom>
          <a:noFill/>
        </p:spPr>
        <p:txBody>
          <a:bodyPr wrap="square" rtlCol="0">
            <a:spAutoFit/>
          </a:bodyPr>
          <a:lstStyle/>
          <a:p>
            <a:r>
              <a:rPr lang="en-CA" sz="2000" dirty="0" smtClean="0"/>
              <a:t>From the drop down list choose the appropriate collection code for this item.  </a:t>
            </a:r>
          </a:p>
          <a:p>
            <a:endParaRPr lang="en-CA" sz="2000" dirty="0"/>
          </a:p>
          <a:p>
            <a:r>
              <a:rPr lang="en-CA" sz="2000" dirty="0" smtClean="0"/>
              <a:t>Contact your consultant if there is a collection code you would like to have, which is not on the drop down list.</a:t>
            </a:r>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43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12776"/>
            <a:ext cx="6453245" cy="458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891065" y="3212976"/>
            <a:ext cx="288032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86053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520" y="558000"/>
            <a:ext cx="8568952"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36" y="1557660"/>
            <a:ext cx="2664264" cy="3693319"/>
          </a:xfrm>
          <a:prstGeom prst="rect">
            <a:avLst/>
          </a:prstGeom>
          <a:noFill/>
        </p:spPr>
        <p:txBody>
          <a:bodyPr wrap="square" rtlCol="0">
            <a:spAutoFit/>
          </a:bodyPr>
          <a:lstStyle/>
          <a:p>
            <a:r>
              <a:rPr lang="en-CA" dirty="0" smtClean="0"/>
              <a:t>From the drop down list choose the appropriate shelf location for the item.  </a:t>
            </a:r>
          </a:p>
          <a:p>
            <a:endParaRPr lang="en-CA" dirty="0"/>
          </a:p>
          <a:p>
            <a:r>
              <a:rPr lang="en-CA" dirty="0" smtClean="0"/>
              <a:t>Not all libraries use shelf location information.  </a:t>
            </a:r>
          </a:p>
          <a:p>
            <a:endParaRPr lang="en-CA" dirty="0"/>
          </a:p>
          <a:p>
            <a:r>
              <a:rPr lang="en-CA" dirty="0" smtClean="0"/>
              <a:t>If you do, and there is a shelf location you would like to have on your drop down list, contact your consultant.</a:t>
            </a:r>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44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557660"/>
            <a:ext cx="6187312" cy="440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012160" y="2790079"/>
            <a:ext cx="2376264" cy="5040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06228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8944" y="561035"/>
            <a:ext cx="8712968"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79730" y="1661651"/>
            <a:ext cx="2513700" cy="4247317"/>
          </a:xfrm>
          <a:prstGeom prst="rect">
            <a:avLst/>
          </a:prstGeom>
          <a:noFill/>
        </p:spPr>
        <p:txBody>
          <a:bodyPr wrap="square" rtlCol="0">
            <a:spAutoFit/>
          </a:bodyPr>
          <a:lstStyle/>
          <a:p>
            <a:r>
              <a:rPr lang="en-CA" dirty="0" smtClean="0"/>
              <a:t>Note the default circulation status of a new item record: </a:t>
            </a:r>
          </a:p>
          <a:p>
            <a:r>
              <a:rPr lang="en-CA" dirty="0" smtClean="0"/>
              <a:t>“In Processing”.  </a:t>
            </a:r>
          </a:p>
          <a:p>
            <a:endParaRPr lang="en-CA" dirty="0" smtClean="0"/>
          </a:p>
          <a:p>
            <a:r>
              <a:rPr lang="en-CA" b="1" i="1" dirty="0" smtClean="0"/>
              <a:t>Do not change this drop down choice from “In-processing”.</a:t>
            </a:r>
            <a:r>
              <a:rPr lang="en-CA" dirty="0" smtClean="0"/>
              <a:t>  </a:t>
            </a:r>
          </a:p>
          <a:p>
            <a:endParaRPr lang="en-CA" dirty="0"/>
          </a:p>
          <a:p>
            <a:r>
              <a:rPr lang="en-CA" dirty="0" smtClean="0"/>
              <a:t>Use a Check In screen to “check-in” the item after you are finished saving it, so that any holds placed on the Bib record can be satisfied.</a:t>
            </a:r>
            <a:endParaRPr lang="en-CA" dirty="0"/>
          </a:p>
        </p:txBody>
      </p:sp>
      <p:sp>
        <p:nvSpPr>
          <p:cNvPr id="6" name="Slide Number Placeholder 5"/>
          <p:cNvSpPr>
            <a:spLocks noGrp="1"/>
          </p:cNvSpPr>
          <p:nvPr>
            <p:ph type="sldNum" sz="quarter" idx="12"/>
          </p:nvPr>
        </p:nvSpPr>
        <p:spPr/>
        <p:txBody>
          <a:bodyPr/>
          <a:lstStyle/>
          <a:p>
            <a:fld id="{59DE6EB8-52AB-45EA-A660-3E1EBFA72987}" type="slidenum">
              <a:rPr lang="en-US" smtClean="0"/>
              <a:t>45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904" y="1549228"/>
            <a:ext cx="6288566" cy="447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084168" y="3284984"/>
            <a:ext cx="1728192" cy="3507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665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1537" y="567524"/>
            <a:ext cx="8712968"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205804"/>
            <a:ext cx="2679408" cy="5424562"/>
          </a:xfrm>
          <a:prstGeom prst="rect">
            <a:avLst/>
          </a:prstGeom>
          <a:noFill/>
        </p:spPr>
        <p:txBody>
          <a:bodyPr wrap="square" rtlCol="0">
            <a:spAutoFit/>
          </a:bodyPr>
          <a:lstStyle/>
          <a:p>
            <a:r>
              <a:rPr lang="en-CA" dirty="0" smtClean="0"/>
              <a:t>Next, select the correct “Circulation Parameters” for the item.  Your template may have populated these fields already.</a:t>
            </a:r>
          </a:p>
          <a:p>
            <a:endParaRPr lang="en-CA" sz="1000" dirty="0"/>
          </a:p>
          <a:p>
            <a:r>
              <a:rPr lang="en-CA" sz="1600" dirty="0" smtClean="0"/>
              <a:t>Notice how often Polaris provides drop down boxes to populate database fields!  </a:t>
            </a:r>
          </a:p>
          <a:p>
            <a:endParaRPr lang="en-CA" sz="1600" dirty="0"/>
          </a:p>
          <a:p>
            <a:r>
              <a:rPr lang="en-CA" sz="1600" dirty="0" smtClean="0"/>
              <a:t>This is to prevent typing mistakes – databases perform best when fields are accurately filled in!  </a:t>
            </a:r>
          </a:p>
          <a:p>
            <a:endParaRPr lang="en-CA" sz="1050" dirty="0" smtClean="0"/>
          </a:p>
          <a:p>
            <a:r>
              <a:rPr lang="en-CA" dirty="0" smtClean="0"/>
              <a:t>Choose the correct:</a:t>
            </a:r>
          </a:p>
          <a:p>
            <a:pPr marL="285750" indent="-285750">
              <a:buFont typeface="Wingdings" pitchFamily="2" charset="2"/>
              <a:buChar char="Ø"/>
            </a:pPr>
            <a:r>
              <a:rPr lang="en-CA" dirty="0" smtClean="0"/>
              <a:t>Material Type</a:t>
            </a:r>
          </a:p>
          <a:p>
            <a:pPr marL="285750" indent="-285750">
              <a:buFont typeface="Wingdings" pitchFamily="2" charset="2"/>
              <a:buChar char="Ø"/>
            </a:pPr>
            <a:r>
              <a:rPr lang="en-CA" dirty="0" smtClean="0"/>
              <a:t>Loan Period</a:t>
            </a:r>
          </a:p>
          <a:p>
            <a:pPr marL="285750" indent="-285750">
              <a:buFont typeface="Wingdings" pitchFamily="2" charset="2"/>
              <a:buChar char="Ø"/>
            </a:pPr>
            <a:r>
              <a:rPr lang="en-CA" dirty="0" smtClean="0"/>
              <a:t>Fine Code</a:t>
            </a:r>
          </a:p>
          <a:p>
            <a:pPr marL="285750" indent="-285750">
              <a:buFont typeface="Wingdings" pitchFamily="2" charset="2"/>
              <a:buChar char="Ø"/>
            </a:pPr>
            <a:r>
              <a:rPr lang="en-CA" dirty="0" smtClean="0"/>
              <a:t>Renewal Limit</a:t>
            </a:r>
            <a:endParaRPr lang="en-CA" dirty="0"/>
          </a:p>
        </p:txBody>
      </p:sp>
      <p:sp>
        <p:nvSpPr>
          <p:cNvPr id="12" name="TextBox 11"/>
          <p:cNvSpPr txBox="1"/>
          <p:nvPr/>
        </p:nvSpPr>
        <p:spPr>
          <a:xfrm>
            <a:off x="2884053" y="6195535"/>
            <a:ext cx="5683773" cy="369332"/>
          </a:xfrm>
          <a:prstGeom prst="rect">
            <a:avLst/>
          </a:prstGeom>
          <a:noFill/>
          <a:ln>
            <a:solidFill>
              <a:schemeClr val="accent1">
                <a:shade val="50000"/>
              </a:schemeClr>
            </a:solidFill>
          </a:ln>
        </p:spPr>
        <p:txBody>
          <a:bodyPr wrap="square" rtlCol="0">
            <a:spAutoFit/>
          </a:bodyPr>
          <a:lstStyle/>
          <a:p>
            <a:pPr algn="ctr"/>
            <a:r>
              <a:rPr lang="en-CA" dirty="0" smtClean="0"/>
              <a:t>Material Type and Fine Code are always the same.</a:t>
            </a:r>
            <a:endParaRPr lang="en-CA" dirty="0"/>
          </a:p>
        </p:txBody>
      </p:sp>
      <p:sp>
        <p:nvSpPr>
          <p:cNvPr id="5" name="Slide Number Placeholder 4"/>
          <p:cNvSpPr>
            <a:spLocks noGrp="1"/>
          </p:cNvSpPr>
          <p:nvPr>
            <p:ph type="sldNum" sz="quarter" idx="12"/>
          </p:nvPr>
        </p:nvSpPr>
        <p:spPr/>
        <p:txBody>
          <a:bodyPr/>
          <a:lstStyle/>
          <a:p>
            <a:fld id="{59DE6EB8-52AB-45EA-A660-3E1EBFA72987}" type="slidenum">
              <a:rPr lang="en-US" smtClean="0"/>
              <a:t>46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299" y="1521743"/>
            <a:ext cx="6124564" cy="435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786912" y="3429000"/>
            <a:ext cx="2748153"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70957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520" y="567525"/>
            <a:ext cx="8784976"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42027" y="1550763"/>
            <a:ext cx="2679408" cy="4524315"/>
          </a:xfrm>
          <a:prstGeom prst="rect">
            <a:avLst/>
          </a:prstGeom>
          <a:noFill/>
        </p:spPr>
        <p:txBody>
          <a:bodyPr wrap="square" rtlCol="0">
            <a:spAutoFit/>
          </a:bodyPr>
          <a:lstStyle/>
          <a:p>
            <a:r>
              <a:rPr lang="en-CA" dirty="0" smtClean="0"/>
              <a:t>Finally, fill in the call number information, before saving your new item record!</a:t>
            </a:r>
          </a:p>
          <a:p>
            <a:endParaRPr lang="en-CA" dirty="0"/>
          </a:p>
          <a:p>
            <a:r>
              <a:rPr lang="en-CA" dirty="0" smtClean="0"/>
              <a:t>These fields will create the spine label for your item, and there are no drop down menus to ensure accuracy!</a:t>
            </a:r>
          </a:p>
          <a:p>
            <a:endParaRPr lang="en-CA" dirty="0"/>
          </a:p>
          <a:p>
            <a:r>
              <a:rPr lang="en-CA" dirty="0" smtClean="0"/>
              <a:t>Each field should ONLY contain the data it is designed for if the search engines are to work properly.  BE CAREFUL!</a:t>
            </a:r>
            <a:endParaRPr lang="en-CA" dirty="0"/>
          </a:p>
        </p:txBody>
      </p:sp>
      <p:sp>
        <p:nvSpPr>
          <p:cNvPr id="9" name="Slide Number Placeholder 8"/>
          <p:cNvSpPr>
            <a:spLocks noGrp="1"/>
          </p:cNvSpPr>
          <p:nvPr>
            <p:ph type="sldNum" sz="quarter" idx="12"/>
          </p:nvPr>
        </p:nvSpPr>
        <p:spPr/>
        <p:txBody>
          <a:bodyPr/>
          <a:lstStyle/>
          <a:p>
            <a:fld id="{59DE6EB8-52AB-45EA-A660-3E1EBFA72987}" type="slidenum">
              <a:rPr lang="en-US" smtClean="0"/>
              <a:t>47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999" y="1611356"/>
            <a:ext cx="6191497" cy="440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040647" y="4005064"/>
            <a:ext cx="1800200" cy="1596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5004048" y="3575089"/>
            <a:ext cx="1121296" cy="237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4889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724128" y="3989818"/>
            <a:ext cx="1656184" cy="3752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p:cNvSpPr txBox="1">
            <a:spLocks/>
          </p:cNvSpPr>
          <p:nvPr/>
        </p:nvSpPr>
        <p:spPr>
          <a:xfrm>
            <a:off x="251520" y="571084"/>
            <a:ext cx="8712968"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206707"/>
            <a:ext cx="2679408" cy="5632311"/>
          </a:xfrm>
          <a:prstGeom prst="rect">
            <a:avLst/>
          </a:prstGeom>
          <a:noFill/>
        </p:spPr>
        <p:txBody>
          <a:bodyPr wrap="square" rtlCol="0">
            <a:spAutoFit/>
          </a:bodyPr>
          <a:lstStyle/>
          <a:p>
            <a:r>
              <a:rPr lang="en-CA" u="sng" dirty="0" smtClean="0"/>
              <a:t>Scheme</a:t>
            </a:r>
            <a:r>
              <a:rPr lang="en-CA" dirty="0" smtClean="0"/>
              <a:t>: Dewey Decimal. </a:t>
            </a:r>
            <a:endParaRPr lang="en-CA" sz="1000" dirty="0"/>
          </a:p>
          <a:p>
            <a:r>
              <a:rPr lang="en-CA" dirty="0" smtClean="0"/>
              <a:t>The scheme </a:t>
            </a:r>
            <a:r>
              <a:rPr lang="en-CA" i="1" dirty="0" smtClean="0"/>
              <a:t>should not be changed</a:t>
            </a:r>
            <a:r>
              <a:rPr lang="en-CA" dirty="0" smtClean="0"/>
              <a:t> – TRAC </a:t>
            </a:r>
            <a:r>
              <a:rPr lang="en-CA" dirty="0"/>
              <a:t>c</a:t>
            </a:r>
            <a:r>
              <a:rPr lang="en-CA" dirty="0" smtClean="0"/>
              <a:t>urrently uses this classification system throughout the entire collection.</a:t>
            </a:r>
          </a:p>
          <a:p>
            <a:endParaRPr lang="en-CA" sz="1000" dirty="0"/>
          </a:p>
          <a:p>
            <a:r>
              <a:rPr lang="en-CA" u="sng" dirty="0" smtClean="0"/>
              <a:t>Prefix</a:t>
            </a:r>
            <a:r>
              <a:rPr lang="en-CA" dirty="0" smtClean="0"/>
              <a:t>:  Enter the correct prefix for the item as used for similar items in your library.  Use CAPITAL letters and do not enter </a:t>
            </a:r>
            <a:r>
              <a:rPr lang="en-CA" i="1" dirty="0" smtClean="0"/>
              <a:t>unnecessary</a:t>
            </a:r>
            <a:r>
              <a:rPr lang="en-CA" dirty="0" smtClean="0"/>
              <a:t> spaces in this field. </a:t>
            </a:r>
          </a:p>
          <a:p>
            <a:r>
              <a:rPr lang="en-CA" dirty="0" smtClean="0"/>
              <a:t> </a:t>
            </a:r>
          </a:p>
          <a:p>
            <a:r>
              <a:rPr lang="en-CA" sz="1400" dirty="0" smtClean="0"/>
              <a:t>Prefix examples:</a:t>
            </a:r>
          </a:p>
          <a:p>
            <a:r>
              <a:rPr lang="en-CA" sz="1400" dirty="0" smtClean="0"/>
              <a:t>-FIC (Fiction)</a:t>
            </a:r>
          </a:p>
          <a:p>
            <a:r>
              <a:rPr lang="en-CA" sz="1400" dirty="0" smtClean="0"/>
              <a:t>-F (Fiction)</a:t>
            </a:r>
          </a:p>
          <a:p>
            <a:r>
              <a:rPr lang="en-CA" sz="1400" dirty="0" smtClean="0"/>
              <a:t>-E (Easy)</a:t>
            </a:r>
          </a:p>
          <a:p>
            <a:r>
              <a:rPr lang="en-CA" sz="1400" dirty="0" smtClean="0"/>
              <a:t>-LP (Large Print)</a:t>
            </a:r>
            <a:endParaRPr lang="en-CA" sz="1400" dirty="0"/>
          </a:p>
        </p:txBody>
      </p:sp>
      <p:sp>
        <p:nvSpPr>
          <p:cNvPr id="6" name="Oval 5"/>
          <p:cNvSpPr/>
          <p:nvPr/>
        </p:nvSpPr>
        <p:spPr>
          <a:xfrm>
            <a:off x="5724128" y="4221088"/>
            <a:ext cx="165618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lide Number Placeholder 8"/>
          <p:cNvSpPr>
            <a:spLocks noGrp="1"/>
          </p:cNvSpPr>
          <p:nvPr>
            <p:ph type="sldNum" sz="quarter" idx="12"/>
          </p:nvPr>
        </p:nvSpPr>
        <p:spPr/>
        <p:txBody>
          <a:bodyPr/>
          <a:lstStyle/>
          <a:p>
            <a:fld id="{59DE6EB8-52AB-45EA-A660-3E1EBFA72987}" type="slidenum">
              <a:rPr lang="en-US" smtClean="0"/>
              <a:t>48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595" y="1628800"/>
            <a:ext cx="6295430" cy="44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220072" y="3717032"/>
            <a:ext cx="1512168" cy="1944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86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2811" y="548680"/>
            <a:ext cx="8640960"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206707"/>
            <a:ext cx="2808312" cy="5570756"/>
          </a:xfrm>
          <a:prstGeom prst="rect">
            <a:avLst/>
          </a:prstGeom>
          <a:noFill/>
        </p:spPr>
        <p:txBody>
          <a:bodyPr wrap="square" rtlCol="0">
            <a:spAutoFit/>
          </a:bodyPr>
          <a:lstStyle/>
          <a:p>
            <a:r>
              <a:rPr lang="en-CA" sz="1600" dirty="0" smtClean="0"/>
              <a:t>Enter the Dewey Decimal Classification Number in the “Class” field, if applicable.  Typically this field is NOT used for Fiction nor for Easy Non-Fiction. </a:t>
            </a:r>
          </a:p>
          <a:p>
            <a:endParaRPr lang="en-CA" dirty="0"/>
          </a:p>
          <a:p>
            <a:r>
              <a:rPr lang="en-CA" sz="1600" dirty="0" smtClean="0"/>
              <a:t>Use the following format:</a:t>
            </a:r>
          </a:p>
          <a:p>
            <a:r>
              <a:rPr lang="en-CA" sz="1600" dirty="0" err="1" smtClean="0"/>
              <a:t>xxx.xxxxxx</a:t>
            </a:r>
            <a:r>
              <a:rPr lang="en-CA" sz="1600" dirty="0" smtClean="0"/>
              <a:t>  Use </a:t>
            </a:r>
            <a:r>
              <a:rPr lang="en-CA" sz="1600" i="1" dirty="0" smtClean="0"/>
              <a:t>no spaces</a:t>
            </a:r>
            <a:r>
              <a:rPr lang="en-CA" sz="1600" dirty="0" smtClean="0"/>
              <a:t>, </a:t>
            </a:r>
            <a:r>
              <a:rPr lang="en-CA" sz="1600" dirty="0"/>
              <a:t>and </a:t>
            </a:r>
            <a:r>
              <a:rPr lang="en-CA" sz="1600" i="1" dirty="0" smtClean="0"/>
              <a:t>no other characters </a:t>
            </a:r>
            <a:r>
              <a:rPr lang="en-CA" sz="1600" dirty="0" smtClean="0"/>
              <a:t>between </a:t>
            </a:r>
            <a:r>
              <a:rPr lang="en-CA" sz="1600" dirty="0"/>
              <a:t>the digits</a:t>
            </a:r>
            <a:r>
              <a:rPr lang="en-CA" sz="1600" dirty="0" smtClean="0"/>
              <a:t>.</a:t>
            </a:r>
          </a:p>
          <a:p>
            <a:endParaRPr lang="en-CA" dirty="0"/>
          </a:p>
          <a:p>
            <a:r>
              <a:rPr lang="en-CA" sz="1600" dirty="0" smtClean="0"/>
              <a:t>Some libraries abbreviate to a maximum of  three </a:t>
            </a:r>
            <a:r>
              <a:rPr lang="en-CA" sz="1600" dirty="0"/>
              <a:t>d</a:t>
            </a:r>
            <a:r>
              <a:rPr lang="en-CA" sz="1600" dirty="0" smtClean="0"/>
              <a:t>igits after the decimal point, others use all.</a:t>
            </a:r>
          </a:p>
          <a:p>
            <a:endParaRPr lang="en-CA" sz="1600" dirty="0" smtClean="0"/>
          </a:p>
          <a:p>
            <a:r>
              <a:rPr lang="en-CA" sz="1600" dirty="0"/>
              <a:t>The class field should never end in zero (</a:t>
            </a:r>
            <a:r>
              <a:rPr lang="en-CA" sz="1600" dirty="0">
                <a:latin typeface="+mj-lt"/>
              </a:rPr>
              <a:t>0</a:t>
            </a:r>
            <a:r>
              <a:rPr lang="en-CA" sz="1600" dirty="0"/>
              <a:t>).  If there are only </a:t>
            </a:r>
            <a:r>
              <a:rPr lang="en-CA" sz="1600" dirty="0" smtClean="0"/>
              <a:t>three </a:t>
            </a:r>
            <a:r>
              <a:rPr lang="en-CA" sz="1600" dirty="0"/>
              <a:t>digits, leave off the period.  (</a:t>
            </a:r>
            <a:r>
              <a:rPr lang="en-CA" sz="1600" dirty="0" err="1"/>
              <a:t>ie</a:t>
            </a:r>
            <a:r>
              <a:rPr lang="en-CA" sz="1600" dirty="0"/>
              <a:t>: </a:t>
            </a:r>
            <a:r>
              <a:rPr lang="en-CA" sz="1600" dirty="0">
                <a:latin typeface="+mj-lt"/>
              </a:rPr>
              <a:t>379</a:t>
            </a:r>
            <a:r>
              <a:rPr lang="en-CA" sz="1600" dirty="0" smtClean="0"/>
              <a:t>)</a:t>
            </a:r>
          </a:p>
          <a:p>
            <a:endParaRPr lang="en-CA" sz="1600" dirty="0" smtClean="0"/>
          </a:p>
        </p:txBody>
      </p:sp>
      <p:sp>
        <p:nvSpPr>
          <p:cNvPr id="7" name="Slide Number Placeholder 6"/>
          <p:cNvSpPr>
            <a:spLocks noGrp="1"/>
          </p:cNvSpPr>
          <p:nvPr>
            <p:ph type="sldNum" sz="quarter" idx="12"/>
          </p:nvPr>
        </p:nvSpPr>
        <p:spPr/>
        <p:txBody>
          <a:bodyPr/>
          <a:lstStyle/>
          <a:p>
            <a:fld id="{59DE6EB8-52AB-45EA-A660-3E1EBFA72987}" type="slidenum">
              <a:rPr lang="en-US" smtClean="0"/>
              <a:t>49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98" y="1473392"/>
            <a:ext cx="6192552" cy="440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92080" y="3429000"/>
            <a:ext cx="1728192"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03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04088"/>
            <a:ext cx="7920880" cy="924712"/>
          </a:xfrm>
        </p:spPr>
        <p:txBody>
          <a:bodyPr>
            <a:normAutofit/>
          </a:bodyPr>
          <a:lstStyle/>
          <a:p>
            <a:pPr algn="ctr"/>
            <a:r>
              <a:rPr lang="en-CA" sz="4400" dirty="0" smtClean="0"/>
              <a:t>This is an item record</a:t>
            </a:r>
            <a:endParaRPr lang="en-CA" sz="2000" dirty="0"/>
          </a:p>
        </p:txBody>
      </p:sp>
      <p:sp>
        <p:nvSpPr>
          <p:cNvPr id="12" name="Slide Number Placeholder 11"/>
          <p:cNvSpPr>
            <a:spLocks noGrp="1"/>
          </p:cNvSpPr>
          <p:nvPr>
            <p:ph type="sldNum" sz="quarter" idx="12"/>
          </p:nvPr>
        </p:nvSpPr>
        <p:spPr/>
        <p:txBody>
          <a:bodyPr/>
          <a:lstStyle/>
          <a:p>
            <a:fld id="{59DE6EB8-52AB-45EA-A660-3E1EBFA72987}" type="slidenum">
              <a:rPr lang="en-US" smtClean="0"/>
              <a:t>5</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799"/>
            <a:ext cx="7020271" cy="496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435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520" y="583265"/>
            <a:ext cx="8640960"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287783"/>
            <a:ext cx="2758094" cy="5509200"/>
          </a:xfrm>
          <a:prstGeom prst="rect">
            <a:avLst/>
          </a:prstGeom>
          <a:noFill/>
        </p:spPr>
        <p:txBody>
          <a:bodyPr wrap="square" rtlCol="0">
            <a:spAutoFit/>
          </a:bodyPr>
          <a:lstStyle/>
          <a:p>
            <a:r>
              <a:rPr lang="en-CA" sz="1600" dirty="0" smtClean="0"/>
              <a:t>Enter the “Cutter” - If the item has an author in the author field at the top of the work form, use the </a:t>
            </a:r>
            <a:r>
              <a:rPr lang="en-CA" sz="1600" i="1" dirty="0" smtClean="0"/>
              <a:t>CAPITALIZED first three letters of the last name</a:t>
            </a:r>
            <a:r>
              <a:rPr lang="en-CA" sz="1600" dirty="0" smtClean="0"/>
              <a:t>.  </a:t>
            </a:r>
          </a:p>
          <a:p>
            <a:endParaRPr lang="en-CA" sz="1600" dirty="0" smtClean="0"/>
          </a:p>
          <a:p>
            <a:r>
              <a:rPr lang="en-CA" sz="1600" dirty="0" smtClean="0"/>
              <a:t>If there is no author, as is the case in some multi-authored publications, use the </a:t>
            </a:r>
            <a:r>
              <a:rPr lang="en-CA" sz="1600" i="1" dirty="0" smtClean="0"/>
              <a:t>CAPITALIZED first three letters of the title</a:t>
            </a:r>
            <a:r>
              <a:rPr lang="en-CA" sz="1600" dirty="0" smtClean="0"/>
              <a:t>.</a:t>
            </a:r>
          </a:p>
          <a:p>
            <a:endParaRPr lang="en-CA" sz="1600" dirty="0" smtClean="0"/>
          </a:p>
          <a:p>
            <a:r>
              <a:rPr lang="en-CA" sz="1600" dirty="0" smtClean="0"/>
              <a:t>In this example, </a:t>
            </a:r>
            <a:r>
              <a:rPr lang="en-CA" sz="1600" dirty="0" err="1" smtClean="0"/>
              <a:t>McGrory</a:t>
            </a:r>
            <a:r>
              <a:rPr lang="en-CA" sz="1600" dirty="0" smtClean="0"/>
              <a:t> is the last name so a four letter cutter, MCGR is correct.  This is the practice for all names starting with Mac or Mc. </a:t>
            </a:r>
          </a:p>
          <a:p>
            <a:endParaRPr lang="en-CA" sz="1600" dirty="0"/>
          </a:p>
          <a:p>
            <a:r>
              <a:rPr lang="en-CA" sz="1600" dirty="0" smtClean="0"/>
              <a:t>Again – </a:t>
            </a:r>
            <a:r>
              <a:rPr lang="en-CA" sz="1600" i="1" dirty="0" smtClean="0"/>
              <a:t>no spaces and two to four CAPITAL letters only </a:t>
            </a:r>
            <a:r>
              <a:rPr lang="en-CA" sz="1600" dirty="0" smtClean="0"/>
              <a:t>should be used in this field.</a:t>
            </a:r>
            <a:endParaRPr lang="en-CA" sz="1600" dirty="0"/>
          </a:p>
        </p:txBody>
      </p:sp>
      <p:sp>
        <p:nvSpPr>
          <p:cNvPr id="7" name="Slide Number Placeholder 6"/>
          <p:cNvSpPr>
            <a:spLocks noGrp="1"/>
          </p:cNvSpPr>
          <p:nvPr>
            <p:ph type="sldNum" sz="quarter" idx="12"/>
          </p:nvPr>
        </p:nvSpPr>
        <p:spPr/>
        <p:txBody>
          <a:bodyPr/>
          <a:lstStyle/>
          <a:p>
            <a:fld id="{59DE6EB8-52AB-45EA-A660-3E1EBFA72987}" type="slidenum">
              <a:rPr lang="en-US" smtClean="0"/>
              <a:t>50</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98" y="1473392"/>
            <a:ext cx="6192552" cy="440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92080" y="3501008"/>
            <a:ext cx="1656184"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538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520" y="560072"/>
            <a:ext cx="8640960"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482386"/>
            <a:ext cx="2808312" cy="5324535"/>
          </a:xfrm>
          <a:prstGeom prst="rect">
            <a:avLst/>
          </a:prstGeom>
          <a:noFill/>
        </p:spPr>
        <p:txBody>
          <a:bodyPr wrap="square" rtlCol="0">
            <a:spAutoFit/>
          </a:bodyPr>
          <a:lstStyle/>
          <a:p>
            <a:r>
              <a:rPr lang="en-CA" dirty="0" smtClean="0"/>
              <a:t>Enter the “Suffix”, if used.</a:t>
            </a:r>
          </a:p>
          <a:p>
            <a:endParaRPr lang="en-CA" dirty="0" smtClean="0"/>
          </a:p>
          <a:p>
            <a:r>
              <a:rPr lang="en-CA" sz="1600" dirty="0" smtClean="0"/>
              <a:t>The suffix field is not used for sorting by Polaris, so formatting issues are not stringent.  It is still good practice to use internal standards so your spine labels  look orderly.  Lowercase characters are acceptable in this field.</a:t>
            </a:r>
          </a:p>
          <a:p>
            <a:endParaRPr lang="en-CA" sz="1600" dirty="0"/>
          </a:p>
          <a:p>
            <a:r>
              <a:rPr lang="en-CA" sz="1600" dirty="0" smtClean="0"/>
              <a:t>Some example suffixes found in the TRAC database:</a:t>
            </a:r>
          </a:p>
          <a:p>
            <a:endParaRPr lang="en-CA" sz="1600" dirty="0"/>
          </a:p>
          <a:p>
            <a:r>
              <a:rPr lang="en-CA" sz="1600" dirty="0" smtClean="0"/>
              <a:t>k-2  </a:t>
            </a:r>
          </a:p>
          <a:p>
            <a:r>
              <a:rPr lang="en-CA" sz="1600" dirty="0" smtClean="0"/>
              <a:t>Season 1</a:t>
            </a:r>
          </a:p>
          <a:p>
            <a:r>
              <a:rPr lang="en-CA" sz="1600" dirty="0" smtClean="0"/>
              <a:t>Gr. 5-7</a:t>
            </a:r>
          </a:p>
          <a:p>
            <a:r>
              <a:rPr lang="en-CA" sz="1600" dirty="0" smtClean="0"/>
              <a:t>c.2</a:t>
            </a:r>
          </a:p>
          <a:p>
            <a:r>
              <a:rPr lang="en-CA" sz="1600" dirty="0" smtClean="0"/>
              <a:t>v.3</a:t>
            </a:r>
          </a:p>
          <a:p>
            <a:endParaRPr lang="en-CA" sz="1600" dirty="0"/>
          </a:p>
        </p:txBody>
      </p:sp>
      <p:sp>
        <p:nvSpPr>
          <p:cNvPr id="7" name="Slide Number Placeholder 6"/>
          <p:cNvSpPr>
            <a:spLocks noGrp="1"/>
          </p:cNvSpPr>
          <p:nvPr>
            <p:ph type="sldNum" sz="quarter" idx="12"/>
          </p:nvPr>
        </p:nvSpPr>
        <p:spPr/>
        <p:txBody>
          <a:bodyPr/>
          <a:lstStyle/>
          <a:p>
            <a:fld id="{59DE6EB8-52AB-45EA-A660-3E1EBFA72987}" type="slidenum">
              <a:rPr lang="en-US" smtClean="0"/>
              <a:t>51</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98" y="1473392"/>
            <a:ext cx="6192552" cy="440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292080" y="3501008"/>
            <a:ext cx="1584176"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052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3700" y="548680"/>
            <a:ext cx="8640960"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18294" y="1340773"/>
            <a:ext cx="2725513" cy="4247317"/>
          </a:xfrm>
          <a:prstGeom prst="rect">
            <a:avLst/>
          </a:prstGeom>
          <a:noFill/>
        </p:spPr>
        <p:txBody>
          <a:bodyPr wrap="square" rtlCol="0">
            <a:spAutoFit/>
          </a:bodyPr>
          <a:lstStyle/>
          <a:p>
            <a:r>
              <a:rPr lang="en-CA" dirty="0" smtClean="0"/>
              <a:t>The volume field is a </a:t>
            </a:r>
            <a:r>
              <a:rPr lang="en-CA" i="1" dirty="0" smtClean="0"/>
              <a:t>particularly sensitive field</a:t>
            </a:r>
            <a:r>
              <a:rPr lang="en-CA" dirty="0" smtClean="0"/>
              <a:t>. It is used for multiple part (multi-part) publications. This book is complete in one volume, so no volume information is required.  Keep your cursor out of this field!</a:t>
            </a:r>
          </a:p>
          <a:p>
            <a:endParaRPr lang="en-CA" dirty="0" smtClean="0"/>
          </a:p>
          <a:p>
            <a:r>
              <a:rPr lang="en-CA" dirty="0" smtClean="0"/>
              <a:t>The guidelines for usage of the volume field will be covered in part two of “Creating and Editing Item Records”.</a:t>
            </a:r>
            <a:endParaRPr lang="en-CA" sz="1600" dirty="0"/>
          </a:p>
        </p:txBody>
      </p:sp>
      <p:sp>
        <p:nvSpPr>
          <p:cNvPr id="3" name="TextBox 2"/>
          <p:cNvSpPr txBox="1"/>
          <p:nvPr/>
        </p:nvSpPr>
        <p:spPr>
          <a:xfrm>
            <a:off x="118294" y="5709155"/>
            <a:ext cx="8918202" cy="1015663"/>
          </a:xfrm>
          <a:prstGeom prst="rect">
            <a:avLst/>
          </a:prstGeom>
          <a:solidFill>
            <a:schemeClr val="bg1"/>
          </a:solidFill>
          <a:ln>
            <a:solidFill>
              <a:schemeClr val="accent1">
                <a:shade val="50000"/>
              </a:schemeClr>
            </a:solidFill>
          </a:ln>
        </p:spPr>
        <p:txBody>
          <a:bodyPr wrap="square" rtlCol="0">
            <a:spAutoFit/>
          </a:bodyPr>
          <a:lstStyle/>
          <a:p>
            <a:pPr algn="ctr"/>
            <a:r>
              <a:rPr lang="en-CA" sz="2000" i="1" dirty="0">
                <a:solidFill>
                  <a:srgbClr val="FF0000"/>
                </a:solidFill>
              </a:rPr>
              <a:t>If you enter something in </a:t>
            </a:r>
            <a:r>
              <a:rPr lang="en-CA" sz="2000" i="1" dirty="0" smtClean="0">
                <a:solidFill>
                  <a:srgbClr val="FF0000"/>
                </a:solidFill>
              </a:rPr>
              <a:t>the volume </a:t>
            </a:r>
            <a:r>
              <a:rPr lang="en-CA" sz="2000" i="1" dirty="0">
                <a:solidFill>
                  <a:srgbClr val="FF0000"/>
                </a:solidFill>
              </a:rPr>
              <a:t>field by mistake, be sure to fully delete the contents because the field is “space sensitive”.  </a:t>
            </a:r>
            <a:r>
              <a:rPr lang="en-CA" sz="2000" i="1" dirty="0" smtClean="0">
                <a:solidFill>
                  <a:srgbClr val="FF0000"/>
                </a:solidFill>
              </a:rPr>
              <a:t>(Even one </a:t>
            </a:r>
            <a:r>
              <a:rPr lang="en-CA" sz="2000" i="1" dirty="0">
                <a:solidFill>
                  <a:srgbClr val="FF0000"/>
                </a:solidFill>
              </a:rPr>
              <a:t>space will disrupt </a:t>
            </a:r>
            <a:r>
              <a:rPr lang="en-CA" sz="2000" i="1" dirty="0" smtClean="0">
                <a:solidFill>
                  <a:srgbClr val="FF0000"/>
                </a:solidFill>
              </a:rPr>
              <a:t>Polaris search </a:t>
            </a:r>
            <a:r>
              <a:rPr lang="en-CA" sz="2000" i="1" dirty="0">
                <a:solidFill>
                  <a:srgbClr val="FF0000"/>
                </a:solidFill>
              </a:rPr>
              <a:t>processes </a:t>
            </a:r>
            <a:r>
              <a:rPr lang="en-CA" sz="2000" i="1" dirty="0" smtClean="0">
                <a:solidFill>
                  <a:srgbClr val="FF0000"/>
                </a:solidFill>
              </a:rPr>
              <a:t>- </a:t>
            </a:r>
            <a:r>
              <a:rPr lang="en-CA" sz="2000" i="1" dirty="0">
                <a:solidFill>
                  <a:srgbClr val="FF0000"/>
                </a:solidFill>
              </a:rPr>
              <a:t>backspace your cursor to remove “spaces</a:t>
            </a:r>
            <a:r>
              <a:rPr lang="en-CA" sz="2000" i="1" dirty="0" smtClean="0">
                <a:solidFill>
                  <a:srgbClr val="FF0000"/>
                </a:solidFill>
              </a:rPr>
              <a:t>”.)</a:t>
            </a:r>
            <a:endParaRPr lang="en-CA" sz="2000" dirty="0">
              <a:solidFill>
                <a:srgbClr val="FF0000"/>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t>52</a:t>
            </a:fld>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98" y="1184210"/>
            <a:ext cx="6192552" cy="440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92080" y="3212976"/>
            <a:ext cx="1584176"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699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2" y="573485"/>
            <a:ext cx="8784976"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268760"/>
            <a:ext cx="2574982" cy="5262979"/>
          </a:xfrm>
          <a:prstGeom prst="rect">
            <a:avLst/>
          </a:prstGeom>
          <a:noFill/>
        </p:spPr>
        <p:txBody>
          <a:bodyPr wrap="square" rtlCol="0">
            <a:spAutoFit/>
          </a:bodyPr>
          <a:lstStyle/>
          <a:p>
            <a:r>
              <a:rPr lang="en-CA" sz="1600" dirty="0" smtClean="0"/>
              <a:t>Complete the “Copy” field, if necessary.  Usually, if you have only one copy of this book in your library, this field is not necessary. </a:t>
            </a:r>
          </a:p>
          <a:p>
            <a:endParaRPr lang="en-CA" sz="1600" dirty="0"/>
          </a:p>
          <a:p>
            <a:r>
              <a:rPr lang="en-CA" sz="1600" dirty="0" smtClean="0"/>
              <a:t>The standard format for this field is “lower case c”, followed by a period, and then the copy number.  No spaces allowed:</a:t>
            </a:r>
          </a:p>
          <a:p>
            <a:pPr algn="ctr"/>
            <a:r>
              <a:rPr lang="en-CA" sz="1600" b="1" i="1" dirty="0" smtClean="0"/>
              <a:t>c.1 or c.2</a:t>
            </a:r>
          </a:p>
          <a:p>
            <a:endParaRPr lang="en-CA" sz="1600" dirty="0" smtClean="0"/>
          </a:p>
          <a:p>
            <a:r>
              <a:rPr lang="en-CA" sz="1600" dirty="0" smtClean="0"/>
              <a:t>When </a:t>
            </a:r>
            <a:r>
              <a:rPr lang="en-CA" sz="1600" dirty="0"/>
              <a:t>adding a second copy,  it is good to edit the item record for copy </a:t>
            </a:r>
            <a:r>
              <a:rPr lang="en-CA" sz="1600" dirty="0">
                <a:latin typeface="+mj-lt"/>
              </a:rPr>
              <a:t>1</a:t>
            </a:r>
            <a:r>
              <a:rPr lang="en-CA" sz="1600" dirty="0" smtClean="0"/>
              <a:t> </a:t>
            </a:r>
            <a:r>
              <a:rPr lang="en-CA" sz="1600" dirty="0"/>
              <a:t>with copy information.  </a:t>
            </a:r>
            <a:endParaRPr lang="en-CA" sz="1600" dirty="0" smtClean="0"/>
          </a:p>
          <a:p>
            <a:endParaRPr lang="en-CA" sz="1600" dirty="0"/>
          </a:p>
          <a:p>
            <a:r>
              <a:rPr lang="en-CA" sz="1600" dirty="0" smtClean="0"/>
              <a:t>“Editing” </a:t>
            </a:r>
            <a:r>
              <a:rPr lang="en-CA" sz="1600" dirty="0"/>
              <a:t>is </a:t>
            </a:r>
            <a:r>
              <a:rPr lang="en-CA" sz="1600" dirty="0" smtClean="0"/>
              <a:t>covered </a:t>
            </a:r>
            <a:r>
              <a:rPr lang="en-CA" sz="1600" dirty="0"/>
              <a:t>in part two of “Creating and Editing Item Records</a:t>
            </a:r>
            <a:r>
              <a:rPr lang="en-CA" sz="1600" dirty="0" smtClean="0"/>
              <a:t>”.</a:t>
            </a:r>
            <a:endParaRPr lang="en-CA" sz="1600" dirty="0"/>
          </a:p>
        </p:txBody>
      </p:sp>
      <p:sp>
        <p:nvSpPr>
          <p:cNvPr id="5" name="Slide Number Placeholder 4"/>
          <p:cNvSpPr>
            <a:spLocks noGrp="1"/>
          </p:cNvSpPr>
          <p:nvPr>
            <p:ph type="sldNum" sz="quarter" idx="12"/>
          </p:nvPr>
        </p:nvSpPr>
        <p:spPr/>
        <p:txBody>
          <a:bodyPr/>
          <a:lstStyle/>
          <a:p>
            <a:fld id="{59DE6EB8-52AB-45EA-A660-3E1EBFA72987}" type="slidenum">
              <a:rPr lang="en-US" smtClean="0"/>
              <a:t>53</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98" y="1473392"/>
            <a:ext cx="6192552" cy="440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364088" y="3501008"/>
            <a:ext cx="1584176"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738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772816"/>
            <a:ext cx="6076079" cy="3023220"/>
          </a:xfrm>
          <a:prstGeom prst="rect">
            <a:avLst/>
          </a:prstGeom>
        </p:spPr>
      </p:pic>
      <p:sp>
        <p:nvSpPr>
          <p:cNvPr id="8" name="Title 1"/>
          <p:cNvSpPr txBox="1">
            <a:spLocks/>
          </p:cNvSpPr>
          <p:nvPr/>
        </p:nvSpPr>
        <p:spPr>
          <a:xfrm>
            <a:off x="281185" y="620688"/>
            <a:ext cx="8640960" cy="792088"/>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6" name="Oval 5"/>
          <p:cNvSpPr/>
          <p:nvPr/>
        </p:nvSpPr>
        <p:spPr>
          <a:xfrm>
            <a:off x="4839790" y="2132856"/>
            <a:ext cx="1080120" cy="21229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97705" y="1488801"/>
            <a:ext cx="2520280" cy="4247317"/>
          </a:xfrm>
          <a:prstGeom prst="rect">
            <a:avLst/>
          </a:prstGeom>
          <a:noFill/>
        </p:spPr>
        <p:txBody>
          <a:bodyPr wrap="square" rtlCol="0">
            <a:spAutoFit/>
          </a:bodyPr>
          <a:lstStyle/>
          <a:p>
            <a:r>
              <a:rPr lang="en-CA" i="1" dirty="0" smtClean="0"/>
              <a:t>At this time, Polaris does not show the copy field in the list of linked items attached to a Bib record, unless the copy information is added to the suffix field.  </a:t>
            </a:r>
          </a:p>
          <a:p>
            <a:endParaRPr lang="en-CA" i="1" dirty="0"/>
          </a:p>
          <a:p>
            <a:r>
              <a:rPr lang="en-CA" i="1" dirty="0" smtClean="0"/>
              <a:t>If it is important to have this detail on your reports, and in this list, please use the same format (c.#) in the suffix field for your copy number.  </a:t>
            </a:r>
            <a:endParaRPr lang="en-CA" dirty="0"/>
          </a:p>
        </p:txBody>
      </p:sp>
      <p:sp>
        <p:nvSpPr>
          <p:cNvPr id="5" name="TextBox 4"/>
          <p:cNvSpPr txBox="1"/>
          <p:nvPr/>
        </p:nvSpPr>
        <p:spPr>
          <a:xfrm>
            <a:off x="1979712" y="5373216"/>
            <a:ext cx="7056784" cy="1107996"/>
          </a:xfrm>
          <a:prstGeom prst="rect">
            <a:avLst/>
          </a:prstGeom>
          <a:noFill/>
          <a:ln>
            <a:solidFill>
              <a:schemeClr val="accent1">
                <a:shade val="50000"/>
                <a:satMod val="103000"/>
              </a:schemeClr>
            </a:solidFill>
          </a:ln>
        </p:spPr>
        <p:txBody>
          <a:bodyPr wrap="square" rtlCol="0">
            <a:spAutoFit/>
          </a:bodyPr>
          <a:lstStyle/>
          <a:p>
            <a:pPr algn="ctr"/>
            <a:r>
              <a:rPr lang="en-CA" dirty="0" smtClean="0"/>
              <a:t>Note the “on-order” record on this list of items linked to Bib #488845.  </a:t>
            </a:r>
            <a:r>
              <a:rPr lang="en-CA" sz="2400" i="1" u="dbl" dirty="0" smtClean="0"/>
              <a:t>NEVER</a:t>
            </a:r>
            <a:r>
              <a:rPr lang="en-CA" sz="2400" i="1" dirty="0" smtClean="0"/>
              <a:t> open and edit this record to create the item you are adding to the database.</a:t>
            </a:r>
            <a:endParaRPr lang="en-CA" sz="2400" i="1" dirty="0"/>
          </a:p>
        </p:txBody>
      </p:sp>
      <p:sp>
        <p:nvSpPr>
          <p:cNvPr id="3" name="Right Arrow 2"/>
          <p:cNvSpPr/>
          <p:nvPr/>
        </p:nvSpPr>
        <p:spPr>
          <a:xfrm>
            <a:off x="2483768" y="3356991"/>
            <a:ext cx="3436142" cy="3497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p:txBody>
          <a:bodyPr/>
          <a:lstStyle/>
          <a:p>
            <a:fld id="{59DE6EB8-52AB-45EA-A660-3E1EBFA72987}" type="slidenum">
              <a:rPr lang="en-US" smtClean="0"/>
              <a:t>54</a:t>
            </a:fld>
            <a:endParaRPr lang="en-US"/>
          </a:p>
        </p:txBody>
      </p:sp>
    </p:spTree>
    <p:extLst>
      <p:ext uri="{BB962C8B-B14F-4D97-AF65-F5344CB8AC3E}">
        <p14:creationId xmlns:p14="http://schemas.microsoft.com/office/powerpoint/2010/main" val="25161911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8635" y="548680"/>
            <a:ext cx="8712968" cy="72008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7236296" y="1700808"/>
            <a:ext cx="1728192" cy="3970318"/>
          </a:xfrm>
          <a:prstGeom prst="rect">
            <a:avLst/>
          </a:prstGeom>
          <a:noFill/>
        </p:spPr>
        <p:txBody>
          <a:bodyPr wrap="square" rtlCol="0">
            <a:spAutoFit/>
          </a:bodyPr>
          <a:lstStyle/>
          <a:p>
            <a:r>
              <a:rPr lang="en-CA" dirty="0" smtClean="0"/>
              <a:t>Three check boxes to look at before saving:</a:t>
            </a:r>
          </a:p>
          <a:p>
            <a:pPr marL="285750" indent="-285750">
              <a:buFont typeface="Wingdings" pitchFamily="2" charset="2"/>
              <a:buChar char="Ø"/>
            </a:pPr>
            <a:r>
              <a:rPr lang="en-CA" dirty="0" smtClean="0"/>
              <a:t>Display in PAC</a:t>
            </a:r>
          </a:p>
          <a:p>
            <a:pPr marL="285750" indent="-285750">
              <a:buFont typeface="Wingdings" pitchFamily="2" charset="2"/>
              <a:buChar char="Ø"/>
            </a:pPr>
            <a:r>
              <a:rPr lang="en-CA" dirty="0" smtClean="0"/>
              <a:t>Loanable outside system</a:t>
            </a:r>
          </a:p>
          <a:p>
            <a:pPr marL="285750" indent="-285750">
              <a:buFont typeface="Wingdings" pitchFamily="2" charset="2"/>
              <a:buChar char="Ø"/>
            </a:pPr>
            <a:r>
              <a:rPr lang="en-CA" dirty="0" err="1" smtClean="0"/>
              <a:t>Holdable</a:t>
            </a:r>
            <a:endParaRPr lang="en-CA" dirty="0" smtClean="0"/>
          </a:p>
          <a:p>
            <a:pPr marL="285750" indent="-285750">
              <a:buFont typeface="Wingdings" pitchFamily="2" charset="2"/>
              <a:buChar char="Ø"/>
            </a:pPr>
            <a:endParaRPr lang="en-CA" dirty="0"/>
          </a:p>
          <a:p>
            <a:pPr algn="ctr"/>
            <a:r>
              <a:rPr lang="en-CA" dirty="0" smtClean="0"/>
              <a:t>These must be checked for your item to circulate.</a:t>
            </a:r>
            <a:endParaRPr lang="en-CA" dirty="0"/>
          </a:p>
        </p:txBody>
      </p:sp>
      <p:sp>
        <p:nvSpPr>
          <p:cNvPr id="12" name="Slide Number Placeholder 11"/>
          <p:cNvSpPr>
            <a:spLocks noGrp="1"/>
          </p:cNvSpPr>
          <p:nvPr>
            <p:ph type="sldNum" sz="quarter" idx="12"/>
          </p:nvPr>
        </p:nvSpPr>
        <p:spPr/>
        <p:txBody>
          <a:bodyPr/>
          <a:lstStyle/>
          <a:p>
            <a:fld id="{59DE6EB8-52AB-45EA-A660-3E1EBFA72987}" type="slidenum">
              <a:rPr lang="en-US" smtClean="0"/>
              <a:t>55</a:t>
            </a:fld>
            <a:endParaRPr lang="en-US"/>
          </a:p>
        </p:txBody>
      </p:sp>
      <p:sp>
        <p:nvSpPr>
          <p:cNvPr id="4" name="TextBox 3"/>
          <p:cNvSpPr txBox="1"/>
          <p:nvPr/>
        </p:nvSpPr>
        <p:spPr>
          <a:xfrm>
            <a:off x="114375" y="6190134"/>
            <a:ext cx="7265937" cy="584775"/>
          </a:xfrm>
          <a:prstGeom prst="rect">
            <a:avLst/>
          </a:prstGeom>
          <a:noFill/>
          <a:ln>
            <a:solidFill>
              <a:schemeClr val="accent1"/>
            </a:solidFill>
          </a:ln>
        </p:spPr>
        <p:txBody>
          <a:bodyPr wrap="square" rtlCol="0">
            <a:spAutoFit/>
          </a:bodyPr>
          <a:lstStyle/>
          <a:p>
            <a:pPr algn="ctr"/>
            <a:r>
              <a:rPr lang="en-CA" sz="1600" dirty="0" smtClean="0"/>
              <a:t>Do </a:t>
            </a:r>
            <a:r>
              <a:rPr lang="en-CA" sz="1600" b="1" dirty="0" smtClean="0"/>
              <a:t>NOT</a:t>
            </a:r>
            <a:r>
              <a:rPr lang="en-CA" sz="1600" dirty="0" smtClean="0"/>
              <a:t> check non-circulating, </a:t>
            </a:r>
            <a:r>
              <a:rPr lang="en-CA" sz="1600" b="1" dirty="0" smtClean="0"/>
              <a:t>unless</a:t>
            </a:r>
            <a:r>
              <a:rPr lang="en-CA" sz="1600" dirty="0" smtClean="0"/>
              <a:t> the item is </a:t>
            </a:r>
            <a:r>
              <a:rPr lang="en-CA" sz="1600" b="1" dirty="0" smtClean="0"/>
              <a:t>not</a:t>
            </a:r>
            <a:r>
              <a:rPr lang="en-CA" sz="1600" dirty="0" smtClean="0"/>
              <a:t> meant to circulate according to the TRAC Operational </a:t>
            </a:r>
            <a:r>
              <a:rPr lang="en-CA" sz="1600" dirty="0"/>
              <a:t>G</a:t>
            </a:r>
            <a:r>
              <a:rPr lang="en-CA" sz="1600" dirty="0" smtClean="0"/>
              <a:t>uidelines.</a:t>
            </a:r>
            <a:endParaRPr lang="en-CA" sz="1600"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35" y="1473392"/>
            <a:ext cx="6192552" cy="440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5436096" y="3212976"/>
            <a:ext cx="180020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257725" y="3994270"/>
            <a:ext cx="1978571" cy="82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6247010" y="2204864"/>
            <a:ext cx="98928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195736" y="2311619"/>
            <a:ext cx="2664296" cy="3997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050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4644" y="601991"/>
            <a:ext cx="8856984"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2" name="TextBox 1"/>
          <p:cNvSpPr txBox="1"/>
          <p:nvPr/>
        </p:nvSpPr>
        <p:spPr>
          <a:xfrm>
            <a:off x="107504" y="1529333"/>
            <a:ext cx="1854252" cy="3693319"/>
          </a:xfrm>
          <a:prstGeom prst="rect">
            <a:avLst/>
          </a:prstGeom>
          <a:noFill/>
        </p:spPr>
        <p:txBody>
          <a:bodyPr wrap="square" rtlCol="0">
            <a:spAutoFit/>
          </a:bodyPr>
          <a:lstStyle/>
          <a:p>
            <a:r>
              <a:rPr lang="en-CA" dirty="0" smtClean="0"/>
              <a:t>Three ways to save:</a:t>
            </a:r>
          </a:p>
          <a:p>
            <a:pPr marL="285750" indent="-285750">
              <a:buFont typeface="Wingdings" pitchFamily="2" charset="2"/>
              <a:buChar char="Ø"/>
            </a:pPr>
            <a:r>
              <a:rPr lang="en-CA" dirty="0"/>
              <a:t>Choose “Save” from the File Drop down menu</a:t>
            </a:r>
          </a:p>
          <a:p>
            <a:pPr marL="285750" indent="-285750">
              <a:buFont typeface="Wingdings" pitchFamily="2" charset="2"/>
              <a:buChar char="Ø"/>
            </a:pPr>
            <a:r>
              <a:rPr lang="en-CA" dirty="0" smtClean="0"/>
              <a:t>Click on the “save” icon.</a:t>
            </a:r>
          </a:p>
          <a:p>
            <a:pPr marL="285750" indent="-285750">
              <a:buFont typeface="Wingdings" pitchFamily="2" charset="2"/>
              <a:buChar char="Ø"/>
            </a:pPr>
            <a:endParaRPr lang="en-CA" dirty="0"/>
          </a:p>
          <a:p>
            <a:pPr marL="285750" indent="-285750">
              <a:buFont typeface="Wingdings" pitchFamily="2" charset="2"/>
              <a:buChar char="Ø"/>
            </a:pPr>
            <a:endParaRPr lang="en-CA" dirty="0"/>
          </a:p>
          <a:p>
            <a:pPr marL="285750" indent="-285750">
              <a:buFont typeface="Wingdings" pitchFamily="2" charset="2"/>
              <a:buChar char="Ø"/>
            </a:pPr>
            <a:endParaRPr lang="en-CA" dirty="0" smtClean="0"/>
          </a:p>
          <a:p>
            <a:pPr marL="285750" indent="-285750">
              <a:buFont typeface="Wingdings" pitchFamily="2" charset="2"/>
              <a:buChar char="Ø"/>
            </a:pPr>
            <a:r>
              <a:rPr lang="en-CA" dirty="0" smtClean="0"/>
              <a:t>Ctrl + s </a:t>
            </a:r>
          </a:p>
          <a:p>
            <a:pPr marL="285750" indent="-285750">
              <a:buFont typeface="Wingdings" pitchFamily="2" charset="2"/>
              <a:buChar char="Ø"/>
            </a:pPr>
            <a:endParaRPr lang="en-CA" dirty="0"/>
          </a:p>
        </p:txBody>
      </p:sp>
      <p:sp>
        <p:nvSpPr>
          <p:cNvPr id="11" name="Slide Number Placeholder 10"/>
          <p:cNvSpPr>
            <a:spLocks noGrp="1"/>
          </p:cNvSpPr>
          <p:nvPr>
            <p:ph type="sldNum" sz="quarter" idx="12"/>
          </p:nvPr>
        </p:nvSpPr>
        <p:spPr/>
        <p:txBody>
          <a:bodyPr/>
          <a:lstStyle/>
          <a:p>
            <a:fld id="{59DE6EB8-52AB-45EA-A660-3E1EBFA72987}" type="slidenum">
              <a:rPr lang="en-US" smtClean="0"/>
              <a:t>56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489" y="1412776"/>
            <a:ext cx="6876256" cy="484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94108"/>
            <a:ext cx="645762" cy="61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1691680" y="1988840"/>
            <a:ext cx="108012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200128"/>
            <a:ext cx="2492871" cy="3753885"/>
          </a:xfrm>
          <a:prstGeom prst="rect">
            <a:avLst/>
          </a:prstGeom>
          <a:noFill/>
          <a:ln w="25400">
            <a:solidFill>
              <a:schemeClr val="tx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Straight Arrow Connector 15"/>
          <p:cNvCxnSpPr/>
          <p:nvPr/>
        </p:nvCxnSpPr>
        <p:spPr>
          <a:xfrm>
            <a:off x="2231740" y="1772816"/>
            <a:ext cx="241226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88024" y="3501008"/>
            <a:ext cx="1728192" cy="335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4788024" y="2924944"/>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9959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988840"/>
            <a:ext cx="6480720" cy="3988135"/>
          </a:xfrm>
          <a:prstGeom prst="rect">
            <a:avLst/>
          </a:prstGeom>
        </p:spPr>
      </p:pic>
      <p:sp>
        <p:nvSpPr>
          <p:cNvPr id="8" name="Title 1"/>
          <p:cNvSpPr txBox="1">
            <a:spLocks/>
          </p:cNvSpPr>
          <p:nvPr/>
        </p:nvSpPr>
        <p:spPr>
          <a:xfrm>
            <a:off x="138411" y="692696"/>
            <a:ext cx="8856984"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Completing the Item Record Work Form</a:t>
            </a:r>
            <a:endParaRPr lang="en-CA" sz="4000" dirty="0"/>
          </a:p>
        </p:txBody>
      </p:sp>
      <p:sp>
        <p:nvSpPr>
          <p:cNvPr id="6" name="Oval 5"/>
          <p:cNvSpPr/>
          <p:nvPr/>
        </p:nvSpPr>
        <p:spPr>
          <a:xfrm>
            <a:off x="5724128" y="2420888"/>
            <a:ext cx="180020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138411" y="2132856"/>
            <a:ext cx="1854252" cy="923330"/>
          </a:xfrm>
          <a:prstGeom prst="rect">
            <a:avLst/>
          </a:prstGeom>
          <a:noFill/>
        </p:spPr>
        <p:txBody>
          <a:bodyPr wrap="square" rtlCol="0">
            <a:spAutoFit/>
          </a:bodyPr>
          <a:lstStyle/>
          <a:p>
            <a:r>
              <a:rPr lang="en-CA" dirty="0" smtClean="0"/>
              <a:t>Print the spine label.</a:t>
            </a:r>
          </a:p>
          <a:p>
            <a:pPr marL="285750" indent="-285750">
              <a:buFont typeface="Wingdings" pitchFamily="2" charset="2"/>
              <a:buChar char="Ø"/>
            </a:pPr>
            <a:endParaRPr lang="en-CA" dirty="0"/>
          </a:p>
        </p:txBody>
      </p:sp>
      <p:sp>
        <p:nvSpPr>
          <p:cNvPr id="11" name="Slide Number Placeholder 10"/>
          <p:cNvSpPr>
            <a:spLocks noGrp="1"/>
          </p:cNvSpPr>
          <p:nvPr>
            <p:ph type="sldNum" sz="quarter" idx="12"/>
          </p:nvPr>
        </p:nvSpPr>
        <p:spPr/>
        <p:txBody>
          <a:bodyPr/>
          <a:lstStyle/>
          <a:p>
            <a:fld id="{59DE6EB8-52AB-45EA-A660-3E1EBFA72987}" type="slidenum">
              <a:rPr lang="en-US" smtClean="0"/>
              <a:t>57</a:t>
            </a:fld>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061" y="2546613"/>
            <a:ext cx="370334" cy="29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794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040256"/>
          </a:xfrm>
        </p:spPr>
        <p:txBody>
          <a:bodyPr/>
          <a:lstStyle/>
          <a:p>
            <a:pPr algn="ctr"/>
            <a:r>
              <a:rPr lang="en-CA" dirty="0" smtClean="0">
                <a:solidFill>
                  <a:srgbClr val="4DE1EA"/>
                </a:solidFill>
              </a:rPr>
              <a:t>Review the</a:t>
            </a:r>
            <a:br>
              <a:rPr lang="en-CA" dirty="0" smtClean="0">
                <a:solidFill>
                  <a:srgbClr val="4DE1EA"/>
                </a:solidFill>
              </a:rPr>
            </a:br>
            <a:r>
              <a:rPr lang="en-CA" dirty="0" smtClean="0">
                <a:solidFill>
                  <a:srgbClr val="4DE1EA"/>
                </a:solidFill>
              </a:rPr>
              <a:t>Three Step </a:t>
            </a:r>
            <a:r>
              <a:rPr lang="en-CA" dirty="0">
                <a:solidFill>
                  <a:srgbClr val="4DE1EA"/>
                </a:solidFill>
              </a:rPr>
              <a:t>P</a:t>
            </a:r>
            <a:r>
              <a:rPr lang="en-CA" dirty="0" smtClean="0">
                <a:solidFill>
                  <a:srgbClr val="4DE1EA"/>
                </a:solidFill>
              </a:rPr>
              <a:t>rocess</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58</a:t>
            </a:fld>
            <a:endParaRPr lang="en-US"/>
          </a:p>
        </p:txBody>
      </p:sp>
    </p:spTree>
    <p:extLst>
      <p:ext uri="{BB962C8B-B14F-4D97-AF65-F5344CB8AC3E}">
        <p14:creationId xmlns:p14="http://schemas.microsoft.com/office/powerpoint/2010/main" val="242918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704088"/>
            <a:ext cx="8891920" cy="924712"/>
          </a:xfrm>
        </p:spPr>
        <p:txBody>
          <a:bodyPr>
            <a:noAutofit/>
          </a:bodyPr>
          <a:lstStyle/>
          <a:p>
            <a:pPr algn="ctr"/>
            <a:r>
              <a:rPr lang="en-CA" sz="4000" dirty="0" smtClean="0"/>
              <a:t>Follow this three step process every time you add an item record:</a:t>
            </a:r>
            <a:endParaRPr lang="en-CA" sz="4000" dirty="0"/>
          </a:p>
        </p:txBody>
      </p:sp>
      <p:sp>
        <p:nvSpPr>
          <p:cNvPr id="6" name="Content Placeholder 5"/>
          <p:cNvSpPr>
            <a:spLocks noGrp="1"/>
          </p:cNvSpPr>
          <p:nvPr>
            <p:ph sz="half" idx="1"/>
          </p:nvPr>
        </p:nvSpPr>
        <p:spPr>
          <a:xfrm>
            <a:off x="467544" y="1545942"/>
            <a:ext cx="8147248" cy="1868955"/>
          </a:xfrm>
        </p:spPr>
        <p:txBody>
          <a:bodyPr>
            <a:normAutofit/>
          </a:bodyPr>
          <a:lstStyle/>
          <a:p>
            <a:r>
              <a:rPr lang="en-CA" sz="2400" dirty="0" smtClean="0"/>
              <a:t>Examine the item in </a:t>
            </a:r>
            <a:r>
              <a:rPr lang="en-CA" sz="2400" dirty="0" smtClean="0"/>
              <a:t>hand.</a:t>
            </a:r>
            <a:endParaRPr lang="en-CA" sz="2400" dirty="0" smtClean="0"/>
          </a:p>
          <a:p>
            <a:r>
              <a:rPr lang="en-CA" sz="2400" dirty="0"/>
              <a:t>Find the correct </a:t>
            </a:r>
            <a:r>
              <a:rPr lang="en-CA" sz="2400" dirty="0" smtClean="0"/>
              <a:t>Bib record by searching for the </a:t>
            </a:r>
            <a:r>
              <a:rPr lang="en-CA" sz="2400" dirty="0" smtClean="0"/>
              <a:t>ISBN, </a:t>
            </a:r>
            <a:r>
              <a:rPr lang="en-CA" sz="2400" smtClean="0"/>
              <a:t>and keep </a:t>
            </a:r>
            <a:r>
              <a:rPr lang="en-CA" sz="2400" dirty="0" smtClean="0"/>
              <a:t>referring back to the item to </a:t>
            </a:r>
            <a:r>
              <a:rPr lang="en-CA" sz="2400" smtClean="0"/>
              <a:t>ensure </a:t>
            </a:r>
            <a:r>
              <a:rPr lang="en-CA" sz="2400" smtClean="0"/>
              <a:t>accuracy.</a:t>
            </a:r>
            <a:endParaRPr lang="en-CA" sz="2400" dirty="0"/>
          </a:p>
          <a:p>
            <a:r>
              <a:rPr lang="en-CA" sz="2400" dirty="0" smtClean="0"/>
              <a:t>Create </a:t>
            </a:r>
            <a:r>
              <a:rPr lang="en-CA" sz="2400" dirty="0"/>
              <a:t>a correct item </a:t>
            </a:r>
            <a:r>
              <a:rPr lang="en-CA" sz="2400" dirty="0" smtClean="0"/>
              <a:t>record, and save it.</a:t>
            </a:r>
            <a:endParaRPr lang="en-CA" sz="2400" dirty="0"/>
          </a:p>
        </p:txBody>
      </p:sp>
      <p:sp>
        <p:nvSpPr>
          <p:cNvPr id="4" name="Slide Number Placeholder 3"/>
          <p:cNvSpPr>
            <a:spLocks noGrp="1"/>
          </p:cNvSpPr>
          <p:nvPr>
            <p:ph type="sldNum" sz="quarter" idx="12"/>
          </p:nvPr>
        </p:nvSpPr>
        <p:spPr/>
        <p:txBody>
          <a:bodyPr/>
          <a:lstStyle/>
          <a:p>
            <a:fld id="{59DE6EB8-52AB-45EA-A660-3E1EBFA72987}" type="slidenum">
              <a:rPr lang="en-US" smtClean="0"/>
              <a:t>59</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559311"/>
            <a:ext cx="2376264" cy="2945310"/>
          </a:xfrm>
          <a:prstGeom prst="rect">
            <a:avLst/>
          </a:prstGeom>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490"/>
          <a:stretch/>
        </p:blipFill>
        <p:spPr bwMode="auto">
          <a:xfrm>
            <a:off x="2624663" y="3559311"/>
            <a:ext cx="3064043" cy="2897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05" y="3717820"/>
            <a:ext cx="3309391" cy="262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4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33" y="3020410"/>
            <a:ext cx="2297227" cy="2831544"/>
          </a:xfrm>
          <a:prstGeom prst="rect">
            <a:avLst/>
          </a:prstGeom>
          <a:noFill/>
        </p:spPr>
        <p:txBody>
          <a:bodyPr wrap="square" rtlCol="0">
            <a:spAutoFit/>
          </a:bodyPr>
          <a:lstStyle/>
          <a:p>
            <a:pPr marL="342900" indent="-342900">
              <a:buFont typeface="+mj-lt"/>
              <a:buAutoNum type="arabicPeriod"/>
            </a:pPr>
            <a:r>
              <a:rPr lang="en-CA" sz="1400" dirty="0" smtClean="0"/>
              <a:t>Cataloguing view</a:t>
            </a:r>
          </a:p>
          <a:p>
            <a:pPr marL="342900" indent="-342900">
              <a:buFont typeface="+mj-lt"/>
              <a:buAutoNum type="arabicPeriod"/>
            </a:pPr>
            <a:r>
              <a:rPr lang="en-CA" sz="1400" dirty="0" smtClean="0"/>
              <a:t>Circulation view</a:t>
            </a:r>
          </a:p>
          <a:p>
            <a:pPr marL="342900" indent="-342900">
              <a:buFont typeface="+mj-lt"/>
              <a:buAutoNum type="arabicPeriod"/>
            </a:pPr>
            <a:r>
              <a:rPr lang="en-CA" sz="1400" dirty="0" smtClean="0"/>
              <a:t>Source and acquisitions view</a:t>
            </a:r>
          </a:p>
          <a:p>
            <a:pPr marL="342900" indent="-342900">
              <a:buFont typeface="+mj-lt"/>
              <a:buAutoNum type="arabicPeriod"/>
            </a:pPr>
            <a:r>
              <a:rPr lang="en-CA" sz="1400" dirty="0" smtClean="0"/>
              <a:t>Notes and notices view</a:t>
            </a:r>
          </a:p>
          <a:p>
            <a:pPr marL="342900" indent="-342900">
              <a:buFont typeface="+mj-lt"/>
              <a:buAutoNum type="arabicPeriod"/>
            </a:pPr>
            <a:r>
              <a:rPr lang="en-CA" sz="1400" dirty="0" smtClean="0"/>
              <a:t>History view</a:t>
            </a:r>
          </a:p>
          <a:p>
            <a:pPr marL="342900" indent="-342900">
              <a:buFont typeface="+mj-lt"/>
              <a:buAutoNum type="arabicPeriod"/>
            </a:pPr>
            <a:endParaRPr lang="en-CA" sz="1400" dirty="0"/>
          </a:p>
          <a:p>
            <a:pPr algn="ctr"/>
            <a:r>
              <a:rPr lang="en-CA" sz="1600" dirty="0" smtClean="0"/>
              <a:t>The </a:t>
            </a:r>
            <a:r>
              <a:rPr lang="en-CA" sz="1600" dirty="0"/>
              <a:t>icons on the </a:t>
            </a:r>
            <a:r>
              <a:rPr lang="en-CA" sz="1600" dirty="0" smtClean="0"/>
              <a:t>blue banner </a:t>
            </a:r>
            <a:r>
              <a:rPr lang="en-CA" sz="1600" dirty="0"/>
              <a:t>on the left provide different “views” of the item record.  </a:t>
            </a:r>
          </a:p>
        </p:txBody>
      </p:sp>
      <p:sp>
        <p:nvSpPr>
          <p:cNvPr id="9" name="Title 1"/>
          <p:cNvSpPr txBox="1">
            <a:spLocks/>
          </p:cNvSpPr>
          <p:nvPr/>
        </p:nvSpPr>
        <p:spPr>
          <a:xfrm>
            <a:off x="1011793" y="576935"/>
            <a:ext cx="7427168"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Item record – cataloguing view</a:t>
            </a:r>
            <a:endParaRPr lang="en-CA" sz="4000" dirty="0"/>
          </a:p>
        </p:txBody>
      </p:sp>
      <p:sp>
        <p:nvSpPr>
          <p:cNvPr id="6" name="Slide Number Placeholder 5"/>
          <p:cNvSpPr>
            <a:spLocks noGrp="1"/>
          </p:cNvSpPr>
          <p:nvPr>
            <p:ph type="sldNum" sz="quarter" idx="12"/>
          </p:nvPr>
        </p:nvSpPr>
        <p:spPr/>
        <p:txBody>
          <a:bodyPr/>
          <a:lstStyle/>
          <a:p>
            <a:fld id="{59DE6EB8-52AB-45EA-A660-3E1EBFA72987}" type="slidenum">
              <a:rPr lang="en-US" smtClean="0"/>
              <a:t>6</a:t>
            </a:fld>
            <a:endParaRPr lang="en-US"/>
          </a:p>
        </p:txBody>
      </p:sp>
      <p:cxnSp>
        <p:nvCxnSpPr>
          <p:cNvPr id="7" name="Straight Arrow Connector 6"/>
          <p:cNvCxnSpPr/>
          <p:nvPr/>
        </p:nvCxnSpPr>
        <p:spPr>
          <a:xfrm>
            <a:off x="1979712" y="3212976"/>
            <a:ext cx="65823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282" y="1341252"/>
            <a:ext cx="6374350" cy="450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411760" y="3000162"/>
            <a:ext cx="764461"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a:off x="1979712" y="3451095"/>
            <a:ext cx="6582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79712" y="3789040"/>
            <a:ext cx="658236" cy="75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08830" y="4005064"/>
            <a:ext cx="32911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770650" y="4221088"/>
            <a:ext cx="86729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532" y="1245836"/>
            <a:ext cx="2441243" cy="1546577"/>
          </a:xfrm>
          <a:prstGeom prst="rect">
            <a:avLst/>
          </a:prstGeom>
          <a:noFill/>
          <a:ln>
            <a:solidFill>
              <a:schemeClr val="accent1"/>
            </a:solidFill>
          </a:ln>
        </p:spPr>
        <p:txBody>
          <a:bodyPr wrap="square" rtlCol="0">
            <a:spAutoFit/>
          </a:bodyPr>
          <a:lstStyle/>
          <a:p>
            <a:r>
              <a:rPr lang="en-US" sz="1350" dirty="0" smtClean="0"/>
              <a:t>In the top area of the item record, some fields </a:t>
            </a:r>
            <a:r>
              <a:rPr lang="en-US" sz="1350" dirty="0"/>
              <a:t>can be edited or changed. </a:t>
            </a:r>
            <a:r>
              <a:rPr lang="en-US" sz="1350" dirty="0" smtClean="0"/>
              <a:t> These have a white background, like barcode or price, OR have a drop down menu arrow, like owner or shelf location.</a:t>
            </a:r>
            <a:endParaRPr lang="en-US" sz="1350" dirty="0"/>
          </a:p>
        </p:txBody>
      </p:sp>
      <p:sp>
        <p:nvSpPr>
          <p:cNvPr id="23" name="TextBox 22"/>
          <p:cNvSpPr txBox="1"/>
          <p:nvPr/>
        </p:nvSpPr>
        <p:spPr>
          <a:xfrm>
            <a:off x="3310111" y="6021288"/>
            <a:ext cx="5163105" cy="369332"/>
          </a:xfrm>
          <a:prstGeom prst="rect">
            <a:avLst/>
          </a:prstGeom>
          <a:noFill/>
        </p:spPr>
        <p:txBody>
          <a:bodyPr wrap="square" rtlCol="0">
            <a:spAutoFit/>
          </a:bodyPr>
          <a:lstStyle/>
          <a:p>
            <a:pPr algn="ctr"/>
            <a:r>
              <a:rPr lang="en-CA" dirty="0"/>
              <a:t>This </a:t>
            </a:r>
            <a:r>
              <a:rPr lang="en-CA" dirty="0" smtClean="0"/>
              <a:t>first (default) view </a:t>
            </a:r>
            <a:r>
              <a:rPr lang="en-CA" dirty="0"/>
              <a:t>is the cataloguing view.</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348" y="5936657"/>
            <a:ext cx="556092" cy="58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Arc 2049"/>
          <p:cNvSpPr/>
          <p:nvPr/>
        </p:nvSpPr>
        <p:spPr>
          <a:xfrm>
            <a:off x="2359224" y="3356992"/>
            <a:ext cx="1348680" cy="2871970"/>
          </a:xfrm>
          <a:prstGeom prst="arc">
            <a:avLst>
              <a:gd name="adj1" fmla="val 15826685"/>
              <a:gd name="adj2" fmla="val 51848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9856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564672"/>
          </a:xfrm>
        </p:spPr>
        <p:txBody>
          <a:bodyPr>
            <a:noAutofit/>
          </a:bodyPr>
          <a:lstStyle/>
          <a:p>
            <a:r>
              <a:rPr lang="en-CA" sz="3600" dirty="0" smtClean="0"/>
              <a:t>Step one:</a:t>
            </a:r>
            <a:endParaRPr lang="en-CA" sz="3600" dirty="0"/>
          </a:p>
        </p:txBody>
      </p:sp>
      <p:sp>
        <p:nvSpPr>
          <p:cNvPr id="6" name="Content Placeholder 5"/>
          <p:cNvSpPr>
            <a:spLocks noGrp="1"/>
          </p:cNvSpPr>
          <p:nvPr>
            <p:ph sz="half" idx="1"/>
          </p:nvPr>
        </p:nvSpPr>
        <p:spPr>
          <a:xfrm>
            <a:off x="467544" y="1412776"/>
            <a:ext cx="3816424" cy="4824536"/>
          </a:xfrm>
        </p:spPr>
        <p:txBody>
          <a:bodyPr>
            <a:normAutofit fontScale="92500"/>
          </a:bodyPr>
          <a:lstStyle/>
          <a:p>
            <a:r>
              <a:rPr lang="en-CA" sz="2400" dirty="0" smtClean="0"/>
              <a:t>Examine the item in hand – scan the 13 digit ISBN found on the back cover to find a Bib record, using a Bib find tool, to search.  </a:t>
            </a:r>
          </a:p>
          <a:p>
            <a:r>
              <a:rPr lang="en-CA" sz="2400" dirty="0" smtClean="0"/>
              <a:t>If there is an ISBN, </a:t>
            </a:r>
            <a:r>
              <a:rPr lang="en-CA" sz="2400" i="1" dirty="0" smtClean="0"/>
              <a:t>and you do not find a record</a:t>
            </a:r>
            <a:r>
              <a:rPr lang="en-CA" sz="2400" dirty="0" smtClean="0"/>
              <a:t>, send the book to headquarters for cataloguing.</a:t>
            </a:r>
          </a:p>
          <a:p>
            <a:r>
              <a:rPr lang="en-CA" sz="2400" dirty="0" smtClean="0"/>
              <a:t>The ISBN may also be found in the information behind the title page.</a:t>
            </a:r>
          </a:p>
          <a:p>
            <a:endParaRPr lang="en-CA" sz="2400" dirty="0" smtClean="0"/>
          </a:p>
        </p:txBody>
      </p:sp>
      <p:sp>
        <p:nvSpPr>
          <p:cNvPr id="7" name="Slide Number Placeholder 6"/>
          <p:cNvSpPr>
            <a:spLocks noGrp="1"/>
          </p:cNvSpPr>
          <p:nvPr>
            <p:ph type="sldNum" sz="quarter" idx="12"/>
          </p:nvPr>
        </p:nvSpPr>
        <p:spPr/>
        <p:txBody>
          <a:bodyPr/>
          <a:lstStyle/>
          <a:p>
            <a:fld id="{59DE6EB8-52AB-45EA-A660-3E1EBFA72987}" type="slidenum">
              <a:rPr lang="en-US" smtClean="0"/>
              <a:t>60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780928"/>
            <a:ext cx="3378867" cy="2039217"/>
          </a:xfrm>
          <a:prstGeom prst="rect">
            <a:avLst/>
          </a:prstGeom>
        </p:spPr>
      </p:pic>
    </p:spTree>
    <p:extLst>
      <p:ext uri="{BB962C8B-B14F-4D97-AF65-F5344CB8AC3E}">
        <p14:creationId xmlns:p14="http://schemas.microsoft.com/office/powerpoint/2010/main" val="4277206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564672"/>
          </a:xfrm>
        </p:spPr>
        <p:txBody>
          <a:bodyPr>
            <a:noAutofit/>
          </a:bodyPr>
          <a:lstStyle/>
          <a:p>
            <a:r>
              <a:rPr lang="en-CA" sz="3600" dirty="0" smtClean="0"/>
              <a:t>Step two:</a:t>
            </a:r>
            <a:endParaRPr lang="en-CA" sz="3600" dirty="0"/>
          </a:p>
        </p:txBody>
      </p:sp>
      <p:sp>
        <p:nvSpPr>
          <p:cNvPr id="6" name="Content Placeholder 5"/>
          <p:cNvSpPr>
            <a:spLocks noGrp="1"/>
          </p:cNvSpPr>
          <p:nvPr>
            <p:ph sz="half" idx="1"/>
          </p:nvPr>
        </p:nvSpPr>
        <p:spPr>
          <a:xfrm>
            <a:off x="539552" y="1268760"/>
            <a:ext cx="8147248" cy="1868955"/>
          </a:xfrm>
        </p:spPr>
        <p:txBody>
          <a:bodyPr>
            <a:normAutofit lnSpcReduction="10000"/>
          </a:bodyPr>
          <a:lstStyle/>
          <a:p>
            <a:r>
              <a:rPr lang="en-CA" sz="2400" dirty="0" smtClean="0"/>
              <a:t>Compare your item to the Bib details.  Check: format, number of pages, edition (large print).</a:t>
            </a:r>
          </a:p>
          <a:p>
            <a:r>
              <a:rPr lang="en-CA" sz="2400" dirty="0" smtClean="0"/>
              <a:t>Cataloguers rely on the title page (rather than the book cover, or spine) to ascertain the correct title, sub-title and author.</a:t>
            </a:r>
            <a:endParaRPr lang="en-CA" sz="2400" dirty="0"/>
          </a:p>
        </p:txBody>
      </p:sp>
      <p:sp>
        <p:nvSpPr>
          <p:cNvPr id="35" name="TextBox 34"/>
          <p:cNvSpPr txBox="1"/>
          <p:nvPr/>
        </p:nvSpPr>
        <p:spPr>
          <a:xfrm>
            <a:off x="6929164" y="3048994"/>
            <a:ext cx="2088232" cy="3385542"/>
          </a:xfrm>
          <a:prstGeom prst="rect">
            <a:avLst/>
          </a:prstGeom>
          <a:noFill/>
          <a:ln>
            <a:solidFill>
              <a:schemeClr val="accent1">
                <a:shade val="50000"/>
              </a:schemeClr>
            </a:solidFill>
          </a:ln>
        </p:spPr>
        <p:txBody>
          <a:bodyPr wrap="square" rtlCol="0">
            <a:spAutoFit/>
          </a:bodyPr>
          <a:lstStyle/>
          <a:p>
            <a:r>
              <a:rPr lang="en-CA" sz="1600" dirty="0" smtClean="0"/>
              <a:t>Title &amp; sub-title may or not be on the cover.  Cataloguers use the title page in creating a Bib record.</a:t>
            </a:r>
          </a:p>
          <a:p>
            <a:r>
              <a:rPr lang="en-CA" sz="1100" dirty="0" smtClean="0"/>
              <a:t>(245 tag in the MARC view)</a:t>
            </a:r>
          </a:p>
          <a:p>
            <a:endParaRPr lang="en-CA" sz="1600" dirty="0"/>
          </a:p>
          <a:p>
            <a:r>
              <a:rPr lang="en-CA" sz="1600" dirty="0" smtClean="0"/>
              <a:t>The physical description of the item (# of pages, size, illustrations, etc.) should describe the item in hand.</a:t>
            </a:r>
          </a:p>
          <a:p>
            <a:r>
              <a:rPr lang="en-CA" sz="1100" dirty="0" smtClean="0"/>
              <a:t>(300 tag in the MARC view)</a:t>
            </a:r>
          </a:p>
        </p:txBody>
      </p:sp>
      <p:sp>
        <p:nvSpPr>
          <p:cNvPr id="9" name="Slide Number Placeholder 8"/>
          <p:cNvSpPr>
            <a:spLocks noGrp="1"/>
          </p:cNvSpPr>
          <p:nvPr>
            <p:ph type="sldNum" sz="quarter" idx="12"/>
          </p:nvPr>
        </p:nvSpPr>
        <p:spPr/>
        <p:txBody>
          <a:bodyPr/>
          <a:lstStyle/>
          <a:p>
            <a:fld id="{59DE6EB8-52AB-45EA-A660-3E1EBFA72987}" type="slidenum">
              <a:rPr lang="en-US" smtClean="0"/>
              <a:t>61</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817530"/>
            <a:ext cx="3493404" cy="38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138686"/>
            <a:ext cx="2649883" cy="3429000"/>
          </a:xfrm>
          <a:prstGeom prst="rect">
            <a:avLst/>
          </a:prstGeom>
        </p:spPr>
      </p:pic>
      <p:sp>
        <p:nvSpPr>
          <p:cNvPr id="7" name="Right Brace 6"/>
          <p:cNvSpPr/>
          <p:nvPr/>
        </p:nvSpPr>
        <p:spPr>
          <a:xfrm>
            <a:off x="6455025" y="4564578"/>
            <a:ext cx="314235" cy="5206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78703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95536" y="980728"/>
            <a:ext cx="8147248" cy="864096"/>
          </a:xfrm>
        </p:spPr>
        <p:txBody>
          <a:bodyPr>
            <a:normAutofit fontScale="77500" lnSpcReduction="20000"/>
          </a:bodyPr>
          <a:lstStyle/>
          <a:p>
            <a:r>
              <a:rPr lang="en-CA" sz="2400" dirty="0" smtClean="0"/>
              <a:t>Check the subject headings and other information on the Bib record.</a:t>
            </a:r>
          </a:p>
          <a:p>
            <a:r>
              <a:rPr lang="en-CA" sz="2400" dirty="0" smtClean="0"/>
              <a:t>Also look at the Tp. Verso (reverse side of the title page) for subjects, classification and other details. </a:t>
            </a:r>
            <a:endParaRPr lang="en-CA" sz="2400" dirty="0"/>
          </a:p>
        </p:txBody>
      </p:sp>
      <p:sp>
        <p:nvSpPr>
          <p:cNvPr id="7" name="Right Brace 6"/>
          <p:cNvSpPr/>
          <p:nvPr/>
        </p:nvSpPr>
        <p:spPr>
          <a:xfrm>
            <a:off x="7222944" y="1700808"/>
            <a:ext cx="438802" cy="31409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7761528" y="3102015"/>
            <a:ext cx="1224136" cy="338554"/>
          </a:xfrm>
          <a:prstGeom prst="rect">
            <a:avLst/>
          </a:prstGeom>
          <a:noFill/>
        </p:spPr>
        <p:txBody>
          <a:bodyPr wrap="square" rtlCol="0">
            <a:spAutoFit/>
          </a:bodyPr>
          <a:lstStyle/>
          <a:p>
            <a:r>
              <a:rPr lang="en-CA" sz="1600" dirty="0" smtClean="0"/>
              <a:t>Tp. verso</a:t>
            </a:r>
            <a:endParaRPr lang="en-CA" sz="1600" dirty="0"/>
          </a:p>
        </p:txBody>
      </p:sp>
      <p:sp>
        <p:nvSpPr>
          <p:cNvPr id="2" name="TextBox 1"/>
          <p:cNvSpPr txBox="1"/>
          <p:nvPr/>
        </p:nvSpPr>
        <p:spPr>
          <a:xfrm>
            <a:off x="3742159" y="4875837"/>
            <a:ext cx="5332089" cy="646331"/>
          </a:xfrm>
          <a:prstGeom prst="rect">
            <a:avLst/>
          </a:prstGeom>
          <a:noFill/>
          <a:ln>
            <a:solidFill>
              <a:schemeClr val="tx1"/>
            </a:solidFill>
          </a:ln>
        </p:spPr>
        <p:txBody>
          <a:bodyPr wrap="square" rtlCol="0">
            <a:spAutoFit/>
          </a:bodyPr>
          <a:lstStyle/>
          <a:p>
            <a:r>
              <a:rPr lang="en-CA" dirty="0" smtClean="0"/>
              <a:t>This Bib record is a perfect match for this new item!  Now to add the item by creating a new item record.</a:t>
            </a:r>
            <a:endParaRPr lang="en-CA" dirty="0"/>
          </a:p>
        </p:txBody>
      </p:sp>
      <p:sp>
        <p:nvSpPr>
          <p:cNvPr id="9" name="TextBox 8"/>
          <p:cNvSpPr txBox="1"/>
          <p:nvPr/>
        </p:nvSpPr>
        <p:spPr>
          <a:xfrm>
            <a:off x="6408204" y="5753208"/>
            <a:ext cx="936104" cy="369332"/>
          </a:xfrm>
          <a:prstGeom prst="rect">
            <a:avLst/>
          </a:prstGeom>
          <a:noFill/>
        </p:spPr>
        <p:txBody>
          <a:bodyPr wrap="square" rtlCol="0">
            <a:spAutoFit/>
          </a:bodyPr>
          <a:lstStyle/>
          <a:p>
            <a:r>
              <a:rPr lang="en-CA" dirty="0" smtClean="0"/>
              <a:t>Click</a:t>
            </a:r>
            <a:endParaRPr lang="en-CA" dirty="0"/>
          </a:p>
        </p:txBody>
      </p:sp>
      <p:cxnSp>
        <p:nvCxnSpPr>
          <p:cNvPr id="10" name="Straight Arrow Connector 9"/>
          <p:cNvCxnSpPr/>
          <p:nvPr/>
        </p:nvCxnSpPr>
        <p:spPr>
          <a:xfrm>
            <a:off x="7243047" y="5934231"/>
            <a:ext cx="216024" cy="3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269"/>
          <a:stretch/>
        </p:blipFill>
        <p:spPr>
          <a:xfrm>
            <a:off x="7799546" y="5591174"/>
            <a:ext cx="688076" cy="646137"/>
          </a:xfrm>
          <a:prstGeom prst="rect">
            <a:avLst/>
          </a:prstGeom>
        </p:spPr>
      </p:pic>
      <p:sp>
        <p:nvSpPr>
          <p:cNvPr id="8" name="Slide Number Placeholder 7"/>
          <p:cNvSpPr>
            <a:spLocks noGrp="1"/>
          </p:cNvSpPr>
          <p:nvPr>
            <p:ph type="sldNum" sz="quarter" idx="12"/>
          </p:nvPr>
        </p:nvSpPr>
        <p:spPr/>
        <p:txBody>
          <a:bodyPr/>
          <a:lstStyle/>
          <a:p>
            <a:fld id="{59DE6EB8-52AB-45EA-A660-3E1EBFA72987}" type="slidenum">
              <a:rPr lang="en-US" smtClean="0"/>
              <a:t>62</a:t>
            </a:fld>
            <a:endParaRPr lang="en-US"/>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62070"/>
            <a:ext cx="3493404" cy="38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218" y="1700808"/>
            <a:ext cx="2355726" cy="3140968"/>
          </a:xfrm>
          <a:prstGeom prst="rect">
            <a:avLst/>
          </a:prstGeom>
        </p:spPr>
      </p:pic>
      <p:sp>
        <p:nvSpPr>
          <p:cNvPr id="11" name="Rounded Rectangle 10"/>
          <p:cNvSpPr/>
          <p:nvPr/>
        </p:nvSpPr>
        <p:spPr>
          <a:xfrm>
            <a:off x="1187624" y="4581128"/>
            <a:ext cx="2448272" cy="864096"/>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8119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620688"/>
            <a:ext cx="4618856" cy="564672"/>
          </a:xfrm>
        </p:spPr>
        <p:txBody>
          <a:bodyPr>
            <a:noAutofit/>
          </a:bodyPr>
          <a:lstStyle/>
          <a:p>
            <a:r>
              <a:rPr lang="en-CA" sz="3600" dirty="0" smtClean="0"/>
              <a:t>Step three:</a:t>
            </a:r>
            <a:endParaRPr lang="en-CA" sz="3600" dirty="0"/>
          </a:p>
        </p:txBody>
      </p:sp>
      <p:sp>
        <p:nvSpPr>
          <p:cNvPr id="6" name="Content Placeholder 5"/>
          <p:cNvSpPr>
            <a:spLocks noGrp="1"/>
          </p:cNvSpPr>
          <p:nvPr>
            <p:ph sz="half" idx="1"/>
          </p:nvPr>
        </p:nvSpPr>
        <p:spPr>
          <a:xfrm>
            <a:off x="469741" y="1169702"/>
            <a:ext cx="8147248" cy="864096"/>
          </a:xfrm>
        </p:spPr>
        <p:txBody>
          <a:bodyPr>
            <a:normAutofit/>
          </a:bodyPr>
          <a:lstStyle/>
          <a:p>
            <a:r>
              <a:rPr lang="en-CA" sz="2400" dirty="0" smtClean="0"/>
              <a:t>Create </a:t>
            </a:r>
            <a:r>
              <a:rPr lang="en-CA" sz="2400" dirty="0"/>
              <a:t>a correct item </a:t>
            </a:r>
            <a:r>
              <a:rPr lang="en-CA" sz="2400" dirty="0" smtClean="0"/>
              <a:t>record, and save it.</a:t>
            </a:r>
            <a:endParaRPr lang="en-CA" sz="2400" dirty="0"/>
          </a:p>
        </p:txBody>
      </p:sp>
      <p:sp>
        <p:nvSpPr>
          <p:cNvPr id="2" name="TextBox 1"/>
          <p:cNvSpPr txBox="1"/>
          <p:nvPr/>
        </p:nvSpPr>
        <p:spPr>
          <a:xfrm>
            <a:off x="179512" y="1643336"/>
            <a:ext cx="3456384" cy="4524315"/>
          </a:xfrm>
          <a:prstGeom prst="rect">
            <a:avLst/>
          </a:prstGeom>
          <a:noFill/>
        </p:spPr>
        <p:txBody>
          <a:bodyPr wrap="square" rtlCol="0">
            <a:spAutoFit/>
          </a:bodyPr>
          <a:lstStyle/>
          <a:p>
            <a:pPr marL="342900" indent="-342900">
              <a:buFont typeface="+mj-lt"/>
              <a:buAutoNum type="arabicParenR"/>
            </a:pPr>
            <a:r>
              <a:rPr lang="en-CA" dirty="0" smtClean="0"/>
              <a:t>Affix and scan your barcode</a:t>
            </a:r>
          </a:p>
          <a:p>
            <a:pPr marL="342900" indent="-342900">
              <a:buFont typeface="+mj-lt"/>
              <a:buAutoNum type="arabicParenR"/>
            </a:pPr>
            <a:r>
              <a:rPr lang="en-CA" dirty="0" smtClean="0"/>
              <a:t>Add the price</a:t>
            </a:r>
          </a:p>
          <a:p>
            <a:pPr marL="342900" indent="-342900">
              <a:buFont typeface="+mj-lt"/>
              <a:buAutoNum type="arabicParenR"/>
            </a:pPr>
            <a:r>
              <a:rPr lang="en-CA" dirty="0" smtClean="0"/>
              <a:t>Choose collection code and shelf location</a:t>
            </a:r>
          </a:p>
          <a:p>
            <a:pPr marL="342900" indent="-342900">
              <a:buFont typeface="+mj-lt"/>
              <a:buAutoNum type="arabicParenR"/>
            </a:pPr>
            <a:r>
              <a:rPr lang="en-CA" dirty="0" smtClean="0"/>
              <a:t>Choose the four circulation parameters from the drop down menus</a:t>
            </a:r>
          </a:p>
          <a:p>
            <a:pPr marL="342900" indent="-342900">
              <a:buFont typeface="+mj-lt"/>
              <a:buAutoNum type="arabicParenR"/>
            </a:pPr>
            <a:r>
              <a:rPr lang="en-CA" dirty="0" smtClean="0"/>
              <a:t>Add prefix  (NF) (if required)</a:t>
            </a:r>
          </a:p>
          <a:p>
            <a:pPr marL="342900" indent="-342900">
              <a:buFont typeface="+mj-lt"/>
              <a:buAutoNum type="arabicParenR"/>
            </a:pPr>
            <a:r>
              <a:rPr lang="en-CA" dirty="0" smtClean="0"/>
              <a:t>Remove the slash (/), spaces or punctuation marks from the class field</a:t>
            </a:r>
          </a:p>
          <a:p>
            <a:pPr marL="342900" indent="-342900">
              <a:buFont typeface="+mj-lt"/>
              <a:buAutoNum type="arabicParenR"/>
            </a:pPr>
            <a:r>
              <a:rPr lang="en-CA" dirty="0" smtClean="0"/>
              <a:t>Type in the cutter  (CHR)</a:t>
            </a:r>
          </a:p>
          <a:p>
            <a:pPr marL="342900" indent="-342900">
              <a:buFont typeface="+mj-lt"/>
              <a:buAutoNum type="arabicParenR"/>
            </a:pPr>
            <a:r>
              <a:rPr lang="en-CA" dirty="0" smtClean="0"/>
              <a:t>Confirm the three check boxes on the right</a:t>
            </a:r>
          </a:p>
          <a:p>
            <a:pPr marL="342900" indent="-342900">
              <a:buFont typeface="+mj-lt"/>
              <a:buAutoNum type="arabicParenR"/>
            </a:pPr>
            <a:r>
              <a:rPr lang="en-CA" dirty="0" smtClean="0"/>
              <a:t>Save the record and check in your new holding!</a:t>
            </a:r>
            <a:endParaRPr lang="en-CA" dirty="0"/>
          </a:p>
        </p:txBody>
      </p:sp>
      <p:sp>
        <p:nvSpPr>
          <p:cNvPr id="8" name="TextBox 7"/>
          <p:cNvSpPr txBox="1"/>
          <p:nvPr/>
        </p:nvSpPr>
        <p:spPr>
          <a:xfrm>
            <a:off x="1259632" y="6164149"/>
            <a:ext cx="7488832" cy="523220"/>
          </a:xfrm>
          <a:prstGeom prst="rect">
            <a:avLst/>
          </a:prstGeom>
          <a:noFill/>
        </p:spPr>
        <p:txBody>
          <a:bodyPr wrap="square" rtlCol="0">
            <a:spAutoFit/>
          </a:bodyPr>
          <a:lstStyle/>
          <a:p>
            <a:r>
              <a:rPr lang="en-CA" sz="2800" dirty="0" smtClean="0"/>
              <a:t>Now Bib record 1431476 has a new item link!</a:t>
            </a: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63</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72816"/>
            <a:ext cx="5431333" cy="384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387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5688632" cy="708688"/>
          </a:xfrm>
        </p:spPr>
        <p:txBody>
          <a:bodyPr>
            <a:noAutofit/>
          </a:bodyPr>
          <a:lstStyle/>
          <a:p>
            <a:r>
              <a:rPr lang="en-CA" sz="4000" dirty="0" smtClean="0"/>
              <a:t>Audiobook, item in hand:</a:t>
            </a:r>
            <a:endParaRPr lang="en-CA" sz="4000" dirty="0"/>
          </a:p>
        </p:txBody>
      </p:sp>
      <p:sp>
        <p:nvSpPr>
          <p:cNvPr id="6" name="TextBox 5"/>
          <p:cNvSpPr txBox="1"/>
          <p:nvPr/>
        </p:nvSpPr>
        <p:spPr>
          <a:xfrm>
            <a:off x="755576" y="1484784"/>
            <a:ext cx="4176464" cy="2308324"/>
          </a:xfrm>
          <a:prstGeom prst="rect">
            <a:avLst/>
          </a:prstGeom>
          <a:noFill/>
        </p:spPr>
        <p:txBody>
          <a:bodyPr wrap="square" rtlCol="0">
            <a:spAutoFit/>
          </a:bodyPr>
          <a:lstStyle/>
          <a:p>
            <a:r>
              <a:rPr lang="en-CA" dirty="0" smtClean="0"/>
              <a:t>Details to find:</a:t>
            </a:r>
          </a:p>
          <a:p>
            <a:pPr marL="285750" indent="-285750">
              <a:buFont typeface="Arial" pitchFamily="34" charset="0"/>
              <a:buChar char="•"/>
            </a:pPr>
            <a:r>
              <a:rPr lang="en-CA" dirty="0" smtClean="0"/>
              <a:t>Title (and subtitle)</a:t>
            </a:r>
          </a:p>
          <a:p>
            <a:pPr marL="285750" indent="-285750">
              <a:buFont typeface="Arial" pitchFamily="34" charset="0"/>
              <a:buChar char="•"/>
            </a:pPr>
            <a:r>
              <a:rPr lang="en-CA" dirty="0" smtClean="0"/>
              <a:t>Author</a:t>
            </a:r>
          </a:p>
          <a:p>
            <a:pPr marL="285750" indent="-285750">
              <a:buFont typeface="Arial" pitchFamily="34" charset="0"/>
              <a:buChar char="•"/>
            </a:pPr>
            <a:r>
              <a:rPr lang="en-CA" dirty="0" smtClean="0"/>
              <a:t>Narrator</a:t>
            </a:r>
          </a:p>
          <a:p>
            <a:pPr marL="285750" indent="-285750">
              <a:buFont typeface="Arial" pitchFamily="34" charset="0"/>
              <a:buChar char="•"/>
            </a:pPr>
            <a:r>
              <a:rPr lang="en-CA" dirty="0" smtClean="0"/>
              <a:t>The full book or an </a:t>
            </a:r>
            <a:r>
              <a:rPr lang="en-CA" i="1" dirty="0" smtClean="0"/>
              <a:t>abridgement?</a:t>
            </a:r>
          </a:p>
          <a:p>
            <a:pPr marL="285750" indent="-285750">
              <a:buFont typeface="Arial" pitchFamily="34" charset="0"/>
              <a:buChar char="•"/>
            </a:pPr>
            <a:r>
              <a:rPr lang="en-CA" dirty="0" smtClean="0"/>
              <a:t>Number of discs</a:t>
            </a:r>
          </a:p>
          <a:p>
            <a:pPr marL="285750" indent="-285750">
              <a:buFont typeface="Arial" pitchFamily="34" charset="0"/>
              <a:buChar char="•"/>
            </a:pPr>
            <a:r>
              <a:rPr lang="en-CA" dirty="0" smtClean="0"/>
              <a:t>Number of hours</a:t>
            </a:r>
          </a:p>
          <a:p>
            <a:pPr marL="285750" indent="-285750">
              <a:buFont typeface="Arial" pitchFamily="34" charset="0"/>
              <a:buChar char="•"/>
            </a:pPr>
            <a:r>
              <a:rPr lang="en-CA" dirty="0" smtClean="0"/>
              <a:t>Publisher</a:t>
            </a:r>
            <a:endParaRPr lang="en-CA" dirty="0"/>
          </a:p>
        </p:txBody>
      </p:sp>
      <p:sp>
        <p:nvSpPr>
          <p:cNvPr id="7" name="Title 1"/>
          <p:cNvSpPr txBox="1">
            <a:spLocks/>
          </p:cNvSpPr>
          <p:nvPr/>
        </p:nvSpPr>
        <p:spPr>
          <a:xfrm>
            <a:off x="600916" y="4005064"/>
            <a:ext cx="3682752" cy="72008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4000" dirty="0" smtClean="0"/>
              <a:t>Search by:</a:t>
            </a:r>
            <a:endParaRPr lang="en-CA" sz="4000" dirty="0"/>
          </a:p>
        </p:txBody>
      </p:sp>
      <p:sp>
        <p:nvSpPr>
          <p:cNvPr id="8" name="TextBox 7"/>
          <p:cNvSpPr txBox="1"/>
          <p:nvPr/>
        </p:nvSpPr>
        <p:spPr>
          <a:xfrm>
            <a:off x="755576" y="4825173"/>
            <a:ext cx="4176464" cy="923330"/>
          </a:xfrm>
          <a:prstGeom prst="rect">
            <a:avLst/>
          </a:prstGeom>
          <a:noFill/>
        </p:spPr>
        <p:txBody>
          <a:bodyPr wrap="square" rtlCol="0">
            <a:spAutoFit/>
          </a:bodyPr>
          <a:lstStyle/>
          <a:p>
            <a:r>
              <a:rPr lang="en-CA" dirty="0" smtClean="0"/>
              <a:t>Search by ISBN whenever possible.  </a:t>
            </a:r>
            <a:r>
              <a:rPr lang="en-CA" i="1" dirty="0" smtClean="0"/>
              <a:t>Multiple results are common!  Take time to examine each Bib thoroughly.</a:t>
            </a:r>
            <a:endParaRPr lang="en-CA" i="1" dirty="0"/>
          </a:p>
        </p:txBody>
      </p:sp>
      <p:sp>
        <p:nvSpPr>
          <p:cNvPr id="9" name="Slide Number Placeholder 8"/>
          <p:cNvSpPr>
            <a:spLocks noGrp="1"/>
          </p:cNvSpPr>
          <p:nvPr>
            <p:ph type="sldNum" sz="quarter" idx="12"/>
          </p:nvPr>
        </p:nvSpPr>
        <p:spPr/>
        <p:txBody>
          <a:bodyPr/>
          <a:lstStyle/>
          <a:p>
            <a:fld id="{59DE6EB8-52AB-45EA-A660-3E1EBFA72987}" type="slidenum">
              <a:rPr lang="en-US" smtClean="0"/>
              <a:t>64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836712"/>
            <a:ext cx="2164943" cy="25731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1" y="3645023"/>
            <a:ext cx="2228760" cy="2584487"/>
          </a:xfrm>
          <a:prstGeom prst="rect">
            <a:avLst/>
          </a:prstGeom>
        </p:spPr>
      </p:pic>
    </p:spTree>
    <p:extLst>
      <p:ext uri="{BB962C8B-B14F-4D97-AF65-F5344CB8AC3E}">
        <p14:creationId xmlns:p14="http://schemas.microsoft.com/office/powerpoint/2010/main" val="2020787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5868652" cy="792088"/>
          </a:xfrm>
        </p:spPr>
        <p:txBody>
          <a:bodyPr>
            <a:noAutofit/>
          </a:bodyPr>
          <a:lstStyle/>
          <a:p>
            <a:r>
              <a:rPr lang="en-CA" sz="4000" dirty="0" smtClean="0"/>
              <a:t>Audiobook, Bib record:</a:t>
            </a:r>
            <a:endParaRPr lang="en-CA" sz="4000" dirty="0"/>
          </a:p>
        </p:txBody>
      </p:sp>
      <p:sp>
        <p:nvSpPr>
          <p:cNvPr id="6" name="TextBox 5"/>
          <p:cNvSpPr txBox="1"/>
          <p:nvPr/>
        </p:nvSpPr>
        <p:spPr>
          <a:xfrm>
            <a:off x="245181" y="1510332"/>
            <a:ext cx="3312368" cy="3693319"/>
          </a:xfrm>
          <a:prstGeom prst="rect">
            <a:avLst/>
          </a:prstGeom>
          <a:noFill/>
        </p:spPr>
        <p:txBody>
          <a:bodyPr wrap="square" rtlCol="0">
            <a:spAutoFit/>
          </a:bodyPr>
          <a:lstStyle/>
          <a:p>
            <a:r>
              <a:rPr lang="en-CA" dirty="0" smtClean="0"/>
              <a:t>Details to find:</a:t>
            </a:r>
          </a:p>
          <a:p>
            <a:pPr marL="285750" indent="-285750">
              <a:lnSpc>
                <a:spcPct val="150000"/>
              </a:lnSpc>
              <a:buFont typeface="Arial" pitchFamily="34" charset="0"/>
              <a:buChar char="•"/>
            </a:pPr>
            <a:r>
              <a:rPr lang="en-CA" dirty="0" smtClean="0"/>
              <a:t>Audiobook format icon</a:t>
            </a:r>
          </a:p>
          <a:p>
            <a:pPr marL="285750" indent="-285750">
              <a:lnSpc>
                <a:spcPct val="150000"/>
              </a:lnSpc>
              <a:buFont typeface="Arial" pitchFamily="34" charset="0"/>
              <a:buChar char="•"/>
            </a:pPr>
            <a:r>
              <a:rPr lang="en-CA" dirty="0" smtClean="0"/>
              <a:t>Title (and subtitle, if there)</a:t>
            </a:r>
          </a:p>
          <a:p>
            <a:pPr marL="285750" indent="-285750">
              <a:lnSpc>
                <a:spcPct val="150000"/>
              </a:lnSpc>
              <a:buFont typeface="Arial" pitchFamily="34" charset="0"/>
              <a:buChar char="•"/>
            </a:pPr>
            <a:r>
              <a:rPr lang="en-CA" dirty="0" smtClean="0"/>
              <a:t>Author </a:t>
            </a:r>
            <a:r>
              <a:rPr lang="en-CA" i="1" dirty="0" smtClean="0"/>
              <a:t>and</a:t>
            </a:r>
            <a:r>
              <a:rPr lang="en-CA" dirty="0" smtClean="0"/>
              <a:t> Narrator</a:t>
            </a:r>
          </a:p>
          <a:p>
            <a:pPr marL="285750" indent="-285750">
              <a:lnSpc>
                <a:spcPct val="150000"/>
              </a:lnSpc>
              <a:buFont typeface="Arial" pitchFamily="34" charset="0"/>
              <a:buChar char="•"/>
            </a:pPr>
            <a:r>
              <a:rPr lang="en-CA" dirty="0" smtClean="0"/>
              <a:t>The full book or an </a:t>
            </a:r>
            <a:r>
              <a:rPr lang="en-CA" i="1" dirty="0" smtClean="0"/>
              <a:t>abridgement?</a:t>
            </a:r>
          </a:p>
          <a:p>
            <a:pPr marL="285750" indent="-285750">
              <a:lnSpc>
                <a:spcPct val="150000"/>
              </a:lnSpc>
              <a:buFont typeface="Arial" pitchFamily="34" charset="0"/>
              <a:buChar char="•"/>
            </a:pPr>
            <a:r>
              <a:rPr lang="en-CA" dirty="0" smtClean="0"/>
              <a:t>Number  and size of discs</a:t>
            </a:r>
          </a:p>
          <a:p>
            <a:pPr marL="285750" indent="-285750">
              <a:lnSpc>
                <a:spcPct val="150000"/>
              </a:lnSpc>
              <a:buFont typeface="Arial" pitchFamily="34" charset="0"/>
              <a:buChar char="•"/>
            </a:pPr>
            <a:r>
              <a:rPr lang="en-CA" dirty="0" smtClean="0"/>
              <a:t>Number of hours</a:t>
            </a:r>
          </a:p>
          <a:p>
            <a:pPr marL="285750" indent="-285750">
              <a:lnSpc>
                <a:spcPct val="150000"/>
              </a:lnSpc>
              <a:buFont typeface="Arial" pitchFamily="34" charset="0"/>
              <a:buChar char="•"/>
            </a:pPr>
            <a:r>
              <a:rPr lang="en-CA" dirty="0" smtClean="0"/>
              <a:t>Publisher &amp; </a:t>
            </a:r>
            <a:r>
              <a:rPr lang="en-CA" i="1" dirty="0" smtClean="0"/>
              <a:t>publication date</a:t>
            </a:r>
            <a:endParaRPr lang="en-CA" i="1" dirty="0"/>
          </a:p>
        </p:txBody>
      </p:sp>
      <p:sp>
        <p:nvSpPr>
          <p:cNvPr id="24" name="TextBox 23"/>
          <p:cNvSpPr txBox="1"/>
          <p:nvPr/>
        </p:nvSpPr>
        <p:spPr>
          <a:xfrm>
            <a:off x="260082" y="5619058"/>
            <a:ext cx="3528392" cy="923330"/>
          </a:xfrm>
          <a:prstGeom prst="rect">
            <a:avLst/>
          </a:prstGeom>
          <a:noFill/>
          <a:ln>
            <a:solidFill>
              <a:schemeClr val="accent1">
                <a:shade val="50000"/>
              </a:schemeClr>
            </a:solidFill>
          </a:ln>
        </p:spPr>
        <p:txBody>
          <a:bodyPr wrap="square" rtlCol="0">
            <a:spAutoFit/>
          </a:bodyPr>
          <a:lstStyle/>
          <a:p>
            <a:pPr algn="ctr"/>
            <a:r>
              <a:rPr lang="en-CA" dirty="0" smtClean="0"/>
              <a:t>Do not link to Bib 1496733, unless </a:t>
            </a:r>
            <a:r>
              <a:rPr lang="en-CA" b="1" i="1" u="sng" dirty="0" smtClean="0"/>
              <a:t>all</a:t>
            </a:r>
            <a:r>
              <a:rPr lang="en-CA" dirty="0" smtClean="0"/>
              <a:t> the details are correct, for the audiobook you are adding!</a:t>
            </a:r>
            <a:endParaRPr lang="en-CA" dirty="0"/>
          </a:p>
        </p:txBody>
      </p:sp>
      <p:sp>
        <p:nvSpPr>
          <p:cNvPr id="7" name="Slide Number Placeholder 6"/>
          <p:cNvSpPr>
            <a:spLocks noGrp="1"/>
          </p:cNvSpPr>
          <p:nvPr>
            <p:ph type="sldNum" sz="quarter" idx="12"/>
          </p:nvPr>
        </p:nvSpPr>
        <p:spPr/>
        <p:txBody>
          <a:bodyPr/>
          <a:lstStyle/>
          <a:p>
            <a:fld id="{59DE6EB8-52AB-45EA-A660-3E1EBFA72987}" type="slidenum">
              <a:rPr lang="en-US" smtClean="0"/>
              <a:t>65</a:t>
            </a:fld>
            <a:endParaRPr lang="en-US"/>
          </a:p>
        </p:txBody>
      </p:sp>
      <p:sp>
        <p:nvSpPr>
          <p:cNvPr id="14" name="TextBox 13"/>
          <p:cNvSpPr txBox="1"/>
          <p:nvPr/>
        </p:nvSpPr>
        <p:spPr>
          <a:xfrm>
            <a:off x="4578474" y="5619058"/>
            <a:ext cx="4191989" cy="923330"/>
          </a:xfrm>
          <a:prstGeom prst="rect">
            <a:avLst/>
          </a:prstGeom>
          <a:noFill/>
          <a:ln>
            <a:solidFill>
              <a:schemeClr val="accent1"/>
            </a:solidFill>
          </a:ln>
        </p:spPr>
        <p:txBody>
          <a:bodyPr wrap="square" rtlCol="0">
            <a:spAutoFit/>
          </a:bodyPr>
          <a:lstStyle/>
          <a:p>
            <a:pPr algn="ctr"/>
            <a:r>
              <a:rPr lang="en-CA" dirty="0" smtClean="0"/>
              <a:t>Use the scroll bar in the MARC view and “ Expand All” in the PAC view to find more information about this Bib record.</a:t>
            </a:r>
            <a:endParaRPr lang="en-CA" dirty="0"/>
          </a:p>
        </p:txBody>
      </p:sp>
      <p:pic>
        <p:nvPicPr>
          <p:cNvPr id="16" name="Picture 15"/>
          <p:cNvPicPr/>
          <p:nvPr/>
        </p:nvPicPr>
        <p:blipFill rotWithShape="1">
          <a:blip r:embed="rId2"/>
          <a:srcRect l="15050" t="14549" r="8093" b="9030"/>
          <a:stretch/>
        </p:blipFill>
        <p:spPr bwMode="auto">
          <a:xfrm>
            <a:off x="4196434" y="1503858"/>
            <a:ext cx="4567555" cy="3633470"/>
          </a:xfrm>
          <a:prstGeom prst="rect">
            <a:avLst/>
          </a:prstGeom>
          <a:ln>
            <a:noFill/>
          </a:ln>
          <a:extLst>
            <a:ext uri="{53640926-AAD7-44D8-BBD7-CCE9431645EC}">
              <a14:shadowObscured xmlns:a14="http://schemas.microsoft.com/office/drawing/2010/main"/>
            </a:ext>
          </a:extLst>
        </p:spPr>
      </p:pic>
      <p:sp>
        <p:nvSpPr>
          <p:cNvPr id="4" name="Oval 3"/>
          <p:cNvSpPr/>
          <p:nvPr/>
        </p:nvSpPr>
        <p:spPr>
          <a:xfrm>
            <a:off x="7668344" y="2871981"/>
            <a:ext cx="1259632" cy="576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372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CA" sz="4000" dirty="0" smtClean="0"/>
              <a:t>Audiobook, item record:</a:t>
            </a:r>
            <a:endParaRPr lang="en-CA" sz="4000" dirty="0"/>
          </a:p>
        </p:txBody>
      </p:sp>
      <p:sp>
        <p:nvSpPr>
          <p:cNvPr id="6" name="Slide Number Placeholder 5"/>
          <p:cNvSpPr>
            <a:spLocks noGrp="1"/>
          </p:cNvSpPr>
          <p:nvPr>
            <p:ph type="sldNum" sz="quarter" idx="12"/>
          </p:nvPr>
        </p:nvSpPr>
        <p:spPr/>
        <p:txBody>
          <a:bodyPr/>
          <a:lstStyle/>
          <a:p>
            <a:fld id="{59DE6EB8-52AB-45EA-A660-3E1EBFA72987}" type="slidenum">
              <a:rPr lang="en-US" smtClean="0"/>
              <a:t>66</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79615"/>
            <a:ext cx="7308304" cy="51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9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194920" cy="780696"/>
          </a:xfrm>
        </p:spPr>
        <p:txBody>
          <a:bodyPr>
            <a:noAutofit/>
          </a:bodyPr>
          <a:lstStyle/>
          <a:p>
            <a:r>
              <a:rPr lang="en-CA" sz="4000" dirty="0" smtClean="0"/>
              <a:t>Blu-Ray, item in hand:</a:t>
            </a:r>
            <a:endParaRPr lang="en-CA" sz="4000" dirty="0"/>
          </a:p>
        </p:txBody>
      </p:sp>
      <p:sp>
        <p:nvSpPr>
          <p:cNvPr id="6" name="TextBox 5"/>
          <p:cNvSpPr txBox="1"/>
          <p:nvPr/>
        </p:nvSpPr>
        <p:spPr>
          <a:xfrm>
            <a:off x="467544" y="1556792"/>
            <a:ext cx="4176464" cy="2031325"/>
          </a:xfrm>
          <a:prstGeom prst="rect">
            <a:avLst/>
          </a:prstGeom>
          <a:noFill/>
        </p:spPr>
        <p:txBody>
          <a:bodyPr wrap="square" rtlCol="0">
            <a:spAutoFit/>
          </a:bodyPr>
          <a:lstStyle/>
          <a:p>
            <a:r>
              <a:rPr lang="en-CA" dirty="0" smtClean="0"/>
              <a:t>Details to find:</a:t>
            </a:r>
          </a:p>
          <a:p>
            <a:pPr marL="285750" indent="-285750">
              <a:buFont typeface="Arial" pitchFamily="34" charset="0"/>
              <a:buChar char="•"/>
            </a:pPr>
            <a:r>
              <a:rPr lang="en-CA" dirty="0" smtClean="0"/>
              <a:t>Title (and subtitle)</a:t>
            </a:r>
          </a:p>
          <a:p>
            <a:pPr marL="285750" indent="-285750">
              <a:buFont typeface="Arial" pitchFamily="34" charset="0"/>
              <a:buChar char="•"/>
            </a:pPr>
            <a:r>
              <a:rPr lang="en-CA" dirty="0" smtClean="0"/>
              <a:t>Cast</a:t>
            </a:r>
          </a:p>
          <a:p>
            <a:pPr marL="285750" indent="-285750">
              <a:buFont typeface="Arial" pitchFamily="34" charset="0"/>
              <a:buChar char="•"/>
            </a:pPr>
            <a:r>
              <a:rPr lang="en-CA" dirty="0" smtClean="0"/>
              <a:t>Format</a:t>
            </a:r>
            <a:endParaRPr lang="en-CA" i="1" dirty="0" smtClean="0"/>
          </a:p>
          <a:p>
            <a:pPr marL="285750" indent="-285750">
              <a:buFont typeface="Arial" pitchFamily="34" charset="0"/>
              <a:buChar char="•"/>
            </a:pPr>
            <a:r>
              <a:rPr lang="en-CA" dirty="0" smtClean="0"/>
              <a:t>Number of discs</a:t>
            </a:r>
          </a:p>
          <a:p>
            <a:pPr marL="285750" indent="-285750">
              <a:buFont typeface="Arial" pitchFamily="34" charset="0"/>
              <a:buChar char="•"/>
            </a:pPr>
            <a:r>
              <a:rPr lang="en-CA" dirty="0" smtClean="0"/>
              <a:t>Number of hours</a:t>
            </a:r>
          </a:p>
          <a:p>
            <a:pPr marL="285750" indent="-285750">
              <a:buFont typeface="Arial" pitchFamily="34" charset="0"/>
              <a:buChar char="•"/>
            </a:pPr>
            <a:r>
              <a:rPr lang="en-CA" dirty="0" smtClean="0"/>
              <a:t>Publisher</a:t>
            </a:r>
            <a:endParaRPr lang="en-CA" dirty="0"/>
          </a:p>
        </p:txBody>
      </p:sp>
      <p:sp>
        <p:nvSpPr>
          <p:cNvPr id="7" name="Title 1"/>
          <p:cNvSpPr txBox="1">
            <a:spLocks/>
          </p:cNvSpPr>
          <p:nvPr/>
        </p:nvSpPr>
        <p:spPr>
          <a:xfrm>
            <a:off x="472864" y="3588117"/>
            <a:ext cx="3816124" cy="704979"/>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4000" dirty="0" smtClean="0"/>
              <a:t>Search by:</a:t>
            </a:r>
            <a:endParaRPr lang="en-CA" sz="4000" dirty="0"/>
          </a:p>
        </p:txBody>
      </p:sp>
      <p:sp>
        <p:nvSpPr>
          <p:cNvPr id="8" name="TextBox 7"/>
          <p:cNvSpPr txBox="1"/>
          <p:nvPr/>
        </p:nvSpPr>
        <p:spPr>
          <a:xfrm>
            <a:off x="251520" y="4437112"/>
            <a:ext cx="4752528" cy="2031325"/>
          </a:xfrm>
          <a:prstGeom prst="rect">
            <a:avLst/>
          </a:prstGeom>
          <a:noFill/>
        </p:spPr>
        <p:txBody>
          <a:bodyPr wrap="square" rtlCol="0">
            <a:spAutoFit/>
          </a:bodyPr>
          <a:lstStyle/>
          <a:p>
            <a:r>
              <a:rPr lang="en-CA" dirty="0" smtClean="0"/>
              <a:t>Search by </a:t>
            </a:r>
            <a:r>
              <a:rPr lang="en-CA" dirty="0"/>
              <a:t>scanning the UPC code, (choose UPC from the search parameter drop down menu</a:t>
            </a:r>
            <a:r>
              <a:rPr lang="en-CA" dirty="0" smtClean="0"/>
              <a:t>). </a:t>
            </a:r>
          </a:p>
          <a:p>
            <a:endParaRPr lang="en-CA" dirty="0"/>
          </a:p>
          <a:p>
            <a:r>
              <a:rPr lang="en-CA" dirty="0" smtClean="0"/>
              <a:t>For </a:t>
            </a:r>
            <a:r>
              <a:rPr lang="en-CA" dirty="0" err="1" smtClean="0"/>
              <a:t>Blu</a:t>
            </a:r>
            <a:r>
              <a:rPr lang="en-CA" dirty="0" smtClean="0"/>
              <a:t>-Rays and DVDs you </a:t>
            </a:r>
            <a:r>
              <a:rPr lang="en-CA" dirty="0"/>
              <a:t>may also search </a:t>
            </a:r>
            <a:r>
              <a:rPr lang="en-CA" dirty="0" smtClean="0"/>
              <a:t>by title.  For a match watch for film distributor, languages and number of discs.</a:t>
            </a:r>
            <a:endParaRPr lang="en-CA" i="1" dirty="0"/>
          </a:p>
        </p:txBody>
      </p:sp>
      <p:sp>
        <p:nvSpPr>
          <p:cNvPr id="9" name="Slide Number Placeholder 8"/>
          <p:cNvSpPr>
            <a:spLocks noGrp="1"/>
          </p:cNvSpPr>
          <p:nvPr>
            <p:ph type="sldNum" sz="quarter" idx="12"/>
          </p:nvPr>
        </p:nvSpPr>
        <p:spPr/>
        <p:txBody>
          <a:bodyPr/>
          <a:lstStyle/>
          <a:p>
            <a:fld id="{59DE6EB8-52AB-45EA-A660-3E1EBFA72987}" type="slidenum">
              <a:rPr lang="en-US" smtClean="0"/>
              <a:t>67</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195" b="9862"/>
          <a:stretch/>
        </p:blipFill>
        <p:spPr>
          <a:xfrm>
            <a:off x="5868144" y="764704"/>
            <a:ext cx="2448272" cy="2674964"/>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9722" b="4306"/>
          <a:stretch/>
        </p:blipFill>
        <p:spPr>
          <a:xfrm>
            <a:off x="5803698" y="3588118"/>
            <a:ext cx="2512718" cy="2880320"/>
          </a:xfrm>
          <a:prstGeom prst="rect">
            <a:avLst/>
          </a:prstGeom>
        </p:spPr>
      </p:pic>
    </p:spTree>
    <p:extLst>
      <p:ext uri="{BB962C8B-B14F-4D97-AF65-F5344CB8AC3E}">
        <p14:creationId xmlns:p14="http://schemas.microsoft.com/office/powerpoint/2010/main" val="1439487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5626968" cy="780696"/>
          </a:xfrm>
        </p:spPr>
        <p:txBody>
          <a:bodyPr>
            <a:normAutofit/>
          </a:bodyPr>
          <a:lstStyle/>
          <a:p>
            <a:r>
              <a:rPr lang="en-CA" sz="4000" dirty="0" smtClean="0"/>
              <a:t>Blu-Ray, Bib record:</a:t>
            </a:r>
            <a:endParaRPr lang="en-CA" sz="4000" dirty="0"/>
          </a:p>
        </p:txBody>
      </p:sp>
      <p:sp>
        <p:nvSpPr>
          <p:cNvPr id="6" name="TextBox 5"/>
          <p:cNvSpPr txBox="1"/>
          <p:nvPr/>
        </p:nvSpPr>
        <p:spPr>
          <a:xfrm>
            <a:off x="287374" y="1567824"/>
            <a:ext cx="4176464" cy="2585323"/>
          </a:xfrm>
          <a:prstGeom prst="rect">
            <a:avLst/>
          </a:prstGeom>
          <a:noFill/>
        </p:spPr>
        <p:txBody>
          <a:bodyPr wrap="square" rtlCol="0">
            <a:spAutoFit/>
          </a:bodyPr>
          <a:lstStyle/>
          <a:p>
            <a:r>
              <a:rPr lang="en-CA" dirty="0" smtClean="0"/>
              <a:t>Details to find:</a:t>
            </a:r>
          </a:p>
          <a:p>
            <a:pPr marL="285750" indent="-285750">
              <a:buFont typeface="Arial" pitchFamily="34" charset="0"/>
              <a:buChar char="•"/>
            </a:pPr>
            <a:r>
              <a:rPr lang="en-CA" dirty="0" smtClean="0"/>
              <a:t>Title (and subtitle)</a:t>
            </a:r>
          </a:p>
          <a:p>
            <a:pPr marL="285750" indent="-285750">
              <a:buFont typeface="Arial" pitchFamily="34" charset="0"/>
              <a:buChar char="•"/>
            </a:pPr>
            <a:r>
              <a:rPr lang="en-CA" dirty="0" smtClean="0"/>
              <a:t>Language</a:t>
            </a:r>
          </a:p>
          <a:p>
            <a:pPr marL="285750" indent="-285750">
              <a:buFont typeface="Arial" pitchFamily="34" charset="0"/>
              <a:buChar char="•"/>
            </a:pPr>
            <a:r>
              <a:rPr lang="en-CA" dirty="0" smtClean="0"/>
              <a:t>Producer and director</a:t>
            </a:r>
          </a:p>
          <a:p>
            <a:pPr marL="285750" indent="-285750">
              <a:buFont typeface="Arial" pitchFamily="34" charset="0"/>
              <a:buChar char="•"/>
            </a:pPr>
            <a:r>
              <a:rPr lang="en-CA" dirty="0" smtClean="0"/>
              <a:t>Special features per cover detail</a:t>
            </a:r>
          </a:p>
          <a:p>
            <a:pPr marL="285750" indent="-285750">
              <a:buFont typeface="Arial" pitchFamily="34" charset="0"/>
              <a:buChar char="•"/>
            </a:pPr>
            <a:r>
              <a:rPr lang="en-CA" dirty="0" smtClean="0"/>
              <a:t>Number and size of discs</a:t>
            </a:r>
          </a:p>
          <a:p>
            <a:pPr marL="285750" indent="-285750">
              <a:buFont typeface="Arial" pitchFamily="34" charset="0"/>
              <a:buChar char="•"/>
            </a:pPr>
            <a:r>
              <a:rPr lang="en-CA" dirty="0" smtClean="0"/>
              <a:t>Number of hours</a:t>
            </a:r>
          </a:p>
          <a:p>
            <a:pPr marL="285750" indent="-285750">
              <a:buFont typeface="Arial" pitchFamily="34" charset="0"/>
              <a:buChar char="•"/>
            </a:pPr>
            <a:r>
              <a:rPr lang="en-CA" dirty="0" smtClean="0"/>
              <a:t>Publisher and year</a:t>
            </a:r>
          </a:p>
          <a:p>
            <a:pPr marL="285750" indent="-285750">
              <a:buFont typeface="Arial" pitchFamily="34" charset="0"/>
              <a:buChar char="•"/>
            </a:pPr>
            <a:r>
              <a:rPr lang="en-CA" dirty="0" smtClean="0"/>
              <a:t>Format – DVD or Blu-Ray</a:t>
            </a:r>
            <a:endParaRPr lang="en-CA" dirty="0"/>
          </a:p>
        </p:txBody>
      </p:sp>
      <p:sp>
        <p:nvSpPr>
          <p:cNvPr id="7" name="Title 1"/>
          <p:cNvSpPr txBox="1">
            <a:spLocks/>
          </p:cNvSpPr>
          <p:nvPr/>
        </p:nvSpPr>
        <p:spPr>
          <a:xfrm>
            <a:off x="215516" y="4153147"/>
            <a:ext cx="3528392" cy="71601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3200" dirty="0" smtClean="0"/>
              <a:t>Multiple formats:</a:t>
            </a:r>
            <a:endParaRPr lang="en-CA" sz="3200" dirty="0"/>
          </a:p>
        </p:txBody>
      </p:sp>
      <p:sp>
        <p:nvSpPr>
          <p:cNvPr id="9" name="TextBox 8"/>
          <p:cNvSpPr txBox="1"/>
          <p:nvPr/>
        </p:nvSpPr>
        <p:spPr>
          <a:xfrm>
            <a:off x="179512" y="4869160"/>
            <a:ext cx="3600400" cy="1323439"/>
          </a:xfrm>
          <a:prstGeom prst="rect">
            <a:avLst/>
          </a:prstGeom>
          <a:noFill/>
        </p:spPr>
        <p:txBody>
          <a:bodyPr wrap="square" rtlCol="0">
            <a:spAutoFit/>
          </a:bodyPr>
          <a:lstStyle/>
          <a:p>
            <a:r>
              <a:rPr lang="en-CA" sz="1600" dirty="0" smtClean="0"/>
              <a:t>If your movie contains multiple formats (DVD and Blu-ray or MP3) you must watch the next part of “Creating and Editing Item Records” before adding your item!</a:t>
            </a:r>
            <a:endParaRPr lang="en-CA" sz="1600" dirty="0"/>
          </a:p>
        </p:txBody>
      </p:sp>
      <p:sp>
        <p:nvSpPr>
          <p:cNvPr id="10" name="TextBox 9"/>
          <p:cNvSpPr txBox="1"/>
          <p:nvPr/>
        </p:nvSpPr>
        <p:spPr>
          <a:xfrm>
            <a:off x="4220466" y="5589240"/>
            <a:ext cx="4320480" cy="923330"/>
          </a:xfrm>
          <a:prstGeom prst="rect">
            <a:avLst/>
          </a:prstGeom>
          <a:noFill/>
          <a:ln>
            <a:solidFill>
              <a:schemeClr val="accent1">
                <a:shade val="50000"/>
              </a:schemeClr>
            </a:solidFill>
          </a:ln>
        </p:spPr>
        <p:txBody>
          <a:bodyPr wrap="square" rtlCol="0">
            <a:spAutoFit/>
          </a:bodyPr>
          <a:lstStyle/>
          <a:p>
            <a:r>
              <a:rPr lang="en-CA" dirty="0" smtClean="0"/>
              <a:t>Should a DVD movie or a Blu-Ray/DVD combo-pack  be linked to this Bib record (# </a:t>
            </a:r>
            <a:r>
              <a:rPr lang="en-CA" dirty="0" smtClean="0">
                <a:latin typeface="+mj-lt"/>
              </a:rPr>
              <a:t>1595113)?</a:t>
            </a:r>
            <a:r>
              <a:rPr lang="en-CA" dirty="0" smtClean="0"/>
              <a:t>  ... NO!</a:t>
            </a:r>
            <a:endParaRPr lang="en-CA" dirty="0"/>
          </a:p>
        </p:txBody>
      </p:sp>
      <p:sp>
        <p:nvSpPr>
          <p:cNvPr id="8" name="Slide Number Placeholder 7"/>
          <p:cNvSpPr>
            <a:spLocks noGrp="1"/>
          </p:cNvSpPr>
          <p:nvPr>
            <p:ph type="sldNum" sz="quarter" idx="12"/>
          </p:nvPr>
        </p:nvSpPr>
        <p:spPr/>
        <p:txBody>
          <a:bodyPr/>
          <a:lstStyle/>
          <a:p>
            <a:fld id="{59DE6EB8-52AB-45EA-A660-3E1EBFA72987}" type="slidenum">
              <a:rPr lang="en-US" smtClean="0"/>
              <a:t>68</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412776"/>
            <a:ext cx="520158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eft Arrow 10"/>
          <p:cNvSpPr/>
          <p:nvPr/>
        </p:nvSpPr>
        <p:spPr>
          <a:xfrm>
            <a:off x="6948264" y="4153147"/>
            <a:ext cx="936104" cy="427981"/>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540946" y="5836914"/>
            <a:ext cx="504956" cy="427981"/>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6948264" y="4367137"/>
            <a:ext cx="2088232" cy="2114655"/>
          </a:xfrm>
          <a:prstGeom prst="arc">
            <a:avLst>
              <a:gd name="adj1" fmla="val 16200000"/>
              <a:gd name="adj2" fmla="val 15142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33604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5626968" cy="780696"/>
          </a:xfrm>
        </p:spPr>
        <p:txBody>
          <a:bodyPr>
            <a:normAutofit/>
          </a:bodyPr>
          <a:lstStyle/>
          <a:p>
            <a:r>
              <a:rPr lang="en-CA" sz="4000" dirty="0" smtClean="0"/>
              <a:t>Blu-Ray, item record:</a:t>
            </a:r>
            <a:endParaRPr lang="en-CA" sz="4000" dirty="0"/>
          </a:p>
        </p:txBody>
      </p:sp>
      <p:sp>
        <p:nvSpPr>
          <p:cNvPr id="6" name="Slide Number Placeholder 5"/>
          <p:cNvSpPr>
            <a:spLocks noGrp="1"/>
          </p:cNvSpPr>
          <p:nvPr>
            <p:ph type="sldNum" sz="quarter" idx="12"/>
          </p:nvPr>
        </p:nvSpPr>
        <p:spPr/>
        <p:txBody>
          <a:bodyPr/>
          <a:lstStyle/>
          <a:p>
            <a:fld id="{59DE6EB8-52AB-45EA-A660-3E1EBFA72987}" type="slidenum">
              <a:rPr lang="en-US" smtClean="0"/>
              <a:t>69</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7009013" cy="500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057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11793" y="576935"/>
            <a:ext cx="7427168"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Item record – cataloguing view</a:t>
            </a:r>
            <a:endParaRPr lang="en-CA" sz="4000" dirty="0"/>
          </a:p>
        </p:txBody>
      </p:sp>
      <p:sp>
        <p:nvSpPr>
          <p:cNvPr id="6" name="Slide Number Placeholder 5"/>
          <p:cNvSpPr>
            <a:spLocks noGrp="1"/>
          </p:cNvSpPr>
          <p:nvPr>
            <p:ph type="sldNum" sz="quarter" idx="12"/>
          </p:nvPr>
        </p:nvSpPr>
        <p:spPr/>
        <p:txBody>
          <a:bodyPr/>
          <a:lstStyle/>
          <a:p>
            <a:fld id="{59DE6EB8-52AB-45EA-A660-3E1EBFA72987}" type="slidenum">
              <a:rPr lang="en-US" smtClean="0"/>
              <a:t>7</a:t>
            </a:fld>
            <a:endParaRPr lang="en-US"/>
          </a:p>
        </p:txBody>
      </p:sp>
      <p:sp>
        <p:nvSpPr>
          <p:cNvPr id="3" name="TextBox 2"/>
          <p:cNvSpPr txBox="1"/>
          <p:nvPr/>
        </p:nvSpPr>
        <p:spPr>
          <a:xfrm>
            <a:off x="2832501" y="5950521"/>
            <a:ext cx="5606460" cy="646331"/>
          </a:xfrm>
          <a:prstGeom prst="rect">
            <a:avLst/>
          </a:prstGeom>
          <a:noFill/>
          <a:ln>
            <a:solidFill>
              <a:schemeClr val="accent1">
                <a:shade val="50000"/>
              </a:schemeClr>
            </a:solidFill>
          </a:ln>
        </p:spPr>
        <p:txBody>
          <a:bodyPr wrap="square" rtlCol="0">
            <a:spAutoFit/>
          </a:bodyPr>
          <a:lstStyle/>
          <a:p>
            <a:pPr algn="ctr"/>
            <a:r>
              <a:rPr lang="en-CA" dirty="0" smtClean="0"/>
              <a:t>Clicking on the left banner icons changes the </a:t>
            </a:r>
            <a:r>
              <a:rPr lang="en-CA" dirty="0"/>
              <a:t>bottom half of the work </a:t>
            </a:r>
            <a:r>
              <a:rPr lang="en-CA" dirty="0" smtClean="0"/>
              <a:t>form, as seen in the next slides.</a:t>
            </a:r>
            <a:endParaRPr lang="en-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948" y="1341252"/>
            <a:ext cx="6374350" cy="450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004048" y="3068960"/>
            <a:ext cx="1800880"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287759" y="4449213"/>
            <a:ext cx="2088231" cy="2154436"/>
          </a:xfrm>
          <a:prstGeom prst="rect">
            <a:avLst/>
          </a:prstGeom>
          <a:noFill/>
          <a:ln>
            <a:solidFill>
              <a:schemeClr val="accent1"/>
            </a:solidFill>
          </a:ln>
        </p:spPr>
        <p:txBody>
          <a:bodyPr wrap="square" rtlCol="0">
            <a:spAutoFit/>
          </a:bodyPr>
          <a:lstStyle/>
          <a:p>
            <a:pPr algn="ctr"/>
            <a:r>
              <a:rPr lang="en-US" sz="1400" dirty="0" smtClean="0"/>
              <a:t>Cataloguing view</a:t>
            </a:r>
          </a:p>
          <a:p>
            <a:endParaRPr lang="en-US" sz="1000" dirty="0" smtClean="0"/>
          </a:p>
          <a:p>
            <a:r>
              <a:rPr lang="en-US" sz="1000" dirty="0" smtClean="0"/>
              <a:t>-Circulation parameters</a:t>
            </a:r>
            <a:endParaRPr lang="en-US" sz="1000" dirty="0"/>
          </a:p>
          <a:p>
            <a:r>
              <a:rPr lang="en-US" sz="1000" dirty="0" smtClean="0"/>
              <a:t>     -Material type</a:t>
            </a:r>
          </a:p>
          <a:p>
            <a:r>
              <a:rPr lang="en-US" sz="1000" dirty="0" smtClean="0"/>
              <a:t>     -Loan Period</a:t>
            </a:r>
          </a:p>
          <a:p>
            <a:r>
              <a:rPr lang="en-US" sz="1000" dirty="0" smtClean="0"/>
              <a:t>     -Fine Code</a:t>
            </a:r>
          </a:p>
          <a:p>
            <a:r>
              <a:rPr lang="en-US" sz="1000" dirty="0" smtClean="0"/>
              <a:t>     -Renewal Limits</a:t>
            </a:r>
          </a:p>
          <a:p>
            <a:endParaRPr lang="en-US" sz="1000" dirty="0" smtClean="0"/>
          </a:p>
          <a:p>
            <a:r>
              <a:rPr lang="en-US" sz="1000" dirty="0" smtClean="0"/>
              <a:t>-Call number parts – entries here are reflected in the top area of the workform.</a:t>
            </a:r>
          </a:p>
          <a:p>
            <a:endParaRPr lang="en-US" sz="1000" dirty="0" smtClean="0"/>
          </a:p>
          <a:p>
            <a:r>
              <a:rPr lang="en-US" sz="1000" dirty="0" smtClean="0"/>
              <a:t>-Request parameters</a:t>
            </a:r>
            <a:endParaRPr lang="en-US" dirty="0"/>
          </a:p>
        </p:txBody>
      </p:sp>
      <p:sp>
        <p:nvSpPr>
          <p:cNvPr id="17" name="TextBox 16"/>
          <p:cNvSpPr txBox="1"/>
          <p:nvPr/>
        </p:nvSpPr>
        <p:spPr>
          <a:xfrm>
            <a:off x="111254" y="1628800"/>
            <a:ext cx="2372513" cy="2793072"/>
          </a:xfrm>
          <a:prstGeom prst="rect">
            <a:avLst/>
          </a:prstGeom>
          <a:noFill/>
          <a:ln>
            <a:solidFill>
              <a:schemeClr val="accent1"/>
            </a:solidFill>
          </a:ln>
        </p:spPr>
        <p:txBody>
          <a:bodyPr wrap="square" rtlCol="0">
            <a:spAutoFit/>
          </a:bodyPr>
          <a:lstStyle/>
          <a:p>
            <a:r>
              <a:rPr lang="en-US" sz="1350" dirty="0" smtClean="0"/>
              <a:t>In the top area of the item record, some fields </a:t>
            </a:r>
            <a:r>
              <a:rPr lang="en-US" sz="1350" u="sng" dirty="0" smtClean="0"/>
              <a:t>cannot</a:t>
            </a:r>
            <a:r>
              <a:rPr lang="en-US" sz="1350" dirty="0" smtClean="0"/>
              <a:t> </a:t>
            </a:r>
            <a:r>
              <a:rPr lang="en-US" sz="1350" dirty="0"/>
              <a:t>be edited or changed. </a:t>
            </a:r>
            <a:r>
              <a:rPr lang="en-US" sz="1350" dirty="0" smtClean="0"/>
              <a:t> These have a grey background, like title, or author.  These details come from a Bibliographic record.  In this case, the Bibliographic record with control number 1461399.  The Call number (grey background) reflects what is entered in the fields below (with white backgrounds).</a:t>
            </a:r>
            <a:endParaRPr lang="en-US" sz="1350" dirty="0"/>
          </a:p>
        </p:txBody>
      </p:sp>
      <p:cxnSp>
        <p:nvCxnSpPr>
          <p:cNvPr id="5" name="Straight Arrow Connector 4"/>
          <p:cNvCxnSpPr/>
          <p:nvPr/>
        </p:nvCxnSpPr>
        <p:spPr>
          <a:xfrm flipV="1">
            <a:off x="2375990" y="2708920"/>
            <a:ext cx="1187898" cy="886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75990" y="3645024"/>
            <a:ext cx="2628058" cy="569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690019" y="2708920"/>
            <a:ext cx="1945713" cy="1220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51920" y="2708920"/>
            <a:ext cx="1783812" cy="1740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07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040256"/>
          </a:xfrm>
        </p:spPr>
        <p:txBody>
          <a:bodyPr/>
          <a:lstStyle/>
          <a:p>
            <a:pPr algn="ctr"/>
            <a:r>
              <a:rPr lang="en-CA" dirty="0" smtClean="0">
                <a:solidFill>
                  <a:srgbClr val="4DE1EA"/>
                </a:solidFill>
              </a:rPr>
              <a:t>Quiz</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70</a:t>
            </a:fld>
            <a:endParaRPr lang="en-US"/>
          </a:p>
        </p:txBody>
      </p:sp>
    </p:spTree>
    <p:extLst>
      <p:ext uri="{BB962C8B-B14F-4D97-AF65-F5344CB8AC3E}">
        <p14:creationId xmlns:p14="http://schemas.microsoft.com/office/powerpoint/2010/main" val="5684404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6192688" cy="1872208"/>
          </a:xfrm>
          <a:ln>
            <a:solidFill>
              <a:schemeClr val="accent1"/>
            </a:solidFill>
          </a:ln>
        </p:spPr>
        <p:txBody>
          <a:bodyPr>
            <a:normAutofit/>
          </a:bodyPr>
          <a:lstStyle/>
          <a:p>
            <a:pPr marL="514350" indent="-514350">
              <a:buClrTx/>
              <a:buFont typeface="+mj-lt"/>
              <a:buAutoNum type="arabicPeriod"/>
            </a:pPr>
            <a:r>
              <a:rPr lang="en-CA" sz="2400" dirty="0" smtClean="0"/>
              <a:t>Name the “</a:t>
            </a:r>
            <a:r>
              <a:rPr lang="en-CA" sz="2400" i="1" dirty="0" smtClean="0"/>
              <a:t>author”</a:t>
            </a:r>
            <a:r>
              <a:rPr lang="en-CA" sz="2400" dirty="0" smtClean="0"/>
              <a:t> and “</a:t>
            </a:r>
            <a:r>
              <a:rPr lang="en-CA" sz="2400" i="1" dirty="0" smtClean="0"/>
              <a:t>publisher</a:t>
            </a:r>
            <a:r>
              <a:rPr lang="en-CA" sz="2400" dirty="0" smtClean="0"/>
              <a:t>” of ISBN </a:t>
            </a:r>
            <a:r>
              <a:rPr lang="en-CA" sz="2400" dirty="0"/>
              <a:t># </a:t>
            </a:r>
            <a:r>
              <a:rPr lang="en-US" sz="2400" dirty="0"/>
              <a:t>9781501131424</a:t>
            </a:r>
            <a:r>
              <a:rPr lang="en-CA" sz="2400" dirty="0" smtClean="0"/>
              <a:t>?</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71</a:t>
            </a:fld>
            <a:endParaRPr lang="en-US"/>
          </a:p>
        </p:txBody>
      </p:sp>
    </p:spTree>
    <p:extLst>
      <p:ext uri="{BB962C8B-B14F-4D97-AF65-F5344CB8AC3E}">
        <p14:creationId xmlns:p14="http://schemas.microsoft.com/office/powerpoint/2010/main" val="373819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7272808" cy="1872208"/>
          </a:xfrm>
          <a:ln>
            <a:solidFill>
              <a:schemeClr val="accent1"/>
            </a:solidFill>
          </a:ln>
        </p:spPr>
        <p:txBody>
          <a:bodyPr>
            <a:normAutofit/>
          </a:bodyPr>
          <a:lstStyle/>
          <a:p>
            <a:pPr marL="0" indent="0">
              <a:buNone/>
            </a:pPr>
            <a:r>
              <a:rPr lang="en-CA" dirty="0" smtClean="0"/>
              <a:t>2.  What </a:t>
            </a:r>
            <a:r>
              <a:rPr lang="en-CA" dirty="0"/>
              <a:t>is the “</a:t>
            </a:r>
            <a:r>
              <a:rPr lang="en-CA" i="1" dirty="0"/>
              <a:t>format”</a:t>
            </a:r>
            <a:r>
              <a:rPr lang="en-CA" dirty="0"/>
              <a:t> and the </a:t>
            </a:r>
            <a:r>
              <a:rPr lang="en-CA" dirty="0" smtClean="0"/>
              <a:t>“</a:t>
            </a:r>
            <a:r>
              <a:rPr lang="en-CA" i="1" dirty="0" smtClean="0"/>
              <a:t>Bib control </a:t>
            </a:r>
            <a:r>
              <a:rPr lang="en-CA" i="1" dirty="0"/>
              <a:t>#” </a:t>
            </a:r>
            <a:r>
              <a:rPr lang="en-CA" dirty="0"/>
              <a:t>of ISBN # </a:t>
            </a:r>
            <a:r>
              <a:rPr lang="en-US" dirty="0"/>
              <a:t>9781250132604</a:t>
            </a:r>
            <a:r>
              <a:rPr lang="en-CA" dirty="0" smtClean="0"/>
              <a:t>?</a:t>
            </a:r>
            <a:endParaRPr lang="en-CA" dirty="0"/>
          </a:p>
        </p:txBody>
      </p:sp>
      <p:sp>
        <p:nvSpPr>
          <p:cNvPr id="7" name="Slide Number Placeholder 6"/>
          <p:cNvSpPr>
            <a:spLocks noGrp="1"/>
          </p:cNvSpPr>
          <p:nvPr>
            <p:ph type="sldNum" sz="quarter" idx="12"/>
          </p:nvPr>
        </p:nvSpPr>
        <p:spPr/>
        <p:txBody>
          <a:bodyPr/>
          <a:lstStyle/>
          <a:p>
            <a:fld id="{59DE6EB8-52AB-45EA-A660-3E1EBFA72987}" type="slidenum">
              <a:rPr lang="en-US" smtClean="0"/>
              <a:t>72</a:t>
            </a:fld>
            <a:endParaRPr lang="en-US"/>
          </a:p>
        </p:txBody>
      </p:sp>
    </p:spTree>
    <p:extLst>
      <p:ext uri="{BB962C8B-B14F-4D97-AF65-F5344CB8AC3E}">
        <p14:creationId xmlns:p14="http://schemas.microsoft.com/office/powerpoint/2010/main" val="26507912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7272808" cy="1872208"/>
          </a:xfrm>
          <a:ln>
            <a:solidFill>
              <a:schemeClr val="accent1"/>
            </a:solidFill>
          </a:ln>
        </p:spPr>
        <p:txBody>
          <a:bodyPr>
            <a:normAutofit/>
          </a:bodyPr>
          <a:lstStyle/>
          <a:p>
            <a:pPr marL="0" indent="0">
              <a:buNone/>
            </a:pPr>
            <a:r>
              <a:rPr lang="en-CA" dirty="0" smtClean="0"/>
              <a:t>3. </a:t>
            </a:r>
            <a:r>
              <a:rPr lang="en-CA" sz="2800" dirty="0"/>
              <a:t>Who is the “</a:t>
            </a:r>
            <a:r>
              <a:rPr lang="en-CA" sz="2800" i="1" dirty="0"/>
              <a:t>publisher”</a:t>
            </a:r>
            <a:r>
              <a:rPr lang="en-CA" sz="2800" dirty="0"/>
              <a:t> and what is the </a:t>
            </a:r>
            <a:r>
              <a:rPr lang="en-CA" sz="2800" dirty="0" smtClean="0"/>
              <a:t>“</a:t>
            </a:r>
            <a:r>
              <a:rPr lang="en-CA" sz="2800" i="1" dirty="0" smtClean="0"/>
              <a:t>physical description</a:t>
            </a:r>
            <a:r>
              <a:rPr lang="en-CA" sz="2800" dirty="0"/>
              <a:t>” of ISBN # </a:t>
            </a:r>
            <a:r>
              <a:rPr lang="en-US" sz="2800" dirty="0"/>
              <a:t>0788859544</a:t>
            </a:r>
            <a:r>
              <a:rPr lang="en-CA" sz="2800" dirty="0" smtClean="0"/>
              <a:t>?</a:t>
            </a: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73</a:t>
            </a:fld>
            <a:endParaRPr lang="en-US"/>
          </a:p>
        </p:txBody>
      </p:sp>
    </p:spTree>
    <p:extLst>
      <p:ext uri="{BB962C8B-B14F-4D97-AF65-F5344CB8AC3E}">
        <p14:creationId xmlns:p14="http://schemas.microsoft.com/office/powerpoint/2010/main" val="1551149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568952" cy="1872208"/>
          </a:xfrm>
          <a:ln>
            <a:solidFill>
              <a:schemeClr val="accent1"/>
            </a:solidFill>
          </a:ln>
        </p:spPr>
        <p:txBody>
          <a:bodyPr>
            <a:normAutofit fontScale="92500" lnSpcReduction="10000"/>
          </a:bodyPr>
          <a:lstStyle/>
          <a:p>
            <a:pPr marL="0" indent="0">
              <a:buNone/>
            </a:pPr>
            <a:r>
              <a:rPr lang="en-CA" dirty="0"/>
              <a:t>4</a:t>
            </a:r>
            <a:r>
              <a:rPr lang="en-CA" dirty="0" smtClean="0"/>
              <a:t>. </a:t>
            </a:r>
            <a:r>
              <a:rPr lang="en-CA" sz="1800" dirty="0"/>
              <a:t>In an item record screen which </a:t>
            </a:r>
            <a:r>
              <a:rPr lang="en-CA" sz="1800" dirty="0" smtClean="0"/>
              <a:t>three </a:t>
            </a:r>
            <a:r>
              <a:rPr lang="en-CA" sz="1800" dirty="0"/>
              <a:t>fields are automatically populated by </a:t>
            </a:r>
            <a:r>
              <a:rPr lang="en-CA" sz="1800" dirty="0" smtClean="0"/>
              <a:t>the </a:t>
            </a:r>
            <a:r>
              <a:rPr lang="en-CA" sz="1800" dirty="0"/>
              <a:t>Bib record: </a:t>
            </a:r>
          </a:p>
          <a:p>
            <a:pPr marL="365760" lvl="1" indent="0">
              <a:buNone/>
            </a:pPr>
            <a:r>
              <a:rPr lang="en-CA" sz="1800" dirty="0"/>
              <a:t>a) Material type, owner and title.</a:t>
            </a:r>
          </a:p>
          <a:p>
            <a:pPr marL="365760" lvl="1" indent="0">
              <a:buNone/>
            </a:pPr>
            <a:r>
              <a:rPr lang="en-CA" sz="1800" dirty="0"/>
              <a:t>b) Title, author and bib control number.</a:t>
            </a:r>
          </a:p>
          <a:p>
            <a:pPr marL="365760" lvl="1" indent="0">
              <a:buNone/>
            </a:pPr>
            <a:r>
              <a:rPr lang="en-CA" sz="1800" dirty="0"/>
              <a:t>c) Title, circulation status and fine code.</a:t>
            </a:r>
          </a:p>
          <a:p>
            <a:pPr marL="365760" lvl="1" indent="0">
              <a:buNone/>
            </a:pPr>
            <a:r>
              <a:rPr lang="en-CA" sz="1800" dirty="0"/>
              <a:t>d) Barcode, title and Bib control number.</a:t>
            </a:r>
          </a:p>
          <a:p>
            <a:pPr marL="0" indent="0">
              <a:buNone/>
            </a:pP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74</a:t>
            </a:fld>
            <a:endParaRPr lang="en-US"/>
          </a:p>
        </p:txBody>
      </p:sp>
    </p:spTree>
    <p:extLst>
      <p:ext uri="{BB962C8B-B14F-4D97-AF65-F5344CB8AC3E}">
        <p14:creationId xmlns:p14="http://schemas.microsoft.com/office/powerpoint/2010/main" val="41297590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568952" cy="1872208"/>
          </a:xfrm>
          <a:ln>
            <a:solidFill>
              <a:schemeClr val="accent1"/>
            </a:solidFill>
          </a:ln>
        </p:spPr>
        <p:txBody>
          <a:bodyPr>
            <a:normAutofit/>
          </a:bodyPr>
          <a:lstStyle/>
          <a:p>
            <a:pPr marL="0" indent="0">
              <a:buNone/>
            </a:pPr>
            <a:r>
              <a:rPr lang="en-CA" dirty="0" smtClean="0"/>
              <a:t>5. </a:t>
            </a:r>
            <a:r>
              <a:rPr lang="en-CA" sz="1800" dirty="0"/>
              <a:t>What are the three steps for adding an item record?</a:t>
            </a:r>
          </a:p>
          <a:p>
            <a:pPr marL="365760" lvl="1" indent="0">
              <a:buNone/>
            </a:pPr>
            <a:r>
              <a:rPr lang="en-CA" sz="1800" dirty="0"/>
              <a:t>a) Read the title, search for the item by title, and find an item record to use.</a:t>
            </a:r>
          </a:p>
          <a:p>
            <a:pPr marL="365760" lvl="1" indent="0">
              <a:buNone/>
            </a:pPr>
            <a:r>
              <a:rPr lang="en-CA" sz="1800" dirty="0"/>
              <a:t>b) Examine the physical copy, find a matching Bib record, create a new Item record.</a:t>
            </a:r>
          </a:p>
          <a:p>
            <a:pPr marL="365760" lvl="1" indent="0">
              <a:buNone/>
            </a:pPr>
            <a:r>
              <a:rPr lang="en-CA" sz="1800" dirty="0"/>
              <a:t>c) Look for an ISBN, scan it, pick a Bib record with no links, and add the item</a:t>
            </a:r>
            <a:r>
              <a:rPr lang="en-CA" sz="1200" dirty="0"/>
              <a:t>.</a:t>
            </a:r>
          </a:p>
          <a:p>
            <a:pPr marL="0" indent="0">
              <a:buNone/>
            </a:pP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75</a:t>
            </a:fld>
            <a:endParaRPr lang="en-US"/>
          </a:p>
        </p:txBody>
      </p:sp>
    </p:spTree>
    <p:extLst>
      <p:ext uri="{BB962C8B-B14F-4D97-AF65-F5344CB8AC3E}">
        <p14:creationId xmlns:p14="http://schemas.microsoft.com/office/powerpoint/2010/main" val="87203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568952" cy="1872208"/>
          </a:xfrm>
          <a:ln>
            <a:solidFill>
              <a:schemeClr val="accent1"/>
            </a:solidFill>
          </a:ln>
        </p:spPr>
        <p:txBody>
          <a:bodyPr>
            <a:normAutofit/>
          </a:bodyPr>
          <a:lstStyle/>
          <a:p>
            <a:pPr marL="0" indent="0">
              <a:buNone/>
            </a:pPr>
            <a:r>
              <a:rPr lang="en-CA" dirty="0" smtClean="0"/>
              <a:t>6. </a:t>
            </a:r>
            <a:r>
              <a:rPr lang="en-CA" sz="1800" dirty="0"/>
              <a:t>Which Item record fields are space sensitive?</a:t>
            </a:r>
          </a:p>
          <a:p>
            <a:pPr marL="365760" lvl="1" indent="0">
              <a:buNone/>
            </a:pPr>
            <a:r>
              <a:rPr lang="en-CA" sz="1800" dirty="0"/>
              <a:t>a) Suffix and Shelf location</a:t>
            </a:r>
          </a:p>
          <a:p>
            <a:pPr marL="365760" lvl="1" indent="0">
              <a:buNone/>
            </a:pPr>
            <a:r>
              <a:rPr lang="en-CA" sz="1800" dirty="0" smtClean="0"/>
              <a:t>b</a:t>
            </a:r>
            <a:r>
              <a:rPr lang="en-CA" sz="1800" dirty="0"/>
              <a:t>) Fine code and </a:t>
            </a:r>
            <a:r>
              <a:rPr lang="en-CA" sz="1800" dirty="0" smtClean="0"/>
              <a:t>Collection </a:t>
            </a:r>
            <a:r>
              <a:rPr lang="en-CA" sz="1800" dirty="0"/>
              <a:t>code</a:t>
            </a:r>
          </a:p>
          <a:p>
            <a:pPr marL="365760" lvl="1" indent="0">
              <a:buNone/>
            </a:pPr>
            <a:r>
              <a:rPr lang="en-CA" sz="1800" dirty="0"/>
              <a:t>c</a:t>
            </a:r>
            <a:r>
              <a:rPr lang="en-CA" sz="1800" dirty="0" smtClean="0"/>
              <a:t>) </a:t>
            </a:r>
            <a:r>
              <a:rPr lang="en-CA" sz="1800" dirty="0"/>
              <a:t>Volume and Classification</a:t>
            </a:r>
          </a:p>
          <a:p>
            <a:pPr marL="365760" lvl="1" indent="0">
              <a:buNone/>
            </a:pP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76</a:t>
            </a:fld>
            <a:endParaRPr lang="en-US"/>
          </a:p>
        </p:txBody>
      </p:sp>
    </p:spTree>
    <p:extLst>
      <p:ext uri="{BB962C8B-B14F-4D97-AF65-F5344CB8AC3E}">
        <p14:creationId xmlns:p14="http://schemas.microsoft.com/office/powerpoint/2010/main" val="4668872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568952" cy="1872208"/>
          </a:xfrm>
          <a:ln>
            <a:solidFill>
              <a:schemeClr val="accent1"/>
            </a:solidFill>
          </a:ln>
        </p:spPr>
        <p:txBody>
          <a:bodyPr>
            <a:normAutofit/>
          </a:bodyPr>
          <a:lstStyle/>
          <a:p>
            <a:pPr marL="0" indent="0">
              <a:buNone/>
            </a:pPr>
            <a:r>
              <a:rPr lang="en-CA" dirty="0"/>
              <a:t>7</a:t>
            </a:r>
            <a:r>
              <a:rPr lang="en-CA" dirty="0" smtClean="0"/>
              <a:t>. </a:t>
            </a:r>
            <a:r>
              <a:rPr lang="en-CA" sz="1800" dirty="0"/>
              <a:t>Which Item record fields </a:t>
            </a:r>
            <a:r>
              <a:rPr lang="en-CA" sz="1800" u="sng" dirty="0"/>
              <a:t>must</a:t>
            </a:r>
            <a:r>
              <a:rPr lang="en-CA" sz="1800" dirty="0"/>
              <a:t> be CAPITALIZED?</a:t>
            </a:r>
          </a:p>
          <a:p>
            <a:pPr marL="365760" lvl="1" indent="0">
              <a:buNone/>
            </a:pPr>
            <a:r>
              <a:rPr lang="en-CA" sz="1800" dirty="0"/>
              <a:t>a) Suffix and Copy </a:t>
            </a:r>
          </a:p>
          <a:p>
            <a:pPr marL="365760" lvl="1" indent="0">
              <a:buNone/>
            </a:pPr>
            <a:r>
              <a:rPr lang="en-CA" sz="1800" dirty="0"/>
              <a:t>b) Cutter and Prefix</a:t>
            </a:r>
          </a:p>
          <a:p>
            <a:pPr marL="365760" lvl="1" indent="0">
              <a:buNone/>
            </a:pPr>
            <a:r>
              <a:rPr lang="en-CA" sz="1800" dirty="0"/>
              <a:t>c) All of the above.</a:t>
            </a:r>
          </a:p>
          <a:p>
            <a:pPr marL="0" indent="0">
              <a:buNone/>
            </a:pPr>
            <a:endParaRPr lang="en-CA" sz="2800" dirty="0"/>
          </a:p>
        </p:txBody>
      </p:sp>
      <p:sp>
        <p:nvSpPr>
          <p:cNvPr id="7" name="Slide Number Placeholder 6"/>
          <p:cNvSpPr>
            <a:spLocks noGrp="1"/>
          </p:cNvSpPr>
          <p:nvPr>
            <p:ph type="sldNum" sz="quarter" idx="12"/>
          </p:nvPr>
        </p:nvSpPr>
        <p:spPr/>
        <p:txBody>
          <a:bodyPr/>
          <a:lstStyle/>
          <a:p>
            <a:fld id="{59DE6EB8-52AB-45EA-A660-3E1EBFA72987}" type="slidenum">
              <a:rPr lang="en-US" smtClean="0"/>
              <a:t>77</a:t>
            </a:fld>
            <a:endParaRPr lang="en-US"/>
          </a:p>
        </p:txBody>
      </p:sp>
    </p:spTree>
    <p:extLst>
      <p:ext uri="{BB962C8B-B14F-4D97-AF65-F5344CB8AC3E}">
        <p14:creationId xmlns:p14="http://schemas.microsoft.com/office/powerpoint/2010/main" val="24084022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928992" cy="720080"/>
          </a:xfrm>
        </p:spPr>
        <p:txBody>
          <a:bodyPr>
            <a:normAutofit/>
          </a:bodyPr>
          <a:lstStyle/>
          <a:p>
            <a:pPr algn="ctr"/>
            <a:r>
              <a:rPr lang="en-CA" sz="4000" dirty="0" smtClean="0"/>
              <a:t>Quiz questions…</a:t>
            </a:r>
            <a:endParaRPr lang="en-CA" sz="4000" dirty="0"/>
          </a:p>
        </p:txBody>
      </p:sp>
      <p:sp>
        <p:nvSpPr>
          <p:cNvPr id="3" name="Content Placeholder 2"/>
          <p:cNvSpPr>
            <a:spLocks noGrp="1"/>
          </p:cNvSpPr>
          <p:nvPr>
            <p:ph sz="half" idx="1"/>
          </p:nvPr>
        </p:nvSpPr>
        <p:spPr>
          <a:xfrm>
            <a:off x="251520" y="1124744"/>
            <a:ext cx="4680520" cy="5616624"/>
          </a:xfrm>
          <a:ln>
            <a:solidFill>
              <a:schemeClr val="accent1"/>
            </a:solidFill>
          </a:ln>
        </p:spPr>
        <p:txBody>
          <a:bodyPr>
            <a:normAutofit/>
          </a:bodyPr>
          <a:lstStyle/>
          <a:p>
            <a:pPr marL="514350" indent="-514350">
              <a:buFont typeface="+mj-lt"/>
              <a:buAutoNum type="arabicPeriod"/>
            </a:pPr>
            <a:r>
              <a:rPr lang="en-CA" sz="1200" dirty="0" smtClean="0"/>
              <a:t>Name the “</a:t>
            </a:r>
            <a:r>
              <a:rPr lang="en-CA" sz="1200" i="1" dirty="0" smtClean="0"/>
              <a:t>author”</a:t>
            </a:r>
            <a:r>
              <a:rPr lang="en-CA" sz="1200" dirty="0" smtClean="0"/>
              <a:t> and “</a:t>
            </a:r>
            <a:r>
              <a:rPr lang="en-CA" sz="1200" i="1" dirty="0" smtClean="0"/>
              <a:t>publisher</a:t>
            </a:r>
            <a:r>
              <a:rPr lang="en-CA" sz="1200" dirty="0" smtClean="0"/>
              <a:t>” of </a:t>
            </a:r>
            <a:r>
              <a:rPr lang="en-CA" sz="1200" dirty="0"/>
              <a:t>ISBN # </a:t>
            </a:r>
            <a:r>
              <a:rPr lang="en-US" sz="1200" dirty="0"/>
              <a:t>9781501131424</a:t>
            </a:r>
            <a:r>
              <a:rPr lang="en-CA" sz="1200" dirty="0" smtClean="0"/>
              <a:t>?</a:t>
            </a:r>
            <a:endParaRPr lang="en-CA" sz="1200" dirty="0"/>
          </a:p>
          <a:p>
            <a:pPr marL="514350" indent="-514350">
              <a:buFont typeface="+mj-lt"/>
              <a:buAutoNum type="arabicPeriod"/>
            </a:pPr>
            <a:r>
              <a:rPr lang="en-CA" sz="1200" dirty="0" smtClean="0"/>
              <a:t>What is the “</a:t>
            </a:r>
            <a:r>
              <a:rPr lang="en-CA" sz="1200" i="1" dirty="0" smtClean="0"/>
              <a:t>format”</a:t>
            </a:r>
            <a:r>
              <a:rPr lang="en-CA" sz="1200" dirty="0" smtClean="0"/>
              <a:t> and the “</a:t>
            </a:r>
            <a:r>
              <a:rPr lang="en-CA" sz="1200" i="1" dirty="0" smtClean="0"/>
              <a:t>bib </a:t>
            </a:r>
            <a:r>
              <a:rPr lang="en-CA" sz="1200" i="1" dirty="0"/>
              <a:t>control #” </a:t>
            </a:r>
            <a:r>
              <a:rPr lang="en-CA" sz="1200" dirty="0" smtClean="0"/>
              <a:t>of ISBN # </a:t>
            </a:r>
            <a:r>
              <a:rPr lang="en-US" sz="1200" dirty="0"/>
              <a:t>9781250132604</a:t>
            </a:r>
            <a:r>
              <a:rPr lang="en-CA" sz="1200" dirty="0" smtClean="0"/>
              <a:t>?</a:t>
            </a:r>
          </a:p>
          <a:p>
            <a:pPr marL="514350" indent="-514350">
              <a:buFont typeface="+mj-lt"/>
              <a:buAutoNum type="arabicPeriod"/>
            </a:pPr>
            <a:r>
              <a:rPr lang="en-CA" sz="1200" dirty="0" smtClean="0"/>
              <a:t>Who is the “</a:t>
            </a:r>
            <a:r>
              <a:rPr lang="en-CA" sz="1200" i="1" dirty="0" smtClean="0"/>
              <a:t>publisher”</a:t>
            </a:r>
            <a:r>
              <a:rPr lang="en-CA" sz="1200" dirty="0" smtClean="0"/>
              <a:t> and what is the “</a:t>
            </a:r>
            <a:r>
              <a:rPr lang="en-CA" sz="1200" i="1" dirty="0" smtClean="0"/>
              <a:t>description</a:t>
            </a:r>
            <a:r>
              <a:rPr lang="en-CA" sz="1200" dirty="0" smtClean="0"/>
              <a:t>” of ISBN #</a:t>
            </a:r>
            <a:r>
              <a:rPr lang="en-CA" sz="1200" dirty="0"/>
              <a:t> </a:t>
            </a:r>
            <a:r>
              <a:rPr lang="en-US" sz="1200" dirty="0"/>
              <a:t>0788859544</a:t>
            </a:r>
            <a:r>
              <a:rPr lang="en-CA" sz="1200" dirty="0" smtClean="0"/>
              <a:t>?</a:t>
            </a:r>
          </a:p>
          <a:p>
            <a:pPr marL="514350" indent="-514350">
              <a:buFont typeface="+mj-lt"/>
              <a:buAutoNum type="arabicPeriod"/>
            </a:pPr>
            <a:r>
              <a:rPr lang="en-CA" sz="1200" dirty="0" smtClean="0"/>
              <a:t>In an item record screen which three fields are automatically populated by the Bib record: </a:t>
            </a:r>
          </a:p>
          <a:p>
            <a:pPr marL="365760" lvl="1" indent="0">
              <a:buNone/>
            </a:pPr>
            <a:r>
              <a:rPr lang="en-CA" sz="1200" dirty="0" smtClean="0"/>
              <a:t>a) Material type, owner and title.</a:t>
            </a:r>
          </a:p>
          <a:p>
            <a:pPr marL="365760" lvl="1" indent="0">
              <a:buNone/>
            </a:pPr>
            <a:r>
              <a:rPr lang="en-CA" sz="1200" dirty="0" smtClean="0"/>
              <a:t>b) Title, author and bib control number.</a:t>
            </a:r>
          </a:p>
          <a:p>
            <a:pPr marL="365760" lvl="1" indent="0">
              <a:buNone/>
            </a:pPr>
            <a:r>
              <a:rPr lang="en-CA" sz="1200" dirty="0" smtClean="0"/>
              <a:t>c) Title, circulation status and fine code.</a:t>
            </a:r>
          </a:p>
          <a:p>
            <a:pPr marL="365760" lvl="1" indent="0">
              <a:buNone/>
            </a:pPr>
            <a:r>
              <a:rPr lang="en-CA" sz="1200" dirty="0" smtClean="0"/>
              <a:t>d) Barcode, title and Bib control number.</a:t>
            </a:r>
          </a:p>
          <a:p>
            <a:pPr marL="514350" indent="-514350">
              <a:buAutoNum type="arabicPeriod" startAt="5"/>
            </a:pPr>
            <a:r>
              <a:rPr lang="en-CA" sz="1200" dirty="0" smtClean="0"/>
              <a:t>What are the three steps for adding an item record?</a:t>
            </a:r>
          </a:p>
          <a:p>
            <a:pPr marL="365760" lvl="1" indent="0">
              <a:buNone/>
            </a:pPr>
            <a:r>
              <a:rPr lang="en-CA" sz="1200" dirty="0" smtClean="0"/>
              <a:t>a) Read the title, search for the item by title, and find an item record to use.</a:t>
            </a:r>
          </a:p>
          <a:p>
            <a:pPr marL="365760" lvl="1" indent="0">
              <a:buNone/>
            </a:pPr>
            <a:r>
              <a:rPr lang="en-CA" sz="1200" dirty="0" smtClean="0"/>
              <a:t>b) Examine the physical copy, find a matching Bib record, create a new Item record.</a:t>
            </a:r>
          </a:p>
          <a:p>
            <a:pPr marL="365760" lvl="1" indent="0">
              <a:buNone/>
            </a:pPr>
            <a:r>
              <a:rPr lang="en-CA" sz="1200" dirty="0" smtClean="0"/>
              <a:t>c) Look for an ISBN, scan it, pick a Bib record with no links, and add the item.</a:t>
            </a:r>
          </a:p>
          <a:p>
            <a:pPr marL="514350" indent="-514350">
              <a:buAutoNum type="arabicPeriod" startAt="6"/>
            </a:pPr>
            <a:r>
              <a:rPr lang="en-CA" sz="1200" dirty="0" smtClean="0"/>
              <a:t>Which Item record fields are space sensitive?</a:t>
            </a:r>
          </a:p>
          <a:p>
            <a:pPr marL="365760" lvl="1" indent="0">
              <a:buNone/>
            </a:pPr>
            <a:r>
              <a:rPr lang="en-CA" sz="1200" dirty="0" smtClean="0"/>
              <a:t>a) </a:t>
            </a:r>
            <a:r>
              <a:rPr lang="en-CA" sz="1200" dirty="0"/>
              <a:t>Suffix and </a:t>
            </a:r>
            <a:r>
              <a:rPr lang="en-CA" sz="1200" dirty="0" smtClean="0"/>
              <a:t>Shelf </a:t>
            </a:r>
            <a:r>
              <a:rPr lang="en-CA" sz="1200" dirty="0"/>
              <a:t>location</a:t>
            </a:r>
            <a:endParaRPr lang="en-CA" sz="1200" dirty="0" smtClean="0"/>
          </a:p>
          <a:p>
            <a:pPr marL="365760" lvl="1" indent="0">
              <a:buNone/>
            </a:pPr>
            <a:r>
              <a:rPr lang="en-CA" sz="1200" dirty="0" smtClean="0"/>
              <a:t>b) Fine code and Collection code</a:t>
            </a:r>
          </a:p>
          <a:p>
            <a:pPr marL="365760" lvl="1" indent="0">
              <a:buNone/>
            </a:pPr>
            <a:r>
              <a:rPr lang="en-CA" sz="1200" dirty="0" smtClean="0"/>
              <a:t>c) Volume and Classification</a:t>
            </a:r>
          </a:p>
          <a:p>
            <a:pPr marL="514350" indent="-514350">
              <a:buAutoNum type="arabicPeriod" startAt="7"/>
            </a:pPr>
            <a:r>
              <a:rPr lang="en-CA" sz="1200" dirty="0" smtClean="0"/>
              <a:t>Which Item record fields must be CAPITALIZED?</a:t>
            </a:r>
          </a:p>
          <a:p>
            <a:pPr marL="365760" lvl="1" indent="0">
              <a:buNone/>
            </a:pPr>
            <a:r>
              <a:rPr lang="en-CA" sz="1200" dirty="0" smtClean="0"/>
              <a:t>a) Suffix and Copy </a:t>
            </a:r>
          </a:p>
          <a:p>
            <a:pPr marL="365760" lvl="1" indent="0">
              <a:buNone/>
            </a:pPr>
            <a:r>
              <a:rPr lang="en-CA" sz="1200" dirty="0" smtClean="0"/>
              <a:t>b) Cutter and Prefix</a:t>
            </a:r>
          </a:p>
          <a:p>
            <a:pPr marL="365760" lvl="1" indent="0">
              <a:buNone/>
            </a:pPr>
            <a:r>
              <a:rPr lang="en-CA" sz="1200" dirty="0" smtClean="0"/>
              <a:t>c) All of the above.</a:t>
            </a:r>
            <a:endParaRPr lang="en-CA" sz="1200" dirty="0"/>
          </a:p>
        </p:txBody>
      </p:sp>
      <p:sp>
        <p:nvSpPr>
          <p:cNvPr id="5" name="TextBox 4"/>
          <p:cNvSpPr txBox="1"/>
          <p:nvPr/>
        </p:nvSpPr>
        <p:spPr>
          <a:xfrm>
            <a:off x="5076056" y="2708920"/>
            <a:ext cx="3600400" cy="1569660"/>
          </a:xfrm>
          <a:prstGeom prst="rect">
            <a:avLst/>
          </a:prstGeom>
          <a:noFill/>
          <a:ln>
            <a:solidFill>
              <a:schemeClr val="accent1"/>
            </a:solidFill>
          </a:ln>
        </p:spPr>
        <p:txBody>
          <a:bodyPr wrap="square" rtlCol="0">
            <a:spAutoFit/>
          </a:bodyPr>
          <a:lstStyle/>
          <a:p>
            <a:pPr algn="ctr"/>
            <a:r>
              <a:rPr lang="en-CA" sz="2400" dirty="0" smtClean="0"/>
              <a:t>Please try for 100% in this quiz before proceeding to Part two of “Creating and Editing Item Records”.</a:t>
            </a:r>
            <a:endParaRPr lang="en-CA" sz="2400" dirty="0"/>
          </a:p>
        </p:txBody>
      </p:sp>
      <p:sp>
        <p:nvSpPr>
          <p:cNvPr id="8" name="Slide Number Placeholder 7"/>
          <p:cNvSpPr>
            <a:spLocks noGrp="1"/>
          </p:cNvSpPr>
          <p:nvPr>
            <p:ph type="sldNum" sz="quarter" idx="12"/>
          </p:nvPr>
        </p:nvSpPr>
        <p:spPr/>
        <p:txBody>
          <a:bodyPr/>
          <a:lstStyle/>
          <a:p>
            <a:fld id="{59DE6EB8-52AB-45EA-A660-3E1EBFA72987}" type="slidenum">
              <a:rPr lang="en-US" smtClean="0"/>
              <a:t>78</a:t>
            </a:fld>
            <a:endParaRPr lang="en-US"/>
          </a:p>
        </p:txBody>
      </p:sp>
    </p:spTree>
    <p:extLst>
      <p:ext uri="{BB962C8B-B14F-4D97-AF65-F5344CB8AC3E}">
        <p14:creationId xmlns:p14="http://schemas.microsoft.com/office/powerpoint/2010/main" val="332590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99592" y="548680"/>
            <a:ext cx="7427168" cy="92471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Item record – circulation view</a:t>
            </a:r>
            <a:endParaRPr lang="en-CA" sz="4000" dirty="0"/>
          </a:p>
        </p:txBody>
      </p:sp>
      <p:sp>
        <p:nvSpPr>
          <p:cNvPr id="4" name="Slide Number Placeholder 3"/>
          <p:cNvSpPr>
            <a:spLocks noGrp="1"/>
          </p:cNvSpPr>
          <p:nvPr>
            <p:ph type="sldNum" sz="quarter" idx="12"/>
          </p:nvPr>
        </p:nvSpPr>
        <p:spPr/>
        <p:txBody>
          <a:bodyPr/>
          <a:lstStyle/>
          <a:p>
            <a:fld id="{59DE6EB8-52AB-45EA-A660-3E1EBFA72987}" type="slidenum">
              <a:rPr lang="en-US" smtClean="0"/>
              <a:t>8</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87" y="1288041"/>
            <a:ext cx="6912768" cy="488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691680" y="3501008"/>
            <a:ext cx="864096" cy="380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179512" y="3068960"/>
            <a:ext cx="1512168" cy="2677656"/>
          </a:xfrm>
          <a:prstGeom prst="rect">
            <a:avLst/>
          </a:prstGeom>
          <a:noFill/>
          <a:ln>
            <a:solidFill>
              <a:schemeClr val="accent1"/>
            </a:solidFill>
          </a:ln>
        </p:spPr>
        <p:txBody>
          <a:bodyPr wrap="square" rtlCol="0">
            <a:spAutoFit/>
          </a:bodyPr>
          <a:lstStyle/>
          <a:p>
            <a:r>
              <a:rPr lang="en-US" sz="1400" dirty="0" smtClean="0"/>
              <a:t>-Due Date</a:t>
            </a:r>
          </a:p>
          <a:p>
            <a:r>
              <a:rPr lang="en-US" sz="1400" dirty="0" smtClean="0"/>
              <a:t>-Check-out date</a:t>
            </a:r>
          </a:p>
          <a:p>
            <a:r>
              <a:rPr lang="en-US" sz="1400" dirty="0" smtClean="0"/>
              <a:t>-Renewals</a:t>
            </a:r>
          </a:p>
          <a:p>
            <a:r>
              <a:rPr lang="en-US" sz="1400" dirty="0" smtClean="0"/>
              <a:t>-Patron number</a:t>
            </a:r>
          </a:p>
          <a:p>
            <a:r>
              <a:rPr lang="en-US" sz="1400" dirty="0" smtClean="0"/>
              <a:t>-Last borrower</a:t>
            </a:r>
          </a:p>
          <a:p>
            <a:r>
              <a:rPr lang="en-US" sz="1400" dirty="0" smtClean="0"/>
              <a:t>….and more!</a:t>
            </a:r>
          </a:p>
          <a:p>
            <a:endParaRPr lang="en-US" sz="1400" dirty="0"/>
          </a:p>
          <a:p>
            <a:r>
              <a:rPr lang="en-US" sz="1400" dirty="0" smtClean="0"/>
              <a:t>These fields will be populated once the item starts to circulate.</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9589"/>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2050" idx="3"/>
          </p:cNvCxnSpPr>
          <p:nvPr/>
        </p:nvCxnSpPr>
        <p:spPr>
          <a:xfrm>
            <a:off x="1115616" y="2033625"/>
            <a:ext cx="802171" cy="1538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1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2858" y="692696"/>
            <a:ext cx="8871792" cy="924712"/>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Item record – source &amp; acquisitions view</a:t>
            </a:r>
            <a:endParaRPr lang="en-CA" sz="4000" dirty="0"/>
          </a:p>
        </p:txBody>
      </p:sp>
      <p:sp>
        <p:nvSpPr>
          <p:cNvPr id="6" name="TextBox 5"/>
          <p:cNvSpPr txBox="1"/>
          <p:nvPr/>
        </p:nvSpPr>
        <p:spPr>
          <a:xfrm>
            <a:off x="123383" y="2154048"/>
            <a:ext cx="1310952" cy="4278094"/>
          </a:xfrm>
          <a:prstGeom prst="rect">
            <a:avLst/>
          </a:prstGeom>
          <a:noFill/>
        </p:spPr>
        <p:txBody>
          <a:bodyPr wrap="square" rtlCol="0">
            <a:spAutoFit/>
          </a:bodyPr>
          <a:lstStyle/>
          <a:p>
            <a:r>
              <a:rPr lang="en-CA" sz="1600" dirty="0" smtClean="0"/>
              <a:t>Many of these fields are auto-populated by purchase orders and invoices created in the PLS acquisitions department.</a:t>
            </a:r>
          </a:p>
          <a:p>
            <a:endParaRPr lang="en-CA" sz="1600" dirty="0" smtClean="0"/>
          </a:p>
          <a:p>
            <a:r>
              <a:rPr lang="en-CA" sz="1600" dirty="0" smtClean="0"/>
              <a:t>Statistics will accumulate as the item circulates. </a:t>
            </a:r>
            <a:endParaRPr lang="en-CA" sz="1600" dirty="0"/>
          </a:p>
        </p:txBody>
      </p:sp>
      <p:sp>
        <p:nvSpPr>
          <p:cNvPr id="5" name="Slide Number Placeholder 4"/>
          <p:cNvSpPr>
            <a:spLocks noGrp="1"/>
          </p:cNvSpPr>
          <p:nvPr>
            <p:ph type="sldNum" sz="quarter" idx="12"/>
          </p:nvPr>
        </p:nvSpPr>
        <p:spPr/>
        <p:txBody>
          <a:bodyPr/>
          <a:lstStyle/>
          <a:p>
            <a:fld id="{59DE6EB8-52AB-45EA-A660-3E1EBFA72987}" type="slidenum">
              <a:rPr lang="en-US" smtClean="0"/>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97605"/>
            <a:ext cx="7236296" cy="512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475656" y="3968044"/>
            <a:ext cx="792088" cy="325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31670"/>
            <a:ext cx="645310" cy="62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endCxn id="8" idx="1"/>
          </p:cNvCxnSpPr>
          <p:nvPr/>
        </p:nvCxnSpPr>
        <p:spPr>
          <a:xfrm>
            <a:off x="968838" y="1484784"/>
            <a:ext cx="622817" cy="2530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636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4019</TotalTime>
  <Words>5015</Words>
  <Application>Microsoft Office PowerPoint</Application>
  <PresentationFormat>On-screen Show (4:3)</PresentationFormat>
  <Paragraphs>557</Paragraphs>
  <Slides>78</Slides>
  <Notes>3</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Flow</vt:lpstr>
      <vt:lpstr>Custom Design</vt:lpstr>
      <vt:lpstr> Creating and Editing Item Records Part 1</vt:lpstr>
      <vt:lpstr>Part One - Overview</vt:lpstr>
      <vt:lpstr>What is an Item Record?</vt:lpstr>
      <vt:lpstr>What is an item record?</vt:lpstr>
      <vt:lpstr>This is an item record</vt:lpstr>
      <vt:lpstr>PowerPoint Presentation</vt:lpstr>
      <vt:lpstr>PowerPoint Presentation</vt:lpstr>
      <vt:lpstr>PowerPoint Presentation</vt:lpstr>
      <vt:lpstr>PowerPoint Presentation</vt:lpstr>
      <vt:lpstr>PowerPoint Presentation</vt:lpstr>
      <vt:lpstr>PowerPoint Presentation</vt:lpstr>
      <vt:lpstr>The item control number is what Polaris uses to distinguish between your item and an item belonging to another library. If you have two copies of the same book, each will have a different barcode and each will have a unique item record!</vt:lpstr>
      <vt:lpstr>Our item record example derives its title and author’s name from the Bibliographic (Bib) record to which it is linked.</vt:lpstr>
      <vt:lpstr>An Item record linked to the correct Bibliographic record</vt:lpstr>
      <vt:lpstr>What is a Bibliographic Record?</vt:lpstr>
      <vt:lpstr>What is a Bibliographic (Bib) record?</vt:lpstr>
      <vt:lpstr>Bib record (#1461399)  MARC (MAchine Readable Cataloguing)view</vt:lpstr>
      <vt:lpstr>Bib record # 1461399 – MARC (default)  view</vt:lpstr>
      <vt:lpstr>Bib record # 1461399 – PAC view</vt:lpstr>
      <vt:lpstr>Bib record #1461399 – Statistics view</vt:lpstr>
      <vt:lpstr>Incomplete Bib record</vt:lpstr>
      <vt:lpstr>Incomplete Bib record – “On Order” record</vt:lpstr>
      <vt:lpstr>Searching for a Bibliographic Record</vt:lpstr>
      <vt:lpstr> </vt:lpstr>
      <vt:lpstr>What is an…ISBN?  </vt:lpstr>
      <vt:lpstr>Start by launching a Bib record find tool</vt:lpstr>
      <vt:lpstr>PowerPoint Presentation</vt:lpstr>
      <vt:lpstr>PowerPoint Presentation</vt:lpstr>
      <vt:lpstr>When there are more than one Bib record with the same ISBN…</vt:lpstr>
      <vt:lpstr>Items with no ISBN</vt:lpstr>
      <vt:lpstr>Creating an Item Record</vt:lpstr>
      <vt:lpstr>Introducing the three step process.  Every time you add an item record:</vt:lpstr>
      <vt:lpstr>Compare your item to the Bib record</vt:lpstr>
      <vt:lpstr>Find the perfect match?</vt:lpstr>
      <vt:lpstr>PowerPoint Presentation</vt:lpstr>
      <vt:lpstr>PowerPoint Presentation</vt:lpstr>
      <vt:lpstr>Item record – new record view</vt:lpstr>
      <vt:lpstr>Item record with data fields populated. </vt:lpstr>
      <vt:lpstr>Item record with data fields populated.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the Three Step Process</vt:lpstr>
      <vt:lpstr>Follow this three step process every time you add an item record:</vt:lpstr>
      <vt:lpstr>Step one:</vt:lpstr>
      <vt:lpstr>Step two:</vt:lpstr>
      <vt:lpstr>PowerPoint Presentation</vt:lpstr>
      <vt:lpstr>Step three:</vt:lpstr>
      <vt:lpstr>Audiobook, item in hand:</vt:lpstr>
      <vt:lpstr>Audiobook, Bib record:</vt:lpstr>
      <vt:lpstr>Audiobook, item record:</vt:lpstr>
      <vt:lpstr>Blu-Ray, item in hand:</vt:lpstr>
      <vt:lpstr>Blu-Ray, Bib record:</vt:lpstr>
      <vt:lpstr>Blu-Ray, item record:</vt:lpstr>
      <vt:lpstr>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Quiz questions…</vt:lpstr>
    </vt:vector>
  </TitlesOfParts>
  <Company>Peace Library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Editing Item Records Part 1</dc:title>
  <dc:creator>plsrweniger</dc:creator>
  <cp:lastModifiedBy>Windows User</cp:lastModifiedBy>
  <cp:revision>282</cp:revision>
  <cp:lastPrinted>2013-02-07T18:41:15Z</cp:lastPrinted>
  <dcterms:created xsi:type="dcterms:W3CDTF">2012-11-08T22:28:20Z</dcterms:created>
  <dcterms:modified xsi:type="dcterms:W3CDTF">2017-08-11T15:47:43Z</dcterms:modified>
</cp:coreProperties>
</file>